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56" r:id="rId3"/>
    <p:sldId id="263" r:id="rId4"/>
    <p:sldId id="264" r:id="rId5"/>
    <p:sldId id="257" r:id="rId6"/>
    <p:sldId id="258" r:id="rId7"/>
    <p:sldId id="260" r:id="rId8"/>
    <p:sldId id="261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rf.ru/zakonoproekt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pfrf.ru/zakonoproek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Областная трехсторонняя комиссия </a:t>
            </a:r>
          </a:p>
          <a:p>
            <a:pPr algn="ctr"/>
            <a:r>
              <a:rPr lang="ru-RU" sz="1600" b="1" dirty="0" smtClean="0"/>
              <a:t>по регулированию социально – трудовых отношений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55679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Доклад на тему: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«О реформировании пенсионного законодательства»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717032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Заместитель управляющего ГУ – Отделением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Пенсионного фонда Российской Федерации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Мурманской области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Вадим Николаевич Корнов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Мурманск, октябрь 2018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211438" cy="23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932040" y="1484784"/>
            <a:ext cx="2952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Выработала  25 лет педагогического стажа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2021 году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4077072"/>
            <a:ext cx="38884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Срок назначения пенсии –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2024 год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11960" y="220486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28184" y="3284984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Например: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860032" y="1484784"/>
            <a:ext cx="2880320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Выработал  30 лет медицинского стажа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2023 году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933056"/>
            <a:ext cx="3240360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Срок назначения пенсии –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2028 год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67944" y="2204864"/>
            <a:ext cx="576064" cy="43204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56176" y="3068960"/>
            <a:ext cx="432048" cy="57606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5486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Например: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384376" cy="316835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Согласно предложениям Президента РФ в переходный период по повышению пенсионного возраста планируется сохранить все </a:t>
            </a:r>
            <a:r>
              <a:rPr lang="ru-RU" b="1" dirty="0" smtClean="0">
                <a:solidFill>
                  <a:srgbClr val="FF0000"/>
                </a:solidFill>
              </a:rPr>
              <a:t>федеральные льготы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действующие на 31 декабря 2018 года. Как и прежде, льготами смогут воспользоваться женщины при достижении 55 лет и мужчины с 60 лет.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4479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024336" cy="20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386104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Земельный налог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Налог на имущество физических лиц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328592" cy="428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37321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СПАСИБО ЗА ВНИМАНИЕ!</a:t>
            </a:r>
            <a:endParaRPr lang="ru-RU" sz="4000" b="1" dirty="0">
              <a:solidFill>
                <a:schemeClr val="bg2">
                  <a:lumMod val="2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645024"/>
            <a:ext cx="3744416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 1 января 2019 года:</a:t>
            </a:r>
          </a:p>
          <a:p>
            <a:pPr algn="ctr"/>
            <a:r>
              <a:rPr lang="ru-RU" dirty="0" smtClean="0"/>
              <a:t>Мужчины – 60 лет</a:t>
            </a:r>
          </a:p>
          <a:p>
            <a:pPr algn="ctr"/>
            <a:r>
              <a:rPr lang="ru-RU" dirty="0" smtClean="0"/>
              <a:t>Женщины – 55 лет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4868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изменения, касающиеся повышения пенсионного возраста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3645024"/>
            <a:ext cx="3672408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Предусмотренный проектом Федерального закона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489161-7 с учетом 2 чтения </a:t>
            </a:r>
            <a:r>
              <a:rPr lang="ru-RU" dirty="0" smtClean="0">
                <a:solidFill>
                  <a:srgbClr val="FF0000"/>
                </a:solidFill>
              </a:rPr>
              <a:t>после 1 января 2019 года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Мужчины – 65 лет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Женщины – 60лет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8448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соответствии со статьей 8 Федерального закона от 28.12.2013г. № 400-ФЗ «О страховых пенсиях»</a:t>
            </a:r>
          </a:p>
          <a:p>
            <a:pPr algn="ctr"/>
            <a:r>
              <a:rPr lang="ru-RU" dirty="0" smtClean="0"/>
              <a:t>возраст выхода на пенсию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4499992" y="4437109"/>
            <a:ext cx="504056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Изменение пенсионного возраста предполагается постепенно начать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с 1 января 2019 года в течение переходного периода до 2028 года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предложению Президента РФ граждане, которым предстояло выходить на пенсию по «старому» законодательству в 2019-2020 годах, имеют право оформить пенсию на 6 месяцев раньше нового пенсионного возраста.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996952"/>
          <a:ext cx="7992888" cy="3592090"/>
        </p:xfrm>
        <a:graphic>
          <a:graphicData uri="http://schemas.openxmlformats.org/drawingml/2006/table">
            <a:tbl>
              <a:tblPr/>
              <a:tblGrid>
                <a:gridCol w="1027829"/>
                <a:gridCol w="1650755"/>
                <a:gridCol w="1650755"/>
                <a:gridCol w="1759767"/>
                <a:gridCol w="1903782"/>
              </a:tblGrid>
              <a:tr h="23451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Женщины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837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повышения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год рождения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возраст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назначения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1964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55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1964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55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1965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56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1965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56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58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2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59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60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Мужчины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837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повышения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рождения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возраст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назначения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1959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60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1959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60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1960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61 год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1960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61 год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63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64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65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576064" cy="12763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157192"/>
            <a:ext cx="600075" cy="13037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47667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будут выходить на пенсию </a:t>
            </a:r>
            <a:r>
              <a:rPr lang="ru-RU" sz="2400" b="1" dirty="0" smtClean="0">
                <a:solidFill>
                  <a:srgbClr val="FF0000"/>
                </a:solidFill>
              </a:rPr>
              <a:t>северяне</a:t>
            </a:r>
            <a:r>
              <a:rPr lang="ru-RU" sz="2400" b="1" dirty="0" smtClean="0"/>
              <a:t> в соответствии с поправками, предложенными президентом страны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1988832"/>
          <a:ext cx="7416825" cy="3773400"/>
        </p:xfrm>
        <a:graphic>
          <a:graphicData uri="http://schemas.openxmlformats.org/drawingml/2006/table">
            <a:tbl>
              <a:tblPr/>
              <a:tblGrid>
                <a:gridCol w="971251"/>
                <a:gridCol w="1559887"/>
                <a:gridCol w="1559887"/>
                <a:gridCol w="1662900"/>
                <a:gridCol w="1662900"/>
              </a:tblGrid>
              <a:tr h="2880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Женщины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44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повышения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год рождения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возраст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назначения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1969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50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1969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50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1970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51 год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1970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51 год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53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54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55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5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</a:rPr>
                        <a:t>Мужчины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44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повышения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год рождения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возраст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год назначения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1964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55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2019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1964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55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2020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1965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56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2021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1965 (2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56 лет 6 месяцев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2022 (1 полугодие)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58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59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60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466725" cy="12763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600075" cy="1447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6954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НЕ ПРЕДУСМАТРИВАЕТСЯ повышение пенсионного возраста для следующих категорий граждан:</a:t>
            </a:r>
          </a:p>
          <a:p>
            <a:pPr lvl="0" fontAlgn="base"/>
            <a:r>
              <a:rPr lang="ru-RU" sz="1400" dirty="0" smtClean="0"/>
              <a:t>1) для граждан, работающих на рабочих местах с опасными и вредными условиями труда, в пользу которых работодатель осуществляет уплату страховых взносов по соответствующим тарифам, устанавливаемых по результатам специальной оценки условий труда, а именно:</a:t>
            </a:r>
          </a:p>
          <a:p>
            <a:pPr lvl="0" fontAlgn="base"/>
            <a:r>
              <a:rPr lang="ru-RU" sz="1400" i="1" dirty="0" smtClean="0"/>
              <a:t>- на работах по Списку № 1 и 2;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на железнодорожном транспорте и метрополитене;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в текстильной промышленности на работах с повышенной интенсивностью и тяжестью (женщины);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в экспедициях, партиях, отрядах, на участках и в бригадах непосредственно на полевых </a:t>
            </a:r>
            <a:r>
              <a:rPr lang="ru-RU" sz="1400" i="1" dirty="0" err="1" smtClean="0"/>
              <a:t>геолого-разведочных</a:t>
            </a:r>
            <a:r>
              <a:rPr lang="ru-RU" sz="1400" i="1" dirty="0" smtClean="0"/>
              <a:t>, поисковых, топографо-геодезических, геофизических, гидрографических, гидрологических, лесоустроительных и изыскательских работах (мужчины и 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в плавсоставе;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на подземных и открытых горных работах по добыче угля, сланца, руды и других полезных ископаемых и на строительстве шахт и рудников;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в летном составе гражданской авиации, на работах по управлению полетами воздушных судов гражданской авиации, а также в инженерно-техническом составе на работах по обслуживанию воздушных судов гражданской авиации;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на работах с осужденными в качестве рабочих и служащих учреждений, исполняющих уголовные наказания в виде лишения свободы;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трактористов-машинистов в сельском хозяйстве, других отраслях экономики, а также в качестве машинистов строительных, дорожных и погрузочно-разгрузочных машин (женщины);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рабочих, мастеров на лесозаготовках и лесосплаве, включая обслуживание механизмов и оборудования;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водителей автобусов, троллейбусов, трамваев на регулярных городских пассажирских маршрутах;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спасателей в профессиональных аварийно-спасательных службах и формированиях (мужчины и женщины.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1"/>
            <a:ext cx="62345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НЕ ПРЕДУСМАТРИВАЕТСЯ повышение пенсионного возраста для следующих категорий граждан:</a:t>
            </a:r>
          </a:p>
          <a:p>
            <a:pPr lvl="0" fontAlgn="base"/>
            <a:r>
              <a:rPr lang="ru-RU" sz="1400" dirty="0" smtClean="0"/>
              <a:t>2) для лиц, пенсия которым назначается ранее общеустановленного пенсионного возраста по социальным мотивам и состоянию здоровья, а именно</a:t>
            </a:r>
          </a:p>
          <a:p>
            <a:pPr lvl="0" fontAlgn="base"/>
            <a:r>
              <a:rPr lang="ru-RU" sz="1400" i="1" dirty="0" smtClean="0"/>
              <a:t>- женщинам, родившим пять и более детей и воспитавшим их до достижения ими возраста 8 лет;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 одному из родителей инвалидов с детства, воспитавшему их до достижения ими возраста 8 лет (мужчины и 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опекунам инвалидов с детства или лицам, являвшимся опекунами инвалидов с детства, воспитавшим их до достижения ими возраста 8 лет (мужчины и 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женщинам, родившим двух и более детей, если они имеют необходимый страховой стаж работы в районах Крайнего Севера либо в приравненных к ним местностях;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инвалидам вследствие военной травмы (мужчины и 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инвалидам по зрению, имеющим I группу инвалидности (мужчины и 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гражданам, больным гипофизарным нанизмом (лилипутам), и диспропорциональным карликам (мужчины и женщины);</a:t>
            </a:r>
            <a:endParaRPr lang="ru-RU" sz="1400" dirty="0" smtClean="0"/>
          </a:p>
          <a:p>
            <a:pPr lvl="0" fontAlgn="base"/>
            <a:r>
              <a:rPr lang="ru-RU" sz="1400" i="1" dirty="0" smtClean="0"/>
              <a:t>- постоянно проживающим в районах Крайнего Севера и приравненных к ним местностях, проработавшим в качестве оленеводов, рыбаков, охотников-промысловиков (мужчины и женщины).</a:t>
            </a:r>
            <a:endParaRPr lang="ru-RU" sz="1400" dirty="0" smtClean="0"/>
          </a:p>
          <a:p>
            <a:pPr lvl="0" fontAlgn="base"/>
            <a:r>
              <a:rPr lang="ru-RU" sz="1400" dirty="0" smtClean="0"/>
              <a:t>3) для граждан, пострадавших в результате радиационных или техногенных катастроф, в том числе вследствие катастрофы на Чернобыльской АЭС.</a:t>
            </a:r>
          </a:p>
          <a:p>
            <a:r>
              <a:rPr lang="ru-RU" sz="1400" dirty="0" smtClean="0"/>
              <a:t>4) для лиц, проработавших в летно-испытательном составе, непосредственно занятым в летных испытаниях (исследованиях) опытной и серийной авиационной, аэрокосмической, воздухоплавательной и парашютно-десантной техники (мужчины и женщины);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342050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Новые основания для досрочного назначения пенсии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Досрочное назначение пенсии за длительный стаж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Предусматривается новое основание для граждан, имеющих большой стаж.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356992"/>
            <a:ext cx="3600400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Женщины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 стажем не менее 37 лет смогут выйти на пенсию на два года раньше общеустановленного пенсионного возраста, но не ранее 55 лет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356992"/>
            <a:ext cx="3384376" cy="2880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Мужчины со стажем не менее 42 лет</a:t>
            </a:r>
            <a:r>
              <a:rPr lang="ru-RU" dirty="0" smtClean="0"/>
              <a:t> смогут выйти на пенсию на два года раньше общеустановленного пенсионного возраста, но не ранее 60 лет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03648" y="260648"/>
            <a:ext cx="655272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B7FA4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2"/>
              </a:rPr>
              <a:t>Новые основания для досрочного назначения пенсии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B7FA4"/>
              </a:solidFill>
              <a:effectLst/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Досрочное назначение пенсии многодетным матерям с тремя и четырьмя детьми</a:t>
            </a:r>
            <a:endParaRPr lang="ru-RU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68960"/>
            <a:ext cx="4153644" cy="30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Изменение условий досрочного выхода на пенсию педагогических и медицинских работников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916833"/>
          <a:ext cx="7272808" cy="3681160"/>
        </p:xfrm>
        <a:graphic>
          <a:graphicData uri="http://schemas.openxmlformats.org/drawingml/2006/table">
            <a:tbl>
              <a:tblPr/>
              <a:tblGrid>
                <a:gridCol w="2226646"/>
                <a:gridCol w="5046162"/>
              </a:tblGrid>
              <a:tr h="648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Год возникновения права на страховую пенсию по старости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Сроки назначения страховой пенсии по старости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не ранее чем через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12 </a:t>
                      </a:r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месяцев со дня возникновения права на страховую пенсию по старости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не ранее чем через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24 </a:t>
                      </a:r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месяцев со дня возникновения права на страховую пенсию по старости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не ранее чем через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36</a:t>
                      </a:r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месяцев со дня возникновения права на страховую пенсию по старости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не ранее чем через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48 </a:t>
                      </a:r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месяцев со дня возникновения права на страховую пенсию по старости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2023 и последующие годы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не ранее чем через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60</a:t>
                      </a:r>
                      <a:r>
                        <a:rPr lang="ru-RU" sz="16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месяцев со дня возникновения права на страховую пенсию по старости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</TotalTime>
  <Words>1082</Words>
  <Application>Microsoft Office PowerPoint</Application>
  <PresentationFormat>Экран (4:3)</PresentationFormat>
  <Paragraphs>220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Бондаренко Оксана Владимировна</dc:creator>
  <cp:lastModifiedBy>user</cp:lastModifiedBy>
  <cp:revision>59</cp:revision>
  <dcterms:created xsi:type="dcterms:W3CDTF">2018-09-27T09:11:20Z</dcterms:created>
  <dcterms:modified xsi:type="dcterms:W3CDTF">2018-10-09T07:12:19Z</dcterms:modified>
</cp:coreProperties>
</file>