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334" r:id="rId3"/>
    <p:sldId id="332" r:id="rId4"/>
    <p:sldId id="330" r:id="rId5"/>
    <p:sldId id="336" r:id="rId6"/>
    <p:sldId id="333" r:id="rId7"/>
    <p:sldId id="339" r:id="rId8"/>
    <p:sldId id="340" r:id="rId9"/>
    <p:sldId id="273" r:id="rId10"/>
  </p:sldIdLst>
  <p:sldSz cx="9144000" cy="6858000" type="screen4x3"/>
  <p:notesSz cx="6797675" cy="98599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0F969FC4-B761-494A-ACC8-CC9261EAAF4F}">
          <p14:sldIdLst>
            <p14:sldId id="256"/>
            <p14:sldId id="334"/>
            <p14:sldId id="332"/>
            <p14:sldId id="330"/>
            <p14:sldId id="336"/>
            <p14:sldId id="333"/>
            <p14:sldId id="339"/>
            <p14:sldId id="340"/>
            <p14:sldId id="27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5996"/>
    <a:srgbClr val="FF3300"/>
    <a:srgbClr val="49418C"/>
    <a:srgbClr val="FFFF99"/>
    <a:srgbClr val="FDDE52"/>
    <a:srgbClr val="D4312A"/>
    <a:srgbClr val="6EAED4"/>
    <a:srgbClr val="F4FCFF"/>
    <a:srgbClr val="F9F9F9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159" autoAdjust="0"/>
    <p:restoredTop sz="95332" autoAdjust="0"/>
  </p:normalViewPr>
  <p:slideViewPr>
    <p:cSldViewPr>
      <p:cViewPr varScale="1">
        <p:scale>
          <a:sx n="110" d="100"/>
          <a:sy n="110" d="100"/>
        </p:scale>
        <p:origin x="138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299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299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E84B84-6C0E-41B3-9DAA-759A594AE991}" type="datetimeFigureOut">
              <a:rPr lang="ru-RU" smtClean="0"/>
              <a:pPr/>
              <a:t>25.02.2025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5038" y="739775"/>
            <a:ext cx="4927600" cy="36972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83483"/>
            <a:ext cx="5438140" cy="4436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65254"/>
            <a:ext cx="2945659" cy="49299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65254"/>
            <a:ext cx="2945659" cy="49299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43AA52-4AE4-4308-AADC-7BEA63FDACF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37047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43AA52-4AE4-4308-AADC-7BEA63FDACFC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39006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2FB66-7378-4381-B338-03C44A9EB38F}" type="datetime1">
              <a:rPr lang="ru-RU" smtClean="0"/>
              <a:pPr/>
              <a:t>25.02.2025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B5E3F-DF0B-4EDF-BA7F-3E6C75CEC1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9908079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629CA-1739-4F91-A341-FEB2191E8C17}" type="datetime1">
              <a:rPr lang="ru-RU" smtClean="0"/>
              <a:pPr/>
              <a:t>25.02.2025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B5E3F-DF0B-4EDF-BA7F-3E6C75CEC1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0087490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CD89E-67EA-4910-9027-32BC2391737C}" type="datetime1">
              <a:rPr lang="ru-RU" smtClean="0"/>
              <a:pPr/>
              <a:t>25.02.2025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B5E3F-DF0B-4EDF-BA7F-3E6C75CEC1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6105377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7358F-C0C0-4C45-BDC0-957C744E0F8C}" type="datetime1">
              <a:rPr lang="ru-RU" smtClean="0"/>
              <a:pPr/>
              <a:t>25.02.2025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B5E3F-DF0B-4EDF-BA7F-3E6C75CEC1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9032791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68FDA-6FEC-4F1E-A881-4A14E96B8359}" type="datetime1">
              <a:rPr lang="ru-RU" smtClean="0"/>
              <a:pPr/>
              <a:t>25.02.2025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B5E3F-DF0B-4EDF-BA7F-3E6C75CEC1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728319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14F55-435D-46DF-ADB9-B6D341EBB314}" type="datetime1">
              <a:rPr lang="ru-RU" smtClean="0"/>
              <a:pPr/>
              <a:t>25.02.2025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B5E3F-DF0B-4EDF-BA7F-3E6C75CEC1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2261397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68C56-8B6C-49E4-9C32-19FF79E05328}" type="datetime1">
              <a:rPr lang="ru-RU" smtClean="0"/>
              <a:pPr/>
              <a:t>25.02.2025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B5E3F-DF0B-4EDF-BA7F-3E6C75CEC1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3350088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F617D-F14D-4CDD-9F69-25C303ACE129}" type="datetime1">
              <a:rPr lang="ru-RU" smtClean="0"/>
              <a:pPr/>
              <a:t>25.02.2025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B5E3F-DF0B-4EDF-BA7F-3E6C75CEC1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5094745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547B1-9A1E-4F09-845D-004CE02FC074}" type="datetime1">
              <a:rPr lang="ru-RU" smtClean="0"/>
              <a:pPr/>
              <a:t>25.02.2025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B5E3F-DF0B-4EDF-BA7F-3E6C75CEC1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7059228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6BF87-C6AA-4094-B975-CDA0ACF79F43}" type="datetime1">
              <a:rPr lang="ru-RU" smtClean="0"/>
              <a:pPr/>
              <a:t>25.02.2025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B5E3F-DF0B-4EDF-BA7F-3E6C75CEC1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4529573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541D6-52E6-4773-A360-B2B0B1748BC5}" type="datetime1">
              <a:rPr lang="ru-RU" smtClean="0"/>
              <a:pPr/>
              <a:t>25.02.2025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B5E3F-DF0B-4EDF-BA7F-3E6C75CEC1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8365487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01B721-CDAB-4DFE-8789-3060E4FE5AC0}" type="datetime1">
              <a:rPr lang="ru-RU" smtClean="0"/>
              <a:pPr/>
              <a:t>25.02.2025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FB5E3F-DF0B-4EDF-BA7F-3E6C75CEC1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612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fade/>
  </p:transition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1760512" y="3429000"/>
            <a:ext cx="6768752" cy="1902059"/>
          </a:xfrm>
          <a:prstGeom prst="rect">
            <a:avLst/>
          </a:prstGeom>
          <a:noFill/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txBody>
          <a:bodyPr wrap="square" lIns="91440" tIns="45720" rIns="91440" bIns="45720">
            <a:sp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ru-RU" sz="2800" dirty="0" smtClean="0">
                <a:solidFill>
                  <a:srgbClr val="3F599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квалификации специалистов, осуществляющих деятельность в области пожарной безопасности </a:t>
            </a:r>
            <a:endParaRPr lang="ru-RU" sz="2800" dirty="0" smtClean="0">
              <a:solidFill>
                <a:srgbClr val="3F599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20000"/>
              </a:spcBef>
              <a:defRPr/>
            </a:pPr>
            <a:r>
              <a:rPr lang="ru-RU" sz="2800" dirty="0" smtClean="0">
                <a:solidFill>
                  <a:srgbClr val="49418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B5E3F-DF0B-4EDF-BA7F-3E6C75CEC132}" type="slidenum">
              <a:rPr lang="ru-RU" sz="1600" b="1" smtClean="0">
                <a:solidFill>
                  <a:srgbClr val="FF0000"/>
                </a:solidFill>
              </a:rPr>
              <a:pPr/>
              <a:t>1</a:t>
            </a:fld>
            <a:endParaRPr lang="ru-RU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3591230"/>
      </p:ext>
    </p:extLst>
  </p:cSld>
  <p:clrMapOvr>
    <a:masterClrMapping/>
  </p:clrMapOvr>
  <p:transition spd="slow" advClick="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75656" y="836712"/>
            <a:ext cx="6552728" cy="720080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600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sz="16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55576" y="1877810"/>
            <a:ext cx="77597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alt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alt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ru-RU" altLang="ru-RU" b="1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id="{AD5B387F-7A9C-4A6B-9781-1615448DF4BA}"/>
              </a:ext>
            </a:extLst>
          </p:cNvPr>
          <p:cNvSpPr txBox="1">
            <a:spLocks/>
          </p:cNvSpPr>
          <p:nvPr/>
        </p:nvSpPr>
        <p:spPr>
          <a:xfrm>
            <a:off x="927051" y="2708920"/>
            <a:ext cx="7416824" cy="20882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Почему вопросы проведения оценки квалификации в системе безопасности актуальны в настоящее время?</a:t>
            </a:r>
          </a:p>
          <a:p>
            <a:pPr algn="just"/>
            <a:r>
              <a:rPr lang="ru-RU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такое квалификация</a:t>
            </a:r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just"/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такое независимая оценка квалификаций</a:t>
            </a:r>
            <a:r>
              <a:rPr lang="ru-RU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just"/>
            <a:r>
              <a:rPr lang="ru-RU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Где проводится независимая оценка квалификации? </a:t>
            </a:r>
            <a:endParaRPr lang="ru-RU" sz="20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233015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AutoShape 5"/>
          <p:cNvSpPr>
            <a:spLocks noChangeArrowheads="1"/>
          </p:cNvSpPr>
          <p:nvPr/>
        </p:nvSpPr>
        <p:spPr bwMode="gray">
          <a:xfrm>
            <a:off x="395536" y="2020043"/>
            <a:ext cx="8280920" cy="3137149"/>
          </a:xfrm>
          <a:prstGeom prst="roundRect">
            <a:avLst>
              <a:gd name="adj" fmla="val 3342"/>
            </a:avLst>
          </a:prstGeom>
          <a:gradFill flip="none" rotWithShape="1">
            <a:gsLst>
              <a:gs pos="0">
                <a:srgbClr val="FDDE52"/>
              </a:gs>
              <a:gs pos="100000">
                <a:srgbClr val="FFFF99"/>
              </a:gs>
            </a:gsLst>
            <a:lin ang="16200000" scaled="1"/>
            <a:tileRect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400" b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648" y="1186373"/>
            <a:ext cx="6552728" cy="586443"/>
          </a:xfrm>
        </p:spPr>
        <p:txBody>
          <a:bodyPr>
            <a:noAutofit/>
          </a:bodyPr>
          <a:lstStyle/>
          <a:p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ПОЧЕМУ ВОПРОСЫ ПРОВЕДЕНИЯ НОК В СИСТЕМЕ БЕЗОПАСНОСТИ АКТУАЛЬНЫ? </a:t>
            </a:r>
            <a:endParaRPr lang="ru-RU" sz="1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sz="1600" b="1" dirty="0" smtClean="0">
                <a:solidFill>
                  <a:srgbClr val="FF0000"/>
                </a:solidFill>
              </a:rPr>
              <a:t>3</a:t>
            </a:r>
            <a:endParaRPr lang="ru-RU" sz="1600" b="1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28184" y="1680050"/>
            <a:ext cx="77597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alt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alt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ru-RU" altLang="ru-RU" b="1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Объект 2">
            <a:extLst>
              <a:ext uri="{FF2B5EF4-FFF2-40B4-BE49-F238E27FC236}">
                <a16:creationId xmlns:a16="http://schemas.microsoft.com/office/drawing/2014/main" id="{AD5B387F-7A9C-4A6B-9781-1615448DF4BA}"/>
              </a:ext>
            </a:extLst>
          </p:cNvPr>
          <p:cNvSpPr txBox="1">
            <a:spLocks/>
          </p:cNvSpPr>
          <p:nvPr/>
        </p:nvSpPr>
        <p:spPr>
          <a:xfrm>
            <a:off x="861707" y="2271472"/>
            <a:ext cx="7492727" cy="20910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«Лицо, ответственное за эксплуатацию здания или сооружения, обязано назначить ответственное за обеспечение пожарной безопасности таких здания или сооружения лицо,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соответствующее квалификационным требованиям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указанным в квалификационных справочниках, утверждаемых в порядке, устанавливаемом Правительством Российской Федерации, и (или)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профессиональным стандартам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(при наличии)».</a:t>
            </a:r>
          </a:p>
          <a:p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законе сделан упор на соответствие специалистов </a:t>
            </a:r>
          </a:p>
          <a:p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квалификационным требованиям</a:t>
            </a:r>
          </a:p>
          <a:p>
            <a:pPr algn="just"/>
            <a:r>
              <a:rPr lang="ru-RU" sz="1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endParaRPr lang="ru-RU" sz="14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72671" y="4376869"/>
            <a:ext cx="601468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24 и 37 </a:t>
            </a:r>
            <a:r>
              <a:rPr lang="ru-RU" sz="16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закона «О пожарной безопасности</a:t>
            </a:r>
            <a:r>
              <a:rPr lang="ru-RU" sz="1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</a:p>
          <a:p>
            <a:pPr algn="ctr"/>
            <a:r>
              <a:rPr lang="ru-RU" sz="16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новой редакции с 01.03.2025г.)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05534630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87291" y="937574"/>
            <a:ext cx="3096344" cy="532048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КВАЛИФИКАЦИЯ</a:t>
            </a:r>
            <a:r>
              <a:rPr lang="ru-RU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…?</a:t>
            </a:r>
            <a:endParaRPr lang="ru-RU" sz="1600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sz="1600" b="1" dirty="0" smtClean="0">
                <a:solidFill>
                  <a:srgbClr val="FF0000"/>
                </a:solidFill>
              </a:rPr>
              <a:t>4</a:t>
            </a:r>
            <a:endParaRPr lang="ru-RU" sz="1600" b="1" dirty="0">
              <a:solidFill>
                <a:srgbClr val="FF0000"/>
              </a:solidFill>
            </a:endParaRPr>
          </a:p>
        </p:txBody>
      </p:sp>
      <p:sp>
        <p:nvSpPr>
          <p:cNvPr id="5" name="AutoShape 5"/>
          <p:cNvSpPr>
            <a:spLocks noChangeArrowheads="1"/>
          </p:cNvSpPr>
          <p:nvPr/>
        </p:nvSpPr>
        <p:spPr bwMode="gray">
          <a:xfrm>
            <a:off x="1043608" y="2029490"/>
            <a:ext cx="3672408" cy="2513658"/>
          </a:xfrm>
          <a:prstGeom prst="roundRect">
            <a:avLst>
              <a:gd name="adj" fmla="val 3342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just"/>
            <a:endParaRPr lang="ru-RU" sz="1600" b="1" dirty="0" smtClean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600" b="1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ОБРАЗОВАНИИ ЭТО</a:t>
            </a:r>
          </a:p>
          <a:p>
            <a:pPr algn="ctr"/>
            <a:endParaRPr lang="ru-RU" sz="1600" b="1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уровень знаний, умений,</a:t>
            </a:r>
          </a:p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навыков и компетенции,</a:t>
            </a:r>
          </a:p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характеризующий </a:t>
            </a:r>
          </a:p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подготовленность к выполнению </a:t>
            </a:r>
          </a:p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определенного вида </a:t>
            </a:r>
          </a:p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профессиональной деятельности</a:t>
            </a:r>
          </a:p>
          <a:p>
            <a:pPr algn="ctr"/>
            <a:endParaRPr lang="ru-RU" sz="16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55576" y="1877810"/>
            <a:ext cx="77597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alt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alt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ru-RU" altLang="ru-RU" b="1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id="{AD5B387F-7A9C-4A6B-9781-1615448DF4BA}"/>
              </a:ext>
            </a:extLst>
          </p:cNvPr>
          <p:cNvSpPr txBox="1">
            <a:spLocks/>
          </p:cNvSpPr>
          <p:nvPr/>
        </p:nvSpPr>
        <p:spPr>
          <a:xfrm>
            <a:off x="683568" y="2636912"/>
            <a:ext cx="2088232" cy="24152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ru-RU" sz="1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AutoShape 5"/>
          <p:cNvSpPr>
            <a:spLocks noChangeArrowheads="1"/>
          </p:cNvSpPr>
          <p:nvPr/>
        </p:nvSpPr>
        <p:spPr bwMode="gray">
          <a:xfrm>
            <a:off x="4716016" y="2029490"/>
            <a:ext cx="3528392" cy="2517133"/>
          </a:xfrm>
          <a:prstGeom prst="roundRect">
            <a:avLst>
              <a:gd name="adj" fmla="val 3342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ТРУДОВЫХ </a:t>
            </a:r>
          </a:p>
          <a:p>
            <a:pPr algn="ctr"/>
            <a:r>
              <a:rPr lang="ru-RU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ОТНОШЕНИЯХ ЭТО</a:t>
            </a:r>
          </a:p>
          <a:p>
            <a:pPr algn="ctr"/>
            <a:endParaRPr lang="ru-RU" sz="1600" b="1" dirty="0" smtClean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-уровень знаний, умений,</a:t>
            </a:r>
          </a:p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профессиональных навыков </a:t>
            </a:r>
          </a:p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опыта работы работника </a:t>
            </a:r>
            <a:endParaRPr lang="ru-RU" sz="16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01083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5"/>
          <p:cNvSpPr>
            <a:spLocks noChangeArrowheads="1"/>
          </p:cNvSpPr>
          <p:nvPr/>
        </p:nvSpPr>
        <p:spPr bwMode="gray">
          <a:xfrm>
            <a:off x="322598" y="1786280"/>
            <a:ext cx="4288038" cy="3840265"/>
          </a:xfrm>
          <a:prstGeom prst="roundRect">
            <a:avLst>
              <a:gd name="adj" fmla="val 3342"/>
            </a:avLst>
          </a:prstGeom>
          <a:gradFill flip="none" rotWithShape="1">
            <a:gsLst>
              <a:gs pos="0">
                <a:srgbClr val="FDDE52"/>
              </a:gs>
              <a:gs pos="100000">
                <a:srgbClr val="FFFF99"/>
              </a:gs>
            </a:gsLst>
            <a:lin ang="16200000" scaled="1"/>
            <a:tileRect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39119" y="1116875"/>
            <a:ext cx="6192688" cy="511926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НЕЗАВИСИМАЯ </a:t>
            </a:r>
            <a:r>
              <a:rPr lang="ru-RU" sz="1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</a:t>
            </a:r>
            <a:r>
              <a:rPr lang="ru-RU" sz="1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КВАЛИФИКАЦИИ…? </a:t>
            </a:r>
            <a:endParaRPr lang="ru-RU" sz="1600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sz="1600" b="1" dirty="0" smtClean="0">
                <a:solidFill>
                  <a:srgbClr val="FF0000"/>
                </a:solidFill>
              </a:rPr>
              <a:t>5</a:t>
            </a:r>
            <a:endParaRPr lang="ru-RU" sz="1600" b="1" dirty="0">
              <a:solidFill>
                <a:srgbClr val="FF0000"/>
              </a:solidFill>
            </a:endParaRPr>
          </a:p>
        </p:txBody>
      </p:sp>
      <p:sp>
        <p:nvSpPr>
          <p:cNvPr id="5" name="AutoShape 5"/>
          <p:cNvSpPr>
            <a:spLocks noChangeArrowheads="1"/>
          </p:cNvSpPr>
          <p:nvPr/>
        </p:nvSpPr>
        <p:spPr bwMode="gray">
          <a:xfrm>
            <a:off x="4643388" y="2636912"/>
            <a:ext cx="4352658" cy="3829172"/>
          </a:xfrm>
          <a:prstGeom prst="roundRect">
            <a:avLst>
              <a:gd name="adj" fmla="val 3342"/>
            </a:avLst>
          </a:prstGeom>
          <a:gradFill flip="none" rotWithShape="1">
            <a:gsLst>
              <a:gs pos="0">
                <a:srgbClr val="FDDE52"/>
              </a:gs>
              <a:gs pos="100000">
                <a:srgbClr val="FFFF99"/>
              </a:gs>
            </a:gsLst>
            <a:lin ang="16200000" scaled="1"/>
            <a:tileRect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55576" y="1912230"/>
            <a:ext cx="77597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alt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alt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ru-RU" altLang="ru-RU" b="1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id="{AD5B387F-7A9C-4A6B-9781-1615448DF4BA}"/>
              </a:ext>
            </a:extLst>
          </p:cNvPr>
          <p:cNvSpPr txBox="1">
            <a:spLocks/>
          </p:cNvSpPr>
          <p:nvPr/>
        </p:nvSpPr>
        <p:spPr>
          <a:xfrm>
            <a:off x="722040" y="1918822"/>
            <a:ext cx="3459530" cy="34360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1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«О независимой оценке квалификации» 238-ФЗ устанавливает всех участников и определяет процедуру проведения проверки знаний и умений работников на соответствие профессиональным стандартам в форме независимой оценки </a:t>
            </a:r>
            <a:r>
              <a:rPr lang="ru-RU" sz="1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квалификации.</a:t>
            </a:r>
          </a:p>
          <a:p>
            <a:pPr algn="just"/>
            <a:r>
              <a:rPr lang="ru-RU" sz="1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лиц, ответственных за обеспечение пожарной безопасности применяется Профессиональный стандарт «Специалист по пожарной профилактике».</a:t>
            </a:r>
            <a:endParaRPr lang="ru-RU" sz="16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Объект 2">
            <a:extLst>
              <a:ext uri="{FF2B5EF4-FFF2-40B4-BE49-F238E27FC236}">
                <a16:creationId xmlns:a16="http://schemas.microsoft.com/office/drawing/2014/main" id="{AD5B387F-7A9C-4A6B-9781-1615448DF4BA}"/>
              </a:ext>
            </a:extLst>
          </p:cNvPr>
          <p:cNvSpPr txBox="1">
            <a:spLocks/>
          </p:cNvSpPr>
          <p:nvPr/>
        </p:nvSpPr>
        <p:spPr>
          <a:xfrm>
            <a:off x="5148064" y="2963428"/>
            <a:ext cx="3632577" cy="357548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1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Независимая оценки квалификации работников или лиц, претендующих на осуществление определённого вида трудовой деятельности – процедура подтверждения квалификации соискателя положениям профессионального стандарта или квалификационным требованиям, установленным федеральными законами и иными нормативными правовыми актами Российской </a:t>
            </a:r>
            <a:r>
              <a:rPr lang="ru-RU" sz="1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Федерации, </a:t>
            </a:r>
            <a:r>
              <a:rPr lang="ru-RU" sz="1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проведенная центром оценки квалификаций в соответствии с настоящим Федеральным </a:t>
            </a:r>
            <a:r>
              <a:rPr lang="ru-RU" sz="1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законом.</a:t>
            </a:r>
          </a:p>
          <a:p>
            <a:pPr algn="just"/>
            <a:r>
              <a:rPr lang="ru-RU" sz="1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п. 2 ФЗ-238)</a:t>
            </a:r>
            <a:endParaRPr lang="ru-RU" sz="1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462436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sz="1600" b="1" dirty="0" smtClean="0">
                <a:solidFill>
                  <a:srgbClr val="FF0000"/>
                </a:solidFill>
              </a:rPr>
              <a:t>6</a:t>
            </a:r>
            <a:endParaRPr lang="ru-RU" sz="1600" b="1" dirty="0">
              <a:solidFill>
                <a:srgbClr val="FF0000"/>
              </a:solidFill>
            </a:endParaRPr>
          </a:p>
        </p:txBody>
      </p:sp>
      <p:sp>
        <p:nvSpPr>
          <p:cNvPr id="5" name="AutoShape 5"/>
          <p:cNvSpPr>
            <a:spLocks noChangeArrowheads="1"/>
          </p:cNvSpPr>
          <p:nvPr/>
        </p:nvSpPr>
        <p:spPr bwMode="gray">
          <a:xfrm>
            <a:off x="531007" y="1877810"/>
            <a:ext cx="8208912" cy="2631310"/>
          </a:xfrm>
          <a:prstGeom prst="roundRect">
            <a:avLst>
              <a:gd name="adj" fmla="val 3342"/>
            </a:avLst>
          </a:prstGeom>
          <a:gradFill flip="none" rotWithShape="1">
            <a:gsLst>
              <a:gs pos="0">
                <a:srgbClr val="FDDE52"/>
              </a:gs>
              <a:gs pos="100000">
                <a:srgbClr val="FFFF99"/>
              </a:gs>
            </a:gsLst>
            <a:lin ang="16200000" scaled="1"/>
            <a:tileRect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400" b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55576" y="1877810"/>
            <a:ext cx="77597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alt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alt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ru-RU" altLang="ru-RU" b="1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id="{AD5B387F-7A9C-4A6B-9781-1615448DF4BA}"/>
              </a:ext>
            </a:extLst>
          </p:cNvPr>
          <p:cNvSpPr txBox="1">
            <a:spLocks/>
          </p:cNvSpPr>
          <p:nvPr/>
        </p:nvSpPr>
        <p:spPr>
          <a:xfrm>
            <a:off x="827584" y="2031699"/>
            <a:ext cx="7615758" cy="27116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Таким образом вводится обязанность:</a:t>
            </a:r>
          </a:p>
          <a:p>
            <a:pPr algn="l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назначить лицо, ответственное за обеспечение пожарной безопасности;</a:t>
            </a:r>
          </a:p>
          <a:p>
            <a:pPr algn="l"/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– назначенное лицо должно соответствовать требованиям профессионального стандарта. </a:t>
            </a:r>
            <a:endParaRPr lang="ru-RU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определения соответствия квалификации лица, претендующего на осуществление вида деятельности в области пожарной безопасности (пожарная профилактика), проводится независимая оценка квалификации и иной порядок не предусмотрен (с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татья 11 Закона №238-ФЗ).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349239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75656" y="1052736"/>
            <a:ext cx="6552728" cy="720079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проведения НОК</a:t>
            </a:r>
            <a:endParaRPr lang="ru-RU" sz="1600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sz="1600" b="1" dirty="0" smtClean="0">
                <a:solidFill>
                  <a:srgbClr val="FF0000"/>
                </a:solidFill>
              </a:rPr>
              <a:t>7</a:t>
            </a:r>
            <a:endParaRPr lang="ru-RU" sz="1600" b="1" dirty="0">
              <a:solidFill>
                <a:srgbClr val="FF0000"/>
              </a:solidFill>
            </a:endParaRPr>
          </a:p>
        </p:txBody>
      </p:sp>
      <p:sp>
        <p:nvSpPr>
          <p:cNvPr id="5" name="AutoShape 5"/>
          <p:cNvSpPr>
            <a:spLocks noChangeArrowheads="1"/>
          </p:cNvSpPr>
          <p:nvPr/>
        </p:nvSpPr>
        <p:spPr bwMode="gray">
          <a:xfrm>
            <a:off x="619969" y="2491725"/>
            <a:ext cx="8069113" cy="3097515"/>
          </a:xfrm>
          <a:prstGeom prst="roundRect">
            <a:avLst>
              <a:gd name="adj" fmla="val 3342"/>
            </a:avLst>
          </a:prstGeom>
          <a:gradFill flip="none" rotWithShape="1">
            <a:gsLst>
              <a:gs pos="0">
                <a:srgbClr val="FDDE52"/>
              </a:gs>
              <a:gs pos="100000">
                <a:srgbClr val="FFFF99"/>
              </a:gs>
            </a:gsLst>
            <a:lin ang="16200000" scaled="1"/>
            <a:tileRect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400" b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55576" y="1877810"/>
            <a:ext cx="77597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alt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alt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ru-RU" altLang="ru-RU" b="1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id="{AD5B387F-7A9C-4A6B-9781-1615448DF4BA}"/>
              </a:ext>
            </a:extLst>
          </p:cNvPr>
          <p:cNvSpPr txBox="1">
            <a:spLocks/>
          </p:cNvSpPr>
          <p:nvPr/>
        </p:nvSpPr>
        <p:spPr>
          <a:xfrm>
            <a:off x="827584" y="3284984"/>
            <a:ext cx="7848872" cy="16561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endParaRPr lang="ru-RU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27584" y="2623223"/>
            <a:ext cx="7541679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№238-ФЗ устанавливает всех участников и определяет процедуру проведения НОК</a:t>
            </a:r>
          </a:p>
          <a:p>
            <a:pPr algn="just"/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проведения центром оценки квалификации НОК в форме профессионального экзамена утверждены постановлением Правительства РФ от 16.11.2016г. №1204.</a:t>
            </a:r>
          </a:p>
          <a:p>
            <a:pPr algn="just"/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Документом, подтверждающим соответствие работника профессиональному стандарту, является Свидетельство о квалификации, форма которого утверждена Приказом Минтруда России от 12.12.2016 №725н</a:t>
            </a:r>
            <a:endParaRPr lang="ru-RU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807866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43808" y="934397"/>
            <a:ext cx="3384376" cy="451939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Где проводится НОК…?</a:t>
            </a:r>
            <a:endParaRPr lang="ru-RU" sz="1600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sz="1600" b="1" dirty="0" smtClean="0">
                <a:solidFill>
                  <a:srgbClr val="FF0000"/>
                </a:solidFill>
              </a:rPr>
              <a:t>8</a:t>
            </a:r>
            <a:endParaRPr lang="ru-RU" sz="1600" b="1" dirty="0">
              <a:solidFill>
                <a:srgbClr val="FF0000"/>
              </a:solidFill>
            </a:endParaRPr>
          </a:p>
        </p:txBody>
      </p:sp>
      <p:sp>
        <p:nvSpPr>
          <p:cNvPr id="5" name="AutoShape 5"/>
          <p:cNvSpPr>
            <a:spLocks noChangeArrowheads="1"/>
          </p:cNvSpPr>
          <p:nvPr/>
        </p:nvSpPr>
        <p:spPr bwMode="gray">
          <a:xfrm>
            <a:off x="196887" y="1700807"/>
            <a:ext cx="8069113" cy="4824537"/>
          </a:xfrm>
          <a:prstGeom prst="roundRect">
            <a:avLst>
              <a:gd name="adj" fmla="val 3342"/>
            </a:avLst>
          </a:prstGeom>
          <a:gradFill flip="none" rotWithShape="1">
            <a:gsLst>
              <a:gs pos="0">
                <a:srgbClr val="FDDE52"/>
              </a:gs>
              <a:gs pos="100000">
                <a:srgbClr val="FFFF99"/>
              </a:gs>
            </a:gsLst>
            <a:lin ang="16200000" scaled="1"/>
            <a:tileRect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400" b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55576" y="1877810"/>
            <a:ext cx="77597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alt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alt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ru-RU" altLang="ru-RU" b="1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id="{AD5B387F-7A9C-4A6B-9781-1615448DF4BA}"/>
              </a:ext>
            </a:extLst>
          </p:cNvPr>
          <p:cNvSpPr txBox="1">
            <a:spLocks/>
          </p:cNvSpPr>
          <p:nvPr/>
        </p:nvSpPr>
        <p:spPr>
          <a:xfrm>
            <a:off x="827584" y="3284984"/>
            <a:ext cx="7848872" cy="16561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endParaRPr lang="ru-RU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0605" y="1772815"/>
            <a:ext cx="754167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Законом №238-ФЗ установлено, что организации, которые проводят НОК, наделяются полномочи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ями на проведение такой процедуры соответствующими советами по профессиональным квалификациям (СПК).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эта процедура должна быть доступна для всех и для работодателя, и для заявителей, в течении всего времени существования совета по профессиональным квалификациям в чрезвычайных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ситуациях (СПК ЧС),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территории всех субъектов РФ были созданы центры оценки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квалификации (ЦОК).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Профессиональный экзамен состоит из практической и теоретической части. Все этапы экзамены фиксируются и хранятся в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ЦОКах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течении всего периода действия свидетельства о квалификации.</a:t>
            </a:r>
          </a:p>
          <a:p>
            <a:pPr algn="just"/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Эксперты, которые присутствуют на квалификационном экзамене, обладают определенный стажем и опытом работы в оцениваемой квалификации, проходят обучение и сдают квалификационные экзамены, по результатам которых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них вносятся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национальный реестр экспертов по НОК.</a:t>
            </a:r>
          </a:p>
          <a:p>
            <a:pPr algn="just"/>
            <a:endParaRPr lang="ru-RU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44687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19672" y="3789040"/>
            <a:ext cx="6134531" cy="1138773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dirty="0">
                <a:ln w="11430"/>
                <a:solidFill>
                  <a:srgbClr val="49418C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Выступление закончил.</a:t>
            </a:r>
          </a:p>
          <a:p>
            <a:pPr algn="ctr"/>
            <a:r>
              <a:rPr lang="ru-RU" sz="2800" b="1" dirty="0">
                <a:ln w="11430"/>
                <a:solidFill>
                  <a:srgbClr val="49418C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Благодарю за внимание!</a:t>
            </a:r>
          </a:p>
          <a:p>
            <a:pPr algn="ctr"/>
            <a:endParaRPr lang="ru-RU" sz="1200" b="1" dirty="0">
              <a:ln w="11430"/>
              <a:solidFill>
                <a:srgbClr val="1C55B2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6516216" y="6381328"/>
            <a:ext cx="2057400" cy="365125"/>
          </a:xfrm>
        </p:spPr>
        <p:txBody>
          <a:bodyPr/>
          <a:lstStyle/>
          <a:p>
            <a:r>
              <a:rPr lang="ru-RU" sz="1600" b="1" dirty="0" smtClean="0">
                <a:solidFill>
                  <a:srgbClr val="FF0000"/>
                </a:solidFill>
              </a:rPr>
              <a:t>9</a:t>
            </a:r>
            <a:endParaRPr lang="ru-RU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073046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5820</TotalTime>
  <Words>542</Words>
  <Application>Microsoft Office PowerPoint</Application>
  <PresentationFormat>Экран (4:3)</PresentationFormat>
  <Paragraphs>71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Verdana</vt:lpstr>
      <vt:lpstr>Тема Office</vt:lpstr>
      <vt:lpstr>Презентация PowerPoint</vt:lpstr>
      <vt:lpstr> </vt:lpstr>
      <vt:lpstr>ПОЧЕМУ ВОПРОСЫ ПРОВЕДЕНИЯ НОК В СИСТЕМЕ БЕЗОПАСНОСТИ АКТУАЛЬНЫ? </vt:lpstr>
      <vt:lpstr>КВАЛИФИКАЦИЯ…?</vt:lpstr>
      <vt:lpstr> НЕЗАВИСИМАЯ ОЦЕНКА КВАЛИФИКАЦИИ…? </vt:lpstr>
      <vt:lpstr>Презентация PowerPoint</vt:lpstr>
      <vt:lpstr>Порядок проведения НОК</vt:lpstr>
      <vt:lpstr>Где проводится НОК…?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состоянии пожарной безопасности жилого фонда и принимаемых мерах, направленных на профилактику гибели людей в жилом фонде.</dc:title>
  <dc:creator>Kiomi</dc:creator>
  <cp:lastModifiedBy>User</cp:lastModifiedBy>
  <cp:revision>456</cp:revision>
  <cp:lastPrinted>2023-02-02T14:01:24Z</cp:lastPrinted>
  <dcterms:created xsi:type="dcterms:W3CDTF">2020-02-06T16:44:07Z</dcterms:created>
  <dcterms:modified xsi:type="dcterms:W3CDTF">2025-02-25T08:46:52Z</dcterms:modified>
</cp:coreProperties>
</file>