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4" r:id="rId3"/>
    <p:sldId id="332" r:id="rId4"/>
    <p:sldId id="330" r:id="rId5"/>
    <p:sldId id="336" r:id="rId6"/>
    <p:sldId id="333" r:id="rId7"/>
    <p:sldId id="339" r:id="rId8"/>
    <p:sldId id="340" r:id="rId9"/>
    <p:sldId id="273" r:id="rId10"/>
  </p:sldIdLst>
  <p:sldSz cx="9144000" cy="6858000" type="screen4x3"/>
  <p:notesSz cx="6797675" cy="98599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F969FC4-B761-494A-ACC8-CC9261EAAF4F}">
          <p14:sldIdLst>
            <p14:sldId id="256"/>
            <p14:sldId id="334"/>
            <p14:sldId id="332"/>
            <p14:sldId id="330"/>
            <p14:sldId id="336"/>
            <p14:sldId id="333"/>
            <p14:sldId id="339"/>
            <p14:sldId id="340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996"/>
    <a:srgbClr val="FF3300"/>
    <a:srgbClr val="49418C"/>
    <a:srgbClr val="FFFF99"/>
    <a:srgbClr val="FDDE52"/>
    <a:srgbClr val="D4312A"/>
    <a:srgbClr val="6EAED4"/>
    <a:srgbClr val="F4FCFF"/>
    <a:srgbClr val="F9F9F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9" autoAdjust="0"/>
    <p:restoredTop sz="95332" autoAdjust="0"/>
  </p:normalViewPr>
  <p:slideViewPr>
    <p:cSldViewPr>
      <p:cViewPr varScale="1">
        <p:scale>
          <a:sx n="110" d="100"/>
          <a:sy n="110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84B84-6C0E-41B3-9DAA-759A594AE991}" type="datetimeFigureOut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3483"/>
            <a:ext cx="5438140" cy="4436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5254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5254"/>
            <a:ext cx="2945659" cy="4929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3AA52-4AE4-4308-AADC-7BEA63FDAC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0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3AA52-4AE4-4308-AADC-7BEA63FDAC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0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FB66-7378-4381-B338-03C44A9EB38F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080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29CA-1739-4F91-A341-FEB2191E8C17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74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D89E-67EA-4910-9027-32BC2391737C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0537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58F-C0C0-4C45-BDC0-957C744E0F8C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3279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8FDA-6FEC-4F1E-A881-4A14E96B8359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831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F55-435D-46DF-ADB9-B6D341EBB314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6139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8C56-8B6C-49E4-9C32-19FF79E05328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35008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617D-F14D-4CDD-9F69-25C303ACE129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9474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47B1-9A1E-4F09-845D-004CE02FC074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5922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BF87-C6AA-4094-B975-CDA0ACF79F43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2957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41D6-52E6-4773-A360-B2B0B1748BC5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6548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B721-CDAB-4DFE-8789-3060E4FE5AC0}" type="datetime1">
              <a:rPr lang="ru-RU" smtClean="0"/>
              <a:pPr/>
              <a:t>25.02.2025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5E3F-DF0B-4EDF-BA7F-3E6C75CEC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1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60512" y="3429000"/>
            <a:ext cx="6768752" cy="1902059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dirty="0" smtClean="0">
                <a:solidFill>
                  <a:srgbClr val="3F59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квалификации специалистов, осуществляющих деятельность в области пожарной безопасности </a:t>
            </a:r>
            <a:endParaRPr lang="ru-RU" sz="2800" dirty="0" smtClean="0">
              <a:solidFill>
                <a:srgbClr val="3F59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2800" dirty="0" smtClean="0">
                <a:solidFill>
                  <a:srgbClr val="4941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5E3F-DF0B-4EDF-BA7F-3E6C75CEC132}" type="slidenum">
              <a:rPr lang="ru-RU" sz="1600" b="1" smtClean="0">
                <a:solidFill>
                  <a:srgbClr val="FF0000"/>
                </a:solidFill>
              </a:rPr>
              <a:pPr/>
              <a:t>1</a:t>
            </a:fld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91230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552728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7781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927051" y="2708920"/>
            <a:ext cx="741682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вопросы проведения оценки квалификации в системе безопасности актуальны в настоящее время?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квалификация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независимая оценка квалификаций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проводится независимая оценка квалификации? 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30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/>
          <p:cNvSpPr>
            <a:spLocks noChangeArrowheads="1"/>
          </p:cNvSpPr>
          <p:nvPr/>
        </p:nvSpPr>
        <p:spPr bwMode="gray">
          <a:xfrm>
            <a:off x="395536" y="2020043"/>
            <a:ext cx="8280920" cy="3137149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86373"/>
            <a:ext cx="6552728" cy="586443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ВОПРОСЫ ПРОВЕДЕНИЯ НОК В СИСТЕМЕ БЕЗОПАСНОСТИ АКТУАЛЬНЫ?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3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184" y="168005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861707" y="2271472"/>
            <a:ext cx="7492727" cy="2091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«Лицо, ответственное за эксплуатацию здания или сооружения, обязано назначить ответственное за обеспечение пожарной безопасности таких здания или сооружения лицо,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соответствующее квалификационным требованиям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указанным в квалификационных справочниках, утверждаемых в порядке, устанавливаемом Правительством Российской Федерации, и (или)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стандартам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наличии)».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законе сделан упор на соответствие специалистов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квалификационным требованиям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2671" y="4376869"/>
            <a:ext cx="6014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24 и 37 </a:t>
            </a:r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 «О пожарной безопасности</a:t>
            </a:r>
            <a:r>
              <a:rPr lang="ru-RU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новой редакции с 01.03.2025г.)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55346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7291" y="937574"/>
            <a:ext cx="3096344" cy="5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  <a:endParaRPr lang="ru-RU" sz="1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4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043608" y="2029490"/>
            <a:ext cx="3672408" cy="2513658"/>
          </a:xfrm>
          <a:prstGeom prst="roundRect">
            <a:avLst>
              <a:gd name="adj" fmla="val 334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ОБРАЗОВАНИИ ЭТО</a:t>
            </a:r>
          </a:p>
          <a:p>
            <a:pPr algn="ctr"/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знаний, умений,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 и компетенции,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характеризующий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подготовленность к выполнению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определенного вида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</a:t>
            </a: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7781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683568" y="2636912"/>
            <a:ext cx="2088232" cy="2415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4716016" y="2029490"/>
            <a:ext cx="3528392" cy="2517133"/>
          </a:xfrm>
          <a:prstGeom prst="roundRect">
            <a:avLst>
              <a:gd name="adj" fmla="val 3342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ТРУДОВЫХ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ОТНОШЕНИЯХ ЭТО</a:t>
            </a:r>
          </a:p>
          <a:p>
            <a:pPr algn="ctr"/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-уровень знаний, умений,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профессиональных навыков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опыта работы работника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10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322598" y="1786280"/>
            <a:ext cx="4288038" cy="3840265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9119" y="1116875"/>
            <a:ext cx="6192688" cy="51192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КВАЛИФИКАЦИИ…? </a:t>
            </a:r>
            <a:endParaRPr lang="ru-RU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5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4643388" y="2636912"/>
            <a:ext cx="4352658" cy="3829172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91223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722040" y="1918822"/>
            <a:ext cx="3459530" cy="3436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независимой оценке квалификации» 238-ФЗ устанавливает всех участников и определяет процедуру проведения проверки знаний и умений работников на соответствие профессиональным стандартам в форме независимой оценки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ответственных за обеспечение пожарной безопасности применяется Профессиональный стандарт «Специалист по пожарной профилактике».</a:t>
            </a:r>
            <a:endParaRPr lang="ru-RU" sz="1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5148064" y="2963428"/>
            <a:ext cx="3632577" cy="357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оценки квалификации работников или лиц, претендующих на осуществление определённого вида трудовой деятельности – процедура подтверждения квалификации соискателя положениям профессионального стандарта или квалификационным требованиям, установленным федеральными законами и иными нормативными правовыми актами Российской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проведенная центром оценки квалификаций в соответствии с настоящим Федеральным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 ФЗ-238)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624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6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531007" y="1877810"/>
            <a:ext cx="8208912" cy="2631310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7781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827584" y="2031699"/>
            <a:ext cx="7615758" cy="2711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вводится обязанность: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назначить лицо, ответственное за обеспечение пожарной безопасности;</a:t>
            </a:r>
          </a:p>
          <a:p>
            <a:pPr algn="l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назначенное лицо должно соответствовать требованиям профессионального стандарта.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соответствия квалификации лица, претендующего на осуществление вида деятельности в области пожарной безопасности (пожарная профилактика), проводится независимая оценка квалификации и иной порядок не предусмотрен (с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 11 Закона №238-ФЗ).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92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6552728" cy="72007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НОК</a:t>
            </a:r>
            <a:endParaRPr lang="ru-RU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7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619969" y="2491725"/>
            <a:ext cx="8069113" cy="3097515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7781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827584" y="3284984"/>
            <a:ext cx="784887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623223"/>
            <a:ext cx="7541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№238-ФЗ устанавливает всех участников и определяет процедуру проведения НОК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проведения центром оценки квалификации НОК в форме профессионального экзамена утверждены постановлением Правительства РФ от 16.11.2016г. №1204.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Документом, подтверждающим соответствие работника профессиональному стандарту, является Свидетельство о квалификации, форма которого утверждена Приказом Минтруда России от 12.12.2016 №725н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78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934397"/>
            <a:ext cx="3384376" cy="45193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проводится НОК…?</a:t>
            </a:r>
            <a:endParaRPr lang="ru-RU" sz="1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8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96887" y="1700807"/>
            <a:ext cx="8069113" cy="4824537"/>
          </a:xfrm>
          <a:prstGeom prst="roundRect">
            <a:avLst>
              <a:gd name="adj" fmla="val 3342"/>
            </a:avLst>
          </a:prstGeom>
          <a:gradFill flip="none" rotWithShape="1">
            <a:gsLst>
              <a:gs pos="0">
                <a:srgbClr val="FDDE52"/>
              </a:gs>
              <a:gs pos="100000">
                <a:srgbClr val="FFFF99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877810"/>
            <a:ext cx="7759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altLang="ru-RU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5B387F-7A9C-4A6B-9781-1615448DF4BA}"/>
              </a:ext>
            </a:extLst>
          </p:cNvPr>
          <p:cNvSpPr txBox="1">
            <a:spLocks/>
          </p:cNvSpPr>
          <p:nvPr/>
        </p:nvSpPr>
        <p:spPr>
          <a:xfrm>
            <a:off x="827584" y="3284984"/>
            <a:ext cx="784887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605" y="1772815"/>
            <a:ext cx="75416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№238-ФЗ установлено, что организации, которые проводят НОК, наделяются полномочи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 на проведение такой процедуры соответствующими советами по профессиональным квалификациям (СПК).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эта процедура должна быть доступна для всех и для работодателя, и для заявителей, в течении всего времени существования совета по профессиональным квалификациям в чрезвычайных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 (СПК ЧС),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всех субъектов РФ были созданы центры оценки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(ЦОК).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экзамен состоит из практической и теоретической части. Все этапы экзамены фиксируются и хранятся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ЦОКах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течении всего периода действия свидетельства о квалификации.</a:t>
            </a:r>
          </a:p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Эксперты, которые присутствуют на квалификационном экзамене, обладают определенный стажем и опытом работы в оцениваемой квалификации, проходят обучение и сдают квалификационные экзамены, по результатам которых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них вносятся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национальный реестр экспертов по НОК.</a:t>
            </a: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6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789040"/>
            <a:ext cx="6134531" cy="11387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1430"/>
                <a:solidFill>
                  <a:srgbClr val="49418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Выступление закончил.</a:t>
            </a:r>
          </a:p>
          <a:p>
            <a:pPr algn="ctr"/>
            <a:r>
              <a:rPr lang="ru-RU" sz="2800" b="1" dirty="0">
                <a:ln w="11430"/>
                <a:solidFill>
                  <a:srgbClr val="49418C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algn="ctr"/>
            <a:endParaRPr lang="ru-RU" sz="1200" b="1" dirty="0">
              <a:ln w="11430"/>
              <a:solidFill>
                <a:srgbClr val="1C55B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057400" cy="365125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9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30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542</Words>
  <Application>Microsoft Office PowerPoint</Application>
  <PresentationFormat>Экран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 </vt:lpstr>
      <vt:lpstr>ПОЧЕМУ ВОПРОСЫ ПРОВЕДЕНИЯ НОК В СИСТЕМЕ БЕЗОПАСНОСТИ АКТУАЛЬНЫ? </vt:lpstr>
      <vt:lpstr>КВАЛИФИКАЦИЯ…?</vt:lpstr>
      <vt:lpstr> НЕЗАВИСИМАЯ ОЦЕНКА КВАЛИФИКАЦИИ…? </vt:lpstr>
      <vt:lpstr>Презентация PowerPoint</vt:lpstr>
      <vt:lpstr>Порядок проведения НОК</vt:lpstr>
      <vt:lpstr>Где проводится НОК…?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состоянии пожарной безопасности жилого фонда и принимаемых мерах, направленных на профилактику гибели людей в жилом фонде.</dc:title>
  <dc:creator>Kiomi</dc:creator>
  <cp:lastModifiedBy>User</cp:lastModifiedBy>
  <cp:revision>456</cp:revision>
  <cp:lastPrinted>2023-02-02T14:01:24Z</cp:lastPrinted>
  <dcterms:created xsi:type="dcterms:W3CDTF">2020-02-06T16:44:07Z</dcterms:created>
  <dcterms:modified xsi:type="dcterms:W3CDTF">2025-02-25T08:46:52Z</dcterms:modified>
</cp:coreProperties>
</file>