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xml" Extension="xml"/>
  <Default ContentType="application/vnd.openxmlformats-package.relationships+xml" Extension="rels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12192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>
  <a:tblStyle styleId="{5C22544A-7EE6-4342-B048-85BDC9FD1C3A}" styleName="Средний стиль 2 — акцент 1">
    <a:wholeTbl>
      <a:tcTxStyle b="def" i="def"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2H>
      <a:tcStyle/>
    </a:band2H>
    <a:band1V>
      <a:tcStyle>
        <a:fill>
          <a:solidFill>
            <a:schemeClr val="accent1">
              <a:tint val="40000"/>
            </a:schemeClr>
          </a:solidFill>
        </a:fill>
      </a:tcStyle>
    </a:band1V>
    <a:band2V>
      <a:tcStyle/>
    </a:band2V>
    <a:lastCol>
      <a:tcTxStyle b="on" i="def">
        <a:fontRef idx="minor"/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def">
        <a:fontRef idx="minor"/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def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 i="def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no" ?>
<Relationships xmlns="http://schemas.openxmlformats.org/package/2006/relationships">
  <Relationship Id="rId6" Target="slides/slide4.xml" Type="http://schemas.openxmlformats.org/officeDocument/2006/relationships/slide"/>
  <Relationship Id="rId1" Target="theme/theme1.xml" Type="http://schemas.openxmlformats.org/officeDocument/2006/relationships/theme"/>
  <Relationship Id="rId10" Target="tableStyles.xml" Type="http://schemas.openxmlformats.org/officeDocument/2006/relationships/tableStyles"/>
  <Relationship Id="rId2" Target="slideMasters/slideMaster1.xml" Type="http://schemas.openxmlformats.org/officeDocument/2006/relationships/slideMaster"/>
  <Relationship Id="rId3" Target="slides/slide1.xml" Type="http://schemas.openxmlformats.org/officeDocument/2006/relationships/slide"/>
  <Relationship Id="rId8" Target="slides/slide6.xml" Type="http://schemas.openxmlformats.org/officeDocument/2006/relationships/slide"/>
  <Relationship Id="rId4" Target="slides/slide2.xml" Type="http://schemas.openxmlformats.org/officeDocument/2006/relationships/slide"/>
  <Relationship Id="rId9" Target="slides/slide7.xml" Type="http://schemas.openxmlformats.org/officeDocument/2006/relationships/slide"/>
  <Relationship Id="rId7" Target="slides/slide5.xml" Type="http://schemas.openxmlformats.org/officeDocument/2006/relationships/slide"/>
  <Relationship Id="rId5" Target="slides/slide3.xml" Type="http://schemas.openxmlformats.org/officeDocument/2006/relationships/slid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media/1.png" Type="http://schemas.openxmlformats.org/officeDocument/2006/relationships/image"/>
  <Relationship Id="rId2" Target="../media/2.png" Type="http://schemas.openxmlformats.org/officeDocument/2006/relationships/image"/>
  <Relationship Id="rId3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25" name="GroupShape 2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6" name="Shape 26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7" name="Shape 27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10972320" cy="397728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6 Content">
    <p:spTree>
      <p:nvGrpSpPr>
        <p:cNvPr hidden="false" id="38" name="GroupShape 3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9" name="Shape 39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40" name="Shape 40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10972320" cy="397728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41" name="Shape 41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10972320" cy="397728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hidden="false" id="43" name="Picture 43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2772000" y="1604520"/>
            <a:ext cx="6646560" cy="3977280"/>
          </a:xfrm>
          <a:prstGeom prst="rect">
            <a:avLst/>
          </a:prstGeom>
          <a:ln>
            <a:noFill/>
          </a:ln>
        </p:spPr>
      </p:pic>
      <p:pic>
        <p:nvPicPr>
          <p:cNvPr hidden="false" id="45" name="Picture 45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2772000" y="1604520"/>
            <a:ext cx="664656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 Slide">
    <p:spTree>
      <p:nvGrpSpPr>
        <p:cNvPr hidden="false" id="46" name="GroupShape 4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7" name="Shape 47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48" name="Shape 48"/>
          <p:cNvSpPr txBox="true"/>
          <p:nvPr isPhoto="false">
            <p:ph idx="0" type="subTitle"/>
          </p:nvPr>
        </p:nvSpPr>
        <p:spPr>
          <a:xfrm flipH="false" flipV="false" rot="0">
            <a:off x="609600" y="1604520"/>
            <a:ext cx="10972320" cy="397728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pPr algn="ctr"/>
            <a:endParaRPr b="false" spc="-1" strike="noStrike" sz="320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2 Content over Content">
    <p:spTree>
      <p:nvGrpSpPr>
        <p:cNvPr hidden="false" id="50" name="GroupShape 5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1" name="Shape 51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52" name="Shape 52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53" name="Shape 53"/>
          <p:cNvSpPr txBox="true"/>
          <p:nvPr isPhoto="false">
            <p:ph idx="0" type="body"/>
          </p:nvPr>
        </p:nvSpPr>
        <p:spPr>
          <a:xfrm flipH="false" flipV="false" rot="0">
            <a:off x="6232320" y="160452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54" name="Shape 54"/>
          <p:cNvSpPr txBox="true"/>
          <p:nvPr isPhoto="false">
            <p:ph idx="0" type="body"/>
          </p:nvPr>
        </p:nvSpPr>
        <p:spPr>
          <a:xfrm flipH="false" flipV="false" rot="0">
            <a:off x="609600" y="3682080"/>
            <a:ext cx="1097232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36" name="GroupShape 3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7" name="Shape 37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9" name="Shape 9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5354400" cy="397728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0" name="Shape 10"/>
          <p:cNvSpPr txBox="true"/>
          <p:nvPr isPhoto="false">
            <p:ph idx="0" type="body"/>
          </p:nvPr>
        </p:nvSpPr>
        <p:spPr>
          <a:xfrm flipH="false" flipV="false" rot="0">
            <a:off x="6232320" y="1604520"/>
            <a:ext cx="5354400" cy="397728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49" name="GroupShape 4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 Content and 2 Content">
    <p:spTree>
      <p:nvGrpSpPr>
        <p:cNvPr hidden="false" id="11" name="GroupShape 1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2" name="Shape 12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3" name="Shape 13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5354400" cy="397728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4" name="Shape 14"/>
          <p:cNvSpPr txBox="true"/>
          <p:nvPr isPhoto="false">
            <p:ph idx="0" type="body"/>
          </p:nvPr>
        </p:nvSpPr>
        <p:spPr>
          <a:xfrm flipH="false" flipV="false" rot="0">
            <a:off x="6232320" y="160452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5" name="Shape 15"/>
          <p:cNvSpPr txBox="true"/>
          <p:nvPr isPhoto="false">
            <p:ph idx="0" type="body"/>
          </p:nvPr>
        </p:nvSpPr>
        <p:spPr>
          <a:xfrm flipH="false" flipV="false" rot="0">
            <a:off x="6232320" y="368208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2 Content and Content">
    <p:spTree>
      <p:nvGrpSpPr>
        <p:cNvPr hidden="false" id="16" name="GroupShape 1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7" name="Shape 17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8" name="Shape 18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9" name="Shape 19"/>
          <p:cNvSpPr txBox="true"/>
          <p:nvPr isPhoto="false">
            <p:ph idx="0" type="body"/>
          </p:nvPr>
        </p:nvSpPr>
        <p:spPr>
          <a:xfrm flipH="false" flipV="false" rot="0">
            <a:off x="609600" y="368208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0" name="Shape 20"/>
          <p:cNvSpPr txBox="true"/>
          <p:nvPr isPhoto="false">
            <p:ph idx="0" type="body"/>
          </p:nvPr>
        </p:nvSpPr>
        <p:spPr>
          <a:xfrm flipH="false" flipV="false" rot="0">
            <a:off x="6232320" y="1604520"/>
            <a:ext cx="5354400" cy="397728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Content over Content">
    <p:spTree>
      <p:nvGrpSpPr>
        <p:cNvPr hidden="false" id="21" name="GroupShape 2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2" name="Shape 22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3" name="Shape 23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1097232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4" name="Shape 24"/>
          <p:cNvSpPr txBox="true"/>
          <p:nvPr isPhoto="false">
            <p:ph idx="0" type="body"/>
          </p:nvPr>
        </p:nvSpPr>
        <p:spPr>
          <a:xfrm flipH="false" flipV="false" rot="0">
            <a:off x="609600" y="3682080"/>
            <a:ext cx="1097232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Centered Text">
    <p:spTree>
      <p:nvGrpSpPr>
        <p:cNvPr hidden="false" id="28" name="GroupShape 2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9" name="Shape 29"/>
          <p:cNvSpPr txBox="true"/>
          <p:nvPr isPhoto="false">
            <p:ph idx="0" type="subTitle"/>
          </p:nvPr>
        </p:nvSpPr>
        <p:spPr>
          <a:xfrm flipH="false" flipV="false" rot="0">
            <a:off x="914400" y="2130480"/>
            <a:ext cx="10362720" cy="6812999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pPr algn="ctr"/>
            <a:endParaRPr b="false" spc="-1" strike="noStrike" sz="320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4 Content">
    <p:spTree>
      <p:nvGrpSpPr>
        <p:cNvPr hidden="false" id="30" name="GroupShape 3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1" name="Shape 31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0" lIns="0" rIns="0" tIns="0"/>
          <a:lstStyle>
            <a:defPPr/>
            <a:lvl1pPr lvl="0"/>
          </a:lstStyle>
          <a:p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32" name="Shape 32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33" name="Shape 33"/>
          <p:cNvSpPr txBox="true"/>
          <p:nvPr isPhoto="false">
            <p:ph idx="0" type="body"/>
          </p:nvPr>
        </p:nvSpPr>
        <p:spPr>
          <a:xfrm flipH="false" flipV="false" rot="0">
            <a:off x="6232320" y="160452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34" name="Shape 34"/>
          <p:cNvSpPr txBox="true"/>
          <p:nvPr isPhoto="false">
            <p:ph idx="0" type="body"/>
          </p:nvPr>
        </p:nvSpPr>
        <p:spPr>
          <a:xfrm flipH="false" flipV="false" rot="0">
            <a:off x="6232320" y="368208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35" name="Shape 35"/>
          <p:cNvSpPr txBox="true"/>
          <p:nvPr isPhoto="false">
            <p:ph idx="0" type="body"/>
          </p:nvPr>
        </p:nvSpPr>
        <p:spPr>
          <a:xfrm flipH="false" flipV="false" rot="0">
            <a:off x="609600" y="3682080"/>
            <a:ext cx="5354400" cy="1896840"/>
          </a:xfrm>
          <a:prstGeom prst="rect">
            <a:avLst/>
          </a:prstGeom>
        </p:spPr>
        <p:txBody>
          <a:bodyPr bIns="0" lIns="0" rIns="0" tIns="0"/>
          <a:lstStyle>
            <a:defPPr/>
            <a:lvl1pPr lvl="0"/>
          </a:lstStyle>
          <a:p>
            <a:endParaRPr b="false" spc="-1" strike="noStrike" sz="32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6" Target="../slideLayouts/slideLayout5.xml" Type="http://schemas.openxmlformats.org/officeDocument/2006/relationships/slideLayout"/>
  <Relationship Id="rId1" Target="../theme/theme1.xml" Type="http://schemas.openxmlformats.org/officeDocument/2006/relationships/theme"/>
  <Relationship Id="rId13" Target="../slideLayouts/slideLayout12.xml" Type="http://schemas.openxmlformats.org/officeDocument/2006/relationships/slideLayout"/>
  <Relationship Id="rId12" Target="../slideLayouts/slideLayout11.xml" Type="http://schemas.openxmlformats.org/officeDocument/2006/relationships/slideLayout"/>
  <Relationship Id="rId10" Target="../slideLayouts/slideLayout9.xml" Type="http://schemas.openxmlformats.org/officeDocument/2006/relationships/slideLayout"/>
  <Relationship Id="rId2" Target="../slideLayouts/slideLayout1.xml" Type="http://schemas.openxmlformats.org/officeDocument/2006/relationships/slideLayout"/>
  <Relationship Id="rId3" Target="../slideLayouts/slideLayout2.xml" Type="http://schemas.openxmlformats.org/officeDocument/2006/relationships/slideLayout"/>
  <Relationship Id="rId8" Target="../slideLayouts/slideLayout7.xml" Type="http://schemas.openxmlformats.org/officeDocument/2006/relationships/slideLayout"/>
  <Relationship Id="rId4" Target="../slideLayouts/slideLayout3.xml" Type="http://schemas.openxmlformats.org/officeDocument/2006/relationships/slideLayout"/>
  <Relationship Id="rId11" Target="../slideLayouts/slideLayout10.xml" Type="http://schemas.openxmlformats.org/officeDocument/2006/relationships/slideLayout"/>
  <Relationship Id="rId9" Target="../slideLayouts/slideLayout8.xml" Type="http://schemas.openxmlformats.org/officeDocument/2006/relationships/slideLayout"/>
  <Relationship Id="rId7" Target="../slideLayouts/slideLayout6.xml" Type="http://schemas.openxmlformats.org/officeDocument/2006/relationships/slideLayout"/>
  <Relationship Id="rId5" Target="../slideLayouts/slideLayout4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Pr>
        <a:solidFill>
          <a:srgbClr val="FFFFFF"/>
        </a:solidFill>
      </p:bgPr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914400" y="2130480"/>
            <a:ext cx="10362720" cy="1469520"/>
          </a:xfrm>
          <a:prstGeom prst="rect">
            <a:avLst/>
          </a:prstGeom>
        </p:spPr>
        <p:txBody>
          <a:bodyPr anchor="ctr" bIns="45720" lIns="91440" rIns="91440" tIns="45720"/>
          <a:p>
            <a:pPr algn="ctr">
              <a:lnSpc>
                <a:spcPct val="100000"/>
              </a:lnSpc>
            </a:pPr>
            <a:r>
              <a:rPr b="false" spc="-1" strike="noStrike" sz="4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Образец заголовка</a:t>
            </a:r>
            <a:endParaRPr b="false" spc="-1" strike="noStrike" sz="1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3" name="Shape 3"/>
          <p:cNvSpPr txBox="true"/>
          <p:nvPr isPhoto="false">
            <p:ph idx="2" type="dt"/>
          </p:nvPr>
        </p:nvSpPr>
        <p:spPr>
          <a:xfrm flipH="false" flipV="false" rot="0">
            <a:off x="609600" y="6356520"/>
            <a:ext cx="2844479" cy="364679"/>
          </a:xfrm>
          <a:prstGeom prst="rect">
            <a:avLst/>
          </a:prstGeom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b="false" spc="-1" strike="noStrike" sz="1200">
                <a:solidFill>
                  <a:srgbClr val="8B8B8B"/>
                </a:solidFill>
                <a:latin typeface="Calibri"/>
                <a:ea typeface="Calibri"/>
                <a:cs typeface="Calibri"/>
              </a:rPr>
              <a:t>24.02.2025</a:t>
            </a:r>
            <a:endParaRPr b="false" spc="-1" strike="noStrike" sz="1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4" name="Shape 4"/>
          <p:cNvSpPr txBox="true"/>
          <p:nvPr isPhoto="false">
            <p:ph idx="3" type="ftr"/>
          </p:nvPr>
        </p:nvSpPr>
        <p:spPr>
          <a:xfrm flipH="false" flipV="false" rot="0">
            <a:off x="4165440" y="6356520"/>
            <a:ext cx="3860160" cy="364679"/>
          </a:xfrm>
          <a:prstGeom prst="rect">
            <a:avLst/>
          </a:prstGeom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b="false" spc="-1" strike="noStrike"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5" name="Shape 5"/>
          <p:cNvSpPr txBox="true"/>
          <p:nvPr isPhoto="false">
            <p:ph idx="4" type="sldNum"/>
          </p:nvPr>
        </p:nvSpPr>
        <p:spPr>
          <a:xfrm flipH="false" flipV="false" rot="0">
            <a:off x="8737440" y="6356520"/>
            <a:ext cx="2844479" cy="364679"/>
          </a:xfrm>
          <a:prstGeom prst="rect">
            <a:avLst/>
          </a:prstGeom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b="false" spc="-1" strike="noStrike" sz="1200">
                <a:solidFill>
                  <a:srgbClr val="8B8B8B"/>
                </a:solidFill>
                <a:latin typeface="Calibri"/>
                <a:ea typeface="Calibri"/>
                <a:cs typeface="Calibri"/>
              </a:rPr>
              <a:t>‹#›</a:t>
            </a:r>
            <a:endParaRPr b="false" spc="-1" strike="noStrike" sz="1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6" name="Shape 6"/>
          <p:cNvSpPr txBox="true"/>
          <p:nvPr isPhoto="false">
            <p:ph idx="0" type="body"/>
          </p:nvPr>
        </p:nvSpPr>
        <p:spPr>
          <a:xfrm flipH="false" flipV="false" rot="0">
            <a:off x="609600" y="1604520"/>
            <a:ext cx="10972320" cy="3977280"/>
          </a:xfrm>
          <a:prstGeom prst="rect">
            <a:avLst/>
          </a:prstGeom>
        </p:spPr>
        <p:txBody>
          <a:bodyPr bIns="0" lIns="0" rIns="0" tIns="0"/>
          <a:p>
            <a:pPr indent="-324000" marL="432000"/>
            <a:r>
              <a:rPr b="false" spc="-1" strike="noStrike" sz="32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Для правки структуры щёлкните мышью</a:t>
            </a:r>
          </a:p>
          <a:p>
            <a:pPr indent="-324000" lvl="1" marL="864000"/>
            <a:r>
              <a:rPr b="false" spc="-1" strike="noStrik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Второй уровень структуры</a:t>
            </a:r>
          </a:p>
          <a:p>
            <a:pPr indent="-288000" lvl="2" marL="1296000"/>
            <a:r>
              <a:rPr b="false" spc="-1" strike="noStrike" sz="2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Третий уровень структуры</a:t>
            </a:r>
          </a:p>
          <a:p>
            <a:pPr indent="-216000" lvl="3" marL="1728000"/>
            <a:r>
              <a:rPr b="false" spc="-1" strike="noStrike" sz="2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Четвёртый уровень структуры</a:t>
            </a:r>
          </a:p>
          <a:p>
            <a:pPr indent="-216000" lvl="4" marL="2160000"/>
            <a:r>
              <a:rPr b="false" spc="-1" strike="noStrike" sz="2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Пятый уровень структуры</a:t>
            </a:r>
          </a:p>
          <a:p>
            <a:pPr indent="-216000" lvl="5" marL="2592000"/>
            <a:r>
              <a:rPr b="false" spc="-1" strike="noStrike" sz="2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Шестой уровень структуры</a:t>
            </a:r>
          </a:p>
          <a:p>
            <a:pPr indent="-216000" lvl="6" marL="3024000"/>
            <a:r>
              <a:rPr b="false" spc="-1" strike="noStrike" sz="2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Седьмой уровень структуры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defPPr/>
      <a:lvl1pPr algn="l" lvl="0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algn="l" indent="-324000" lvl="0" marL="432000">
        <a:lnSpc>
          <a:spcPct val="90000"/>
        </a:lnSpc>
        <a:spcBef>
          <a:spcPts val="1000"/>
        </a:spcBef>
        <a:buClr>
          <a:srgbClr val="000000"/>
        </a:buClr>
        <a:buSzPts val="1260"/>
        <a:buFont typeface="Wingdings"/>
        <a:buChar char="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algn="l" indent="-228600" lvl="1" marL="6858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algn="l" indent="-228600" lvl="2" marL="11430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algn="l" indent="-228600" lvl="3" marL="16002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-228600" lvl="4" marL="2057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-228600" lvl="5" marL="25146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-228600" lvl="6" marL="29718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-228600" lvl="7" marL="34290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-228600" lvl="8" marL="38862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3716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8288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22860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743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3200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36576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media/3.jpeg" Type="http://schemas.openxmlformats.org/officeDocument/2006/relationships/image"/>
  <Relationship Id="rId2" Target="../slideLayouts/slideLayout11.xml" Type="http://schemas.openxmlformats.org/officeDocument/2006/relationships/slideLayout"/>
</Relationships>

</file>

<file path=ppt/slides/_rels/slide2.xml.rels><?xml version="1.0" encoding="UTF-8" standalone="no" ?>
<Relationships xmlns="http://schemas.openxmlformats.org/package/2006/relationships">
  <Relationship Id="rId1" Target="../media/4.jpeg" Type="http://schemas.openxmlformats.org/officeDocument/2006/relationships/image"/>
  <Relationship Id="rId2" Target="../slideLayouts/slideLayout11.xml" Type="http://schemas.openxmlformats.org/officeDocument/2006/relationships/slideLayout"/>
</Relationships>

</file>

<file path=ppt/slides/_rels/slide3.xml.rels><?xml version="1.0" encoding="UTF-8" standalone="no" ?>
<Relationships xmlns="http://schemas.openxmlformats.org/package/2006/relationships">
  <Relationship Id="rId1" Target="../media/5.jpeg" Type="http://schemas.openxmlformats.org/officeDocument/2006/relationships/image"/>
  <Relationship Id="rId2" Target="../slideLayouts/slideLayout11.xml" Type="http://schemas.openxmlformats.org/officeDocument/2006/relationships/slideLayout"/>
</Relationships>

</file>

<file path=ppt/slides/_rels/slide4.xml.rels><?xml version="1.0" encoding="UTF-8" standalone="no" ?>
<Relationships xmlns="http://schemas.openxmlformats.org/package/2006/relationships">
  <Relationship Id="rId1" Target="../media/6.jpeg" Type="http://schemas.openxmlformats.org/officeDocument/2006/relationships/image"/>
  <Relationship Id="rId2" Target="../slideLayouts/slideLayout11.xml" Type="http://schemas.openxmlformats.org/officeDocument/2006/relationships/slideLayout"/>
</Relationships>

</file>

<file path=ppt/slides/_rels/slide5.xml.rels><?xml version="1.0" encoding="UTF-8" standalone="no" ?>
<Relationships xmlns="http://schemas.openxmlformats.org/package/2006/relationships">
  <Relationship Id="rId1" Target="../media/7.jpeg" Type="http://schemas.openxmlformats.org/officeDocument/2006/relationships/image"/>
  <Relationship Id="rId2" Target="../slideLayouts/slideLayout11.xml" Type="http://schemas.openxmlformats.org/officeDocument/2006/relationships/slideLayout"/>
</Relationships>

</file>

<file path=ppt/slides/_rels/slide6.xml.rels><?xml version="1.0" encoding="UTF-8" standalone="no" ?>
<Relationships xmlns="http://schemas.openxmlformats.org/package/2006/relationships">
  <Relationship Id="rId1" Target="../media/8.jpeg" Type="http://schemas.openxmlformats.org/officeDocument/2006/relationships/image"/>
  <Relationship Id="rId2" Target="../slideLayouts/slideLayout11.xml" Type="http://schemas.openxmlformats.org/officeDocument/2006/relationships/slideLayout"/>
</Relationships>

</file>

<file path=ppt/slides/_rels/slide7.xml.rels><?xml version="1.0" encoding="UTF-8" standalone="no" ?>
<Relationships xmlns="http://schemas.openxmlformats.org/package/2006/relationships">
  <Relationship Id="rId1" Target="../media/9.jpeg" Type="http://schemas.openxmlformats.org/officeDocument/2006/relationships/image"/>
  <Relationship Id="rId2" Target="../slideLayouts/slideLayout11.xml" Type="http://schemas.openxmlformats.org/officeDocument/2006/relationships/slideLayout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bg>
      <p:bgPr>
        <a:blipFill>
          <a:blip r:embed="rId1"/>
          <a:stretch/>
        </a:blipFill>
      </p:bgPr>
    </p:bg>
    <p:spTree>
      <p:nvGrpSpPr>
        <p:cNvPr hidden="false" id="55" name="GroupShape 5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6" name="Shape 56"/>
          <p:cNvSpPr txBox="true"/>
          <p:nvPr isPhoto="false"/>
        </p:nvSpPr>
        <p:spPr>
          <a:xfrm flipH="false" flipV="false" rot="0">
            <a:off x="3611999" y="213480"/>
            <a:ext cx="8053819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l" indent="0" marL="0"/>
            <a:r>
              <a:rPr b="true" spc="-1" sz="3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ООО «Инженерно-техническая фирма»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pc="-1" sz="2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www.itfirm.ru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57" name="Shape 57"/>
          <p:cNvSpPr txBox="false"/>
          <p:nvPr isPhoto="false"/>
        </p:nvSpPr>
        <p:spPr>
          <a:xfrm flipH="false" flipV="false" rot="0">
            <a:off x="955111" y="1790062"/>
            <a:ext cx="10608816" cy="89255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/>
            <a:endParaRPr b="true" sz="2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342900" marL="342900">
              <a:buFont typeface="Wingdings"/>
              <a:buChar char="Ø"/>
            </a:pPr>
            <a:endParaRPr b="true" sz="2400">
              <a:solidFill>
                <a:srgbClr val="002060"/>
              </a:solidFill>
            </a:endParaRPr>
          </a:p>
        </p:txBody>
      </p:sp>
      <p:sp>
        <p:nvSpPr>
          <p:cNvPr hidden="false" id="58" name="Shape 58"/>
          <p:cNvSpPr txBox="true"/>
          <p:nvPr isPhoto="false"/>
        </p:nvSpPr>
        <p:spPr>
          <a:xfrm flipH="false" flipV="false" rot="0">
            <a:off x="1393720" y="2997259"/>
            <a:ext cx="9731597" cy="1174241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 indent="0" marL="0"/>
            <a:r>
              <a:rPr b="true" sz="3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Проблематика обеспечения пожарной безопасности с точки зрения обслуживающей организации.</a:t>
            </a:r>
            <a:endParaRPr sz="32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59" name="Shape 59"/>
          <p:cNvSpPr txBox="true"/>
          <p:nvPr isPhoto="false"/>
        </p:nvSpPr>
        <p:spPr>
          <a:xfrm flipH="false" flipV="false" rot="0">
            <a:off x="1521406" y="4486145"/>
            <a:ext cx="9731597" cy="538833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l" indent="0" marL="0"/>
            <a:r>
              <a:rPr b="true"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Спикер – главный инженер ООО «ИТФ» Рогозин И.О.</a:t>
            </a:r>
            <a:endParaRPr sz="18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</p:sld>
</file>

<file path=ppt/slides/slide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bg>
      <p:bgPr>
        <a:blipFill>
          <a:blip r:embed="rId1"/>
          <a:stretch/>
        </a:blipFill>
      </p:bgPr>
    </p:bg>
    <p:spTree>
      <p:nvGrpSpPr>
        <p:cNvPr hidden="false" id="60" name="GroupShape 6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1" name="Shape 61"/>
          <p:cNvSpPr txBox="true"/>
          <p:nvPr isPhoto="false"/>
        </p:nvSpPr>
        <p:spPr>
          <a:xfrm flipH="false" flipV="false" rot="0">
            <a:off x="3611999" y="213480"/>
            <a:ext cx="8053819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l" indent="0" marL="0"/>
            <a:r>
              <a:rPr b="true" spc="-1" sz="3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ООО «Инженерно-техническая фирма»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pc="-1" sz="2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www.itfirm.ru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62" name="Shape 62"/>
          <p:cNvSpPr txBox="true"/>
          <p:nvPr isPhoto="false"/>
        </p:nvSpPr>
        <p:spPr>
          <a:xfrm flipH="false" flipV="false" rot="0">
            <a:off x="766119" y="3238197"/>
            <a:ext cx="10797808" cy="2948727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-285750" marL="285750"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Отсутствие </a:t>
            </a:r>
            <a:r>
              <a:rPr sz="2400">
                <a:latin typeface="Times New Roman"/>
                <a:ea typeface="Times New Roman"/>
                <a:cs typeface="Times New Roman"/>
              </a:rPr>
              <a:t>документации на объекте и </a:t>
            </a:r>
            <a:r>
              <a:rPr sz="2400">
                <a:latin typeface="Times New Roman"/>
                <a:ea typeface="Times New Roman"/>
                <a:cs typeface="Times New Roman"/>
              </a:rPr>
              <a:t>закончившийся срок </a:t>
            </a:r>
            <a:r>
              <a:rPr sz="2400">
                <a:latin typeface="Times New Roman"/>
                <a:ea typeface="Times New Roman"/>
                <a:cs typeface="Times New Roman"/>
              </a:rPr>
              <a:t>службы смонтированного оборудования</a:t>
            </a:r>
            <a:r>
              <a:rPr sz="240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 indent="-285750" marL="285750"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Отсутствие </a:t>
            </a:r>
            <a:r>
              <a:rPr sz="2400">
                <a:latin typeface="Times New Roman"/>
                <a:ea typeface="Times New Roman"/>
                <a:cs typeface="Times New Roman"/>
              </a:rPr>
              <a:t>ЗИП на объекте </a:t>
            </a:r>
            <a:r>
              <a:rPr sz="2400">
                <a:latin typeface="Times New Roman"/>
                <a:ea typeface="Times New Roman"/>
                <a:cs typeface="Times New Roman"/>
              </a:rPr>
              <a:t>защиты.</a:t>
            </a:r>
          </a:p>
          <a:p>
            <a:pPr algn="just" indent="-285750" marL="285750"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Человеческий </a:t>
            </a:r>
            <a:r>
              <a:rPr sz="2400">
                <a:latin typeface="Times New Roman"/>
                <a:ea typeface="Times New Roman"/>
                <a:cs typeface="Times New Roman"/>
              </a:rPr>
              <a:t>фактор и отсутствие подготовленного персонала на объекте </a:t>
            </a:r>
            <a:r>
              <a:rPr sz="2400">
                <a:latin typeface="Times New Roman"/>
                <a:ea typeface="Times New Roman"/>
                <a:cs typeface="Times New Roman"/>
              </a:rPr>
              <a:t>защиты.</a:t>
            </a:r>
          </a:p>
          <a:p>
            <a:pPr algn="just" indent="-285750" marL="285750">
              <a:buFont typeface="Arial"/>
              <a:buChar char="•"/>
            </a:pPr>
            <a:r>
              <a:rPr sz="2400">
                <a:latin typeface="Times New Roman"/>
                <a:ea typeface="Times New Roman"/>
                <a:cs typeface="Times New Roman"/>
              </a:rPr>
              <a:t>Отсутствие </a:t>
            </a:r>
            <a:r>
              <a:rPr sz="2400">
                <a:latin typeface="Times New Roman"/>
                <a:ea typeface="Times New Roman"/>
                <a:cs typeface="Times New Roman"/>
              </a:rPr>
              <a:t>своевременной реакции на какие-либо неисправности/отключения систем противопожарной защиты.</a:t>
            </a:r>
            <a:endParaRPr spc="-1" sz="240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63" name="Shape 63"/>
          <p:cNvSpPr txBox="true"/>
          <p:nvPr isPhoto="false"/>
        </p:nvSpPr>
        <p:spPr>
          <a:xfrm flipH="false" flipV="false" rot="0">
            <a:off x="3224115" y="2279469"/>
            <a:ext cx="5881816" cy="538833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l" indent="0" marL="0"/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Важные проблемы на объектах защиты:</a:t>
            </a:r>
            <a:endParaRPr sz="24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</p:sld>
</file>

<file path=ppt/slides/slide3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bg>
      <p:bgPr>
        <a:blipFill>
          <a:blip r:embed="rId1"/>
          <a:stretch/>
        </a:blipFill>
      </p:bgPr>
    </p:bg>
    <p:spTree>
      <p:nvGrpSpPr>
        <p:cNvPr hidden="false" id="64" name="GroupShape 6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5" name="Shape 65"/>
          <p:cNvSpPr txBox="true"/>
          <p:nvPr isPhoto="false"/>
        </p:nvSpPr>
        <p:spPr>
          <a:xfrm flipH="false" flipV="false" rot="0">
            <a:off x="3611999" y="213480"/>
            <a:ext cx="8053819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l" indent="0" marL="0"/>
            <a:r>
              <a:rPr b="true" spc="-1" sz="3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ООО «Инженерно-техническая фирма»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pc="-1" sz="2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www.itfirm.ru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66" name="Shape 66"/>
          <p:cNvSpPr txBox="false"/>
          <p:nvPr isPhoto="false"/>
        </p:nvSpPr>
        <p:spPr>
          <a:xfrm flipH="false" flipV="false" rot="0">
            <a:off x="955111" y="1790062"/>
            <a:ext cx="10608816" cy="89255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/>
            <a:endParaRPr b="true" sz="2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342900" marL="342900">
              <a:buFont typeface="Wingdings"/>
              <a:buChar char="Ø"/>
            </a:pPr>
            <a:endParaRPr b="true" sz="2400">
              <a:solidFill>
                <a:srgbClr val="002060"/>
              </a:solidFill>
            </a:endParaRPr>
          </a:p>
        </p:txBody>
      </p:sp>
      <p:sp>
        <p:nvSpPr>
          <p:cNvPr hidden="false" id="67" name="Shape 67"/>
          <p:cNvSpPr txBox="true"/>
          <p:nvPr isPhoto="false"/>
        </p:nvSpPr>
        <p:spPr>
          <a:xfrm flipH="false" flipV="false" rot="0">
            <a:off x="2421344" y="2132273"/>
            <a:ext cx="8106613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 indent="0" marL="0"/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Отсутствие документации на объекте и закончившийся срок службы смонтированного оборудования.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68" name="Shape 68"/>
          <p:cNvSpPr txBox="true"/>
          <p:nvPr isPhoto="false"/>
        </p:nvSpPr>
        <p:spPr>
          <a:xfrm flipH="false" flipV="false" rot="0">
            <a:off x="766119" y="3238197"/>
            <a:ext cx="10948086" cy="3162603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-285750" marL="285750">
              <a:buFont typeface="Arial"/>
              <a:buChar char="•"/>
            </a:pPr>
            <a:r>
              <a:rPr sz="2200">
                <a:latin typeface="Times New Roman"/>
                <a:ea typeface="Times New Roman"/>
                <a:cs typeface="Times New Roman"/>
              </a:rPr>
              <a:t>Постановление </a:t>
            </a:r>
            <a:r>
              <a:rPr sz="2200">
                <a:latin typeface="Times New Roman"/>
                <a:ea typeface="Times New Roman"/>
                <a:cs typeface="Times New Roman"/>
              </a:rPr>
              <a:t>Правительства РФ от 19.09.2020 г. №1479 «Об утверждении правил противопожарного режима в </a:t>
            </a:r>
            <a:r>
              <a:rPr sz="2200">
                <a:latin typeface="Times New Roman"/>
                <a:ea typeface="Times New Roman"/>
                <a:cs typeface="Times New Roman"/>
              </a:rPr>
              <a:t>Российской Федерации.</a:t>
            </a:r>
          </a:p>
          <a:p>
            <a:pPr algn="just" indent="-285750" marL="285750">
              <a:buFont typeface="Arial"/>
              <a:buChar char="•"/>
            </a:pPr>
            <a:r>
              <a:rPr sz="2200">
                <a:latin typeface="Times New Roman"/>
                <a:ea typeface="Times New Roman"/>
                <a:cs typeface="Times New Roman"/>
              </a:rPr>
              <a:t>ГОСТ Р 59638-2021 «Системы пожарной сигнализации. Руководство по проектированию, монтажу, техническому обслуживанию и ремонту. Методы испытаний на работоспособность</a:t>
            </a:r>
            <a:r>
              <a:rPr sz="2200">
                <a:latin typeface="Times New Roman"/>
                <a:ea typeface="Times New Roman"/>
                <a:cs typeface="Times New Roman"/>
              </a:rPr>
              <a:t>».</a:t>
            </a:r>
          </a:p>
          <a:p>
            <a:pPr algn="just" indent="-285750" marL="285750">
              <a:buFont typeface="Arial"/>
              <a:buChar char="•"/>
            </a:pPr>
            <a:r>
              <a:rPr sz="2200">
                <a:latin typeface="Times New Roman"/>
                <a:ea typeface="Times New Roman"/>
                <a:cs typeface="Times New Roman"/>
              </a:rPr>
              <a:t>ФЗ №123 </a:t>
            </a:r>
            <a:r>
              <a:rPr sz="2200">
                <a:latin typeface="Times New Roman"/>
                <a:ea typeface="Times New Roman"/>
                <a:cs typeface="Times New Roman"/>
              </a:rPr>
              <a:t>«Технический </a:t>
            </a:r>
            <a:r>
              <a:rPr sz="2200">
                <a:latin typeface="Times New Roman"/>
                <a:ea typeface="Times New Roman"/>
                <a:cs typeface="Times New Roman"/>
              </a:rPr>
              <a:t>регламент о требованиях пожарной </a:t>
            </a:r>
            <a:r>
              <a:rPr sz="2200">
                <a:latin typeface="Times New Roman"/>
                <a:ea typeface="Times New Roman"/>
                <a:cs typeface="Times New Roman"/>
              </a:rPr>
              <a:t>безопасности».</a:t>
            </a:r>
          </a:p>
          <a:p>
            <a:pPr algn="just" indent="-285750" marL="285750">
              <a:buFont typeface="Arial"/>
              <a:buChar char="•"/>
            </a:pPr>
            <a:r>
              <a:rPr sz="2200">
                <a:latin typeface="Times New Roman"/>
                <a:ea typeface="Times New Roman"/>
                <a:cs typeface="Times New Roman"/>
              </a:rPr>
              <a:t>ГОСТ Р 59639-2021 «Системы оповещения и управления эвакуацией людей при пожаре. Руководство по проектированию, монтажу, техническому обслуживанию и ремонту. Методы испытаний на работоспособность».</a:t>
            </a:r>
          </a:p>
          <a:p>
            <a:pPr indent="-285750" marL="285750">
              <a:buFont typeface="Arial"/>
              <a:buChar char="•"/>
            </a:pPr>
            <a:endParaRPr b="true" spc="-1" sz="240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</p:sld>
</file>

<file path=ppt/slides/slide4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bg>
      <p:bgPr>
        <a:blipFill>
          <a:blip r:embed="rId1"/>
          <a:stretch/>
        </a:blipFill>
      </p:bgPr>
    </p:bg>
    <p:spTree>
      <p:nvGrpSpPr>
        <p:cNvPr hidden="false" id="69" name="GroupShape 6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0" name="Shape 70"/>
          <p:cNvSpPr txBox="true"/>
          <p:nvPr isPhoto="false"/>
        </p:nvSpPr>
        <p:spPr>
          <a:xfrm flipH="false" flipV="false" rot="0">
            <a:off x="3611999" y="213480"/>
            <a:ext cx="8053819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l" indent="0" marL="0"/>
            <a:r>
              <a:rPr b="true" spc="-1" sz="3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ООО «Инженерно-техническая фирма»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pc="-1" sz="2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www.itfirm.ru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71" name="Shape 71"/>
          <p:cNvSpPr txBox="false"/>
          <p:nvPr isPhoto="false"/>
        </p:nvSpPr>
        <p:spPr>
          <a:xfrm flipH="false" flipV="false" rot="0">
            <a:off x="955111" y="1790062"/>
            <a:ext cx="10608816" cy="89255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/>
            <a:endParaRPr b="true" sz="2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342900" marL="342900">
              <a:buFont typeface="Wingdings"/>
              <a:buChar char="Ø"/>
            </a:pPr>
            <a:endParaRPr b="true" sz="2400">
              <a:solidFill>
                <a:srgbClr val="002060"/>
              </a:solidFill>
            </a:endParaRPr>
          </a:p>
        </p:txBody>
      </p:sp>
      <p:sp>
        <p:nvSpPr>
          <p:cNvPr hidden="false" id="72" name="Shape 72"/>
          <p:cNvSpPr txBox="true"/>
          <p:nvPr isPhoto="false"/>
        </p:nvSpPr>
        <p:spPr>
          <a:xfrm flipH="false" flipV="false" rot="0">
            <a:off x="2421344" y="2132273"/>
            <a:ext cx="8106613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 indent="0" marL="0"/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Отсутствие </a:t>
            </a:r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ЗИП </a:t>
            </a:r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 объекте </a:t>
            </a:r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защиты.</a:t>
            </a:r>
            <a:endParaRPr b="true" sz="24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73" name="Shape 73"/>
          <p:cNvSpPr txBox="true"/>
          <p:nvPr isPhoto="false"/>
        </p:nvSpPr>
        <p:spPr>
          <a:xfrm flipH="false" flipV="false" rot="0">
            <a:off x="766119" y="3238197"/>
            <a:ext cx="10948086" cy="808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 marL="285750">
              <a:buFont typeface="Arial"/>
              <a:buChar char="•"/>
            </a:pPr>
            <a:r>
              <a:t>ЗИП предоставляется (либо покупается отдельно) заказчиком</a:t>
            </a:r>
            <a:r>
              <a:t>.</a:t>
            </a:r>
          </a:p>
          <a:p>
            <a:pPr indent="-285750" marL="285750">
              <a:buFont typeface="Arial"/>
              <a:buChar char="•"/>
            </a:pPr>
            <a:r>
              <a:t>ЗИП предоставляется обслуживающей организацией. </a:t>
            </a:r>
            <a:endParaRPr b="true" spc="-1" sz="240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</p:sld>
</file>

<file path=ppt/slides/slide5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bg>
      <p:bgPr>
        <a:blipFill>
          <a:blip r:embed="rId1"/>
          <a:stretch/>
        </a:blipFill>
      </p:bgPr>
    </p:bg>
    <p:spTree>
      <p:nvGrpSpPr>
        <p:cNvPr hidden="false" id="74" name="GroupShape 7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5" name="Shape 75"/>
          <p:cNvSpPr txBox="true"/>
          <p:nvPr isPhoto="false"/>
        </p:nvSpPr>
        <p:spPr>
          <a:xfrm flipH="false" flipV="false" rot="0">
            <a:off x="3611999" y="213480"/>
            <a:ext cx="8053819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l" indent="0" marL="0"/>
            <a:r>
              <a:rPr b="true" spc="-1" sz="3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ООО «Инженерно-техническая фирма»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pc="-1" sz="2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www.itfirm.ru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76" name="Shape 76"/>
          <p:cNvSpPr txBox="false"/>
          <p:nvPr isPhoto="false"/>
        </p:nvSpPr>
        <p:spPr>
          <a:xfrm flipH="false" flipV="false" rot="0">
            <a:off x="955111" y="1790062"/>
            <a:ext cx="10608816" cy="89255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/>
            <a:endParaRPr b="true" sz="2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342900" marL="342900">
              <a:buFont typeface="Wingdings"/>
              <a:buChar char="Ø"/>
            </a:pPr>
            <a:endParaRPr b="true" sz="2400">
              <a:solidFill>
                <a:srgbClr val="002060"/>
              </a:solidFill>
            </a:endParaRPr>
          </a:p>
        </p:txBody>
      </p:sp>
      <p:sp>
        <p:nvSpPr>
          <p:cNvPr hidden="false" id="77" name="Shape 77"/>
          <p:cNvSpPr txBox="true"/>
          <p:nvPr isPhoto="false"/>
        </p:nvSpPr>
        <p:spPr>
          <a:xfrm flipH="false" flipV="false" rot="0">
            <a:off x="1458919" y="2115510"/>
            <a:ext cx="9601200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 indent="0" marL="0"/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Человеческий </a:t>
            </a:r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фактор и отсутствие подготовленного персонала на объекте защиты.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78" name="Shape 78"/>
          <p:cNvSpPr txBox="true"/>
          <p:nvPr isPhoto="false"/>
        </p:nvSpPr>
        <p:spPr>
          <a:xfrm flipH="false" flipV="false" rot="0">
            <a:off x="717732" y="3503868"/>
            <a:ext cx="10948086" cy="2056672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 indent="0" marL="0"/>
            <a:r>
              <a:rPr sz="20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Согласно п. 9 постановления Правительства РФ от 19.09.2020 г. №1479 «Об утверждении правил противопожарного режима в российской Федерации»: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sz="20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 объекте защиты с массовым пребыванием людей </a:t>
            </a:r>
            <a:r>
              <a:rPr sz="2000" u="sng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руководитель организации</a:t>
            </a:r>
            <a:r>
              <a:rPr sz="20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обеспечивает проведение не реже 1 раза в полугодие практических тренировок по эвакуации лиц, осуществляющих свою деятельность на объекте защиты с массовым пребыванием людей, а также посетителей, покупателей, других лиц, находящихся в здании, сооружении.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6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bg>
      <p:bgPr>
        <a:blipFill>
          <a:blip r:embed="rId1"/>
          <a:stretch/>
        </a:blipFill>
      </p:bgPr>
    </p:bg>
    <p:spTree>
      <p:nvGrpSpPr>
        <p:cNvPr hidden="false" id="79" name="GroupShape 7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0" name="Shape 80"/>
          <p:cNvSpPr txBox="true"/>
          <p:nvPr isPhoto="false"/>
        </p:nvSpPr>
        <p:spPr>
          <a:xfrm flipH="false" flipV="false" rot="0">
            <a:off x="3611999" y="213480"/>
            <a:ext cx="8053819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l" indent="0" marL="0"/>
            <a:r>
              <a:rPr b="true" spc="-1" sz="3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ООО «Инженерно-техническая фирма»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pc="-1" sz="2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www.itfirm.ru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1" name="Shape 81"/>
          <p:cNvSpPr txBox="false"/>
          <p:nvPr isPhoto="false"/>
        </p:nvSpPr>
        <p:spPr>
          <a:xfrm flipH="false" flipV="false" rot="0">
            <a:off x="955111" y="1790062"/>
            <a:ext cx="10608816" cy="89255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/>
            <a:endParaRPr b="true" sz="2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342900" marL="342900">
              <a:buFont typeface="Wingdings"/>
              <a:buChar char="Ø"/>
            </a:pPr>
            <a:endParaRPr b="true" sz="2400">
              <a:solidFill>
                <a:srgbClr val="002060"/>
              </a:solidFill>
            </a:endParaRPr>
          </a:p>
        </p:txBody>
      </p:sp>
      <p:sp>
        <p:nvSpPr>
          <p:cNvPr hidden="false" id="82" name="Shape 82"/>
          <p:cNvSpPr txBox="true"/>
          <p:nvPr isPhoto="false"/>
        </p:nvSpPr>
        <p:spPr>
          <a:xfrm flipH="false" flipV="false" rot="0">
            <a:off x="1458919" y="2115510"/>
            <a:ext cx="9601200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 indent="0" marL="0"/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Отсутствие </a:t>
            </a:r>
            <a:r>
              <a:rPr b="tru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своевременной реакции на какие-либо неисправности/отключения систем противопожарной защиты.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3" name="Shape 83"/>
          <p:cNvSpPr txBox="true"/>
          <p:nvPr isPhoto="false"/>
        </p:nvSpPr>
        <p:spPr>
          <a:xfrm flipH="false" flipV="false" rot="0">
            <a:off x="717732" y="3503868"/>
            <a:ext cx="10948086" cy="2056672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 indent="0" marL="0"/>
            <a:r>
              <a:rPr sz="20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П.55 постановления Правительства РФ от 19.09.2020 г. №1479 «Об утверждении правил противопожарного режима в российской Федерации» гласит: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sz="20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Перевод систем противопожарной защиты с автоматического пуска на ручной, а также отключение отдельных линий (зон) защиты </a:t>
            </a:r>
            <a:r>
              <a:rPr sz="2000" u="sng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запрещается</a:t>
            </a:r>
            <a:r>
              <a:rPr sz="20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 за исключением случаев, установленных пунктом 458 (проведение мероприятий с применением спецэффектов) настоящих Правил, а также работ по техническому обслуживанию или ремонту систем противопожарной защиты.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7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bg>
      <p:bgPr>
        <a:blipFill>
          <a:blip r:embed="rId1"/>
          <a:stretch/>
        </a:blipFill>
      </p:bgPr>
    </p:bg>
    <p:spTree>
      <p:nvGrpSpPr>
        <p:cNvPr hidden="false" id="84" name="GroupShape 8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5" name="Shape 85"/>
          <p:cNvSpPr txBox="true"/>
          <p:nvPr isPhoto="false"/>
        </p:nvSpPr>
        <p:spPr>
          <a:xfrm flipH="false" flipV="false" rot="0">
            <a:off x="3611999" y="213480"/>
            <a:ext cx="8053819" cy="86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l" indent="0" marL="0"/>
            <a:r>
              <a:rPr b="true" spc="-1" sz="3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ООО «Инженерно-техническая фирма»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pc="-1" sz="20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www.itfirm.ru</a:t>
            </a:r>
            <a:endParaRPr b="true" spc="-1" sz="180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6" name="Shape 86"/>
          <p:cNvSpPr txBox="false"/>
          <p:nvPr isPhoto="false"/>
        </p:nvSpPr>
        <p:spPr>
          <a:xfrm flipH="false" flipV="false" rot="0">
            <a:off x="955111" y="1790062"/>
            <a:ext cx="10608816" cy="89255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indent="0" marL="0"/>
            <a:endParaRPr b="true" sz="2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342900" marL="342900">
              <a:buFont typeface="Wingdings"/>
              <a:buChar char="Ø"/>
            </a:pPr>
            <a:endParaRPr b="true" sz="2400">
              <a:solidFill>
                <a:srgbClr val="002060"/>
              </a:solidFill>
            </a:endParaRPr>
          </a:p>
        </p:txBody>
      </p:sp>
      <p:sp>
        <p:nvSpPr>
          <p:cNvPr hidden="false" id="87" name="Shape 87"/>
          <p:cNvSpPr txBox="true"/>
          <p:nvPr isPhoto="false"/>
        </p:nvSpPr>
        <p:spPr>
          <a:xfrm flipH="false" flipV="false" rot="0">
            <a:off x="1458919" y="2236338"/>
            <a:ext cx="9601200" cy="664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 indent="0" marL="0"/>
            <a:r>
              <a:rPr b="true" sz="2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Спасибо за внимание.</a:t>
            </a:r>
            <a:endParaRPr b="true" sz="28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8" name="Shape 88"/>
          <p:cNvSpPr txBox="true"/>
          <p:nvPr isPhoto="false"/>
        </p:nvSpPr>
        <p:spPr>
          <a:xfrm flipH="false" flipV="false" rot="0">
            <a:off x="717732" y="3528581"/>
            <a:ext cx="10948086" cy="2056672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 indent="0" marL="0"/>
            <a:r>
              <a:rPr sz="2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 всем</a:t>
            </a:r>
            <a:r>
              <a:rPr sz="2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возникшим вопросам Вы можете обращаться: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sz="2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ООО «ИТФ» г. Мурманск, пер. Терский, д.13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sz="2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Тел. 8 (815) 245-90-45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sz="2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itf@itfirm.ru,</a:t>
            </a:r>
            <a:r>
              <a:rPr sz="2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osb@itfirm.ru</a:t>
            </a:r>
            <a:endParaRPr sz="28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MyOffice-CoreFramework-Android/35-1293.911.9687.924.1@07277fa9125d0a3f5e88f9c37df869f86b5b38e1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2015-09-21T11:45:55Z</dcterms:created>
  <dcterms:modified xsi:type="dcterms:W3CDTF">2025-02-25T12:16:01Z</dcterms:modified>
</cp:coreProperties>
</file>