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254" r:id="rId1"/>
  </p:sldMasterIdLst>
  <p:notesMasterIdLst>
    <p:notesMasterId r:id="rId14"/>
  </p:notesMasterIdLst>
  <p:sldIdLst>
    <p:sldId id="264" r:id="rId2"/>
    <p:sldId id="256" r:id="rId3"/>
    <p:sldId id="265" r:id="rId4"/>
    <p:sldId id="259" r:id="rId5"/>
    <p:sldId id="266" r:id="rId6"/>
    <p:sldId id="268" r:id="rId7"/>
    <p:sldId id="267" r:id="rId8"/>
    <p:sldId id="258" r:id="rId9"/>
    <p:sldId id="260" r:id="rId10"/>
    <p:sldId id="261" r:id="rId11"/>
    <p:sldId id="262" r:id="rId12"/>
    <p:sldId id="263" r:id="rId13"/>
  </p:sldIdLst>
  <p:sldSz cx="14630400" cy="8229600"/>
  <p:notesSz cx="8229600" cy="14630400"/>
  <p:embeddedFontLst>
    <p:embeddedFont>
      <p:font typeface="Cabin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sto MT" panose="02040603050505030304" pitchFamily="18" charset="0"/>
      <p:regular r:id="rId20"/>
      <p:bold r:id="rId21"/>
      <p:italic r:id="rId22"/>
      <p:boldItalic r:id="rId23"/>
    </p:embeddedFont>
    <p:embeddedFont>
      <p:font typeface="Unbounded" panose="020B0604020202020204" charset="-52"/>
      <p:regular r:id="rId24"/>
    </p:embeddedFont>
    <p:embeddedFont>
      <p:font typeface="Wingdings 2" panose="05020102010507070707" pitchFamily="18" charset="2"/>
      <p:regular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10"/>
  </p:normalViewPr>
  <p:slideViewPr>
    <p:cSldViewPr snapToGrid="0" snapToObjects="1">
      <p:cViewPr>
        <p:scale>
          <a:sx n="75" d="100"/>
          <a:sy n="75" d="100"/>
        </p:scale>
        <p:origin x="-756" y="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94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3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12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5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4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4832" y="2123449"/>
            <a:ext cx="11328041" cy="2194561"/>
          </a:xfrm>
        </p:spPr>
        <p:txBody>
          <a:bodyPr anchor="b">
            <a:normAutofit/>
          </a:bodyPr>
          <a:lstStyle>
            <a:lvl1pPr algn="ctr">
              <a:defRPr sz="6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4832" y="4318008"/>
            <a:ext cx="11328041" cy="125984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344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60" y="657369"/>
            <a:ext cx="12170159" cy="4580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67" y="5478306"/>
            <a:ext cx="12426391" cy="652166"/>
          </a:xfrm>
        </p:spPr>
        <p:txBody>
          <a:bodyPr anchor="b">
            <a:normAutofit/>
          </a:bodyPr>
          <a:lstStyle>
            <a:lvl1pPr algn="ctr">
              <a:defRPr sz="33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03219" y="834012"/>
            <a:ext cx="11814415" cy="423080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548640" indent="0">
              <a:buNone/>
              <a:defRPr sz="2400"/>
            </a:lvl2pPr>
            <a:lvl3pPr marL="1097280" indent="0">
              <a:buNone/>
              <a:defRPr sz="24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4" y="6130474"/>
            <a:ext cx="12424514" cy="818966"/>
          </a:xfrm>
        </p:spPr>
        <p:txBody>
          <a:bodyPr anchor="t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4115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4" y="730124"/>
            <a:ext cx="12424514" cy="4241213"/>
          </a:xfrm>
        </p:spPr>
        <p:txBody>
          <a:bodyPr anchor="ctr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3" y="5154216"/>
            <a:ext cx="12424516" cy="1802191"/>
          </a:xfrm>
        </p:spPr>
        <p:txBody>
          <a:bodyPr anchor="ctr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421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455" y="731520"/>
            <a:ext cx="11163302" cy="3591485"/>
          </a:xfrm>
        </p:spPr>
        <p:txBody>
          <a:bodyPr anchor="ctr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64773" y="4332039"/>
            <a:ext cx="10502759" cy="639299"/>
          </a:xfrm>
        </p:spPr>
        <p:txBody>
          <a:bodyPr anchor="t">
            <a:normAutofit/>
          </a:bodyPr>
          <a:lstStyle>
            <a:lvl1pPr marL="0" indent="0" algn="r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3" y="5165224"/>
            <a:ext cx="12424516" cy="17873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88720" y="1061755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5659" y="3513910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10602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3" y="2552331"/>
            <a:ext cx="12424516" cy="3014202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41" y="5580667"/>
            <a:ext cx="12422639" cy="1368773"/>
          </a:xfrm>
        </p:spPr>
        <p:txBody>
          <a:bodyPr anchor="t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302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96554" y="731520"/>
            <a:ext cx="12424514" cy="11645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96554" y="2263140"/>
            <a:ext cx="3961181" cy="691514"/>
          </a:xfrm>
        </p:spPr>
        <p:txBody>
          <a:bodyPr anchor="b">
            <a:noAutofit/>
          </a:bodyPr>
          <a:lstStyle>
            <a:lvl1pPr marL="0" indent="0" algn="ctr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96554" y="3086100"/>
            <a:ext cx="3961181" cy="3863340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6053" y="2263140"/>
            <a:ext cx="3961181" cy="691514"/>
          </a:xfrm>
        </p:spPr>
        <p:txBody>
          <a:bodyPr anchor="b">
            <a:noAutofit/>
          </a:bodyPr>
          <a:lstStyle>
            <a:lvl1pPr marL="0" indent="0" algn="ctr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329722" y="3086100"/>
            <a:ext cx="3961181" cy="3863340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59886" y="2263140"/>
            <a:ext cx="3961181" cy="691514"/>
          </a:xfrm>
        </p:spPr>
        <p:txBody>
          <a:bodyPr anchor="b">
            <a:noAutofit/>
          </a:bodyPr>
          <a:lstStyle>
            <a:lvl1pPr marL="0" indent="0" algn="ctr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559886" y="3086100"/>
            <a:ext cx="3961181" cy="3863340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2066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5" y="2181858"/>
            <a:ext cx="4007966" cy="221742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60" y="2181858"/>
            <a:ext cx="4007966" cy="221742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261" y="2181858"/>
            <a:ext cx="4007966" cy="221742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96553" y="731520"/>
            <a:ext cx="12424516" cy="11645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96554" y="4684927"/>
            <a:ext cx="3961181" cy="69151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221722" y="2326702"/>
            <a:ext cx="3710842" cy="1923545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96554" y="5376442"/>
            <a:ext cx="3961181" cy="157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1346" y="4684927"/>
            <a:ext cx="3961181" cy="69151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454891" y="2326913"/>
            <a:ext cx="3710842" cy="192979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29722" y="5376441"/>
            <a:ext cx="3961181" cy="157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0036" y="4684927"/>
            <a:ext cx="3961181" cy="69151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690837" y="2321318"/>
            <a:ext cx="3710842" cy="1928753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559886" y="5376439"/>
            <a:ext cx="3961181" cy="1573002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6954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9737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79682" y="731520"/>
            <a:ext cx="2741384" cy="621792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6555" y="731520"/>
            <a:ext cx="9500246" cy="621792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4564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366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54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4980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88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118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124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593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55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8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1" y="2113281"/>
            <a:ext cx="11508660" cy="2194576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81" y="4307855"/>
            <a:ext cx="11508660" cy="1808465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2266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555" y="2078939"/>
            <a:ext cx="6072596" cy="48705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43471" y="2078940"/>
            <a:ext cx="6077598" cy="487050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8741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54" y="2081408"/>
            <a:ext cx="6106886" cy="4978523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82" y="2081408"/>
            <a:ext cx="6106886" cy="4978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46" y="2202305"/>
            <a:ext cx="5851613" cy="653861"/>
          </a:xfrm>
        </p:spPr>
        <p:txBody>
          <a:bodyPr anchor="b">
            <a:noAutofit/>
          </a:bodyPr>
          <a:lstStyle>
            <a:lvl1pPr marL="0" indent="0" algn="ctr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46" y="2856165"/>
            <a:ext cx="5851613" cy="4093276"/>
          </a:xfrm>
        </p:spPr>
        <p:txBody>
          <a:bodyPr anchor="t"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53960" y="2202305"/>
            <a:ext cx="5874396" cy="653860"/>
          </a:xfrm>
        </p:spPr>
        <p:txBody>
          <a:bodyPr anchor="b">
            <a:noAutofit/>
          </a:bodyPr>
          <a:lstStyle>
            <a:lvl1pPr marL="0" indent="0" algn="ctr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53960" y="2856165"/>
            <a:ext cx="5874396" cy="4093276"/>
          </a:xfrm>
        </p:spPr>
        <p:txBody>
          <a:bodyPr anchor="t"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884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053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324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5" y="731520"/>
            <a:ext cx="4448267" cy="2186302"/>
          </a:xfrm>
        </p:spPr>
        <p:txBody>
          <a:bodyPr anchor="b">
            <a:normAutofit/>
          </a:bodyPr>
          <a:lstStyle>
            <a:lvl1pPr algn="ctr">
              <a:defRPr sz="288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760" y="731520"/>
            <a:ext cx="7694309" cy="621792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5" y="2917822"/>
            <a:ext cx="4448267" cy="4031617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515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398" y="731520"/>
            <a:ext cx="4300999" cy="6245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5" y="731907"/>
            <a:ext cx="7121939" cy="2195206"/>
          </a:xfrm>
        </p:spPr>
        <p:txBody>
          <a:bodyPr anchor="b">
            <a:noAutofit/>
          </a:bodyPr>
          <a:lstStyle>
            <a:lvl1pPr algn="ctr">
              <a:defRPr sz="384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931062" y="916443"/>
            <a:ext cx="3930901" cy="5895386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5" y="2927113"/>
            <a:ext cx="7121939" cy="4051361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208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554" y="731520"/>
            <a:ext cx="12424514" cy="11645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554" y="2078940"/>
            <a:ext cx="12424514" cy="48705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14483" y="705993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764DE79-268F-4C1A-8933-263129D2AF90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6555" y="7059931"/>
            <a:ext cx="800743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16814" y="7059931"/>
            <a:ext cx="9042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00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0" r:id="rId16"/>
    <p:sldLayoutId id="2147484271" r:id="rId17"/>
    <p:sldLayoutId id="2147484272" r:id="rId18"/>
    <p:sldLayoutId id="2147484273" r:id="rId19"/>
    <p:sldLayoutId id="2147484274" r:id="rId20"/>
    <p:sldLayoutId id="2147484275" r:id="rId21"/>
    <p:sldLayoutId id="2147484276" r:id="rId22"/>
    <p:sldLayoutId id="2147484277" r:id="rId23"/>
    <p:sldLayoutId id="2147484278" r:id="rId24"/>
    <p:sldLayoutId id="2147484279" r:id="rId25"/>
  </p:sldLayoutIdLst>
  <p:hf sldNum="0" hdr="0" ftr="0" dt="0"/>
  <p:txStyles>
    <p:titleStyle>
      <a:lvl1pPr algn="ctr" defTabSz="548640" rtl="0" eaLnBrk="1" latinLnBrk="0" hangingPunct="1">
        <a:spcBef>
          <a:spcPct val="0"/>
        </a:spcBef>
        <a:buNone/>
        <a:defRPr sz="4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864000" indent="-32400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"/>
        <a:defRPr sz="21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231200" indent="-25920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"/>
        <a:defRPr sz="19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663200" indent="-25920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"/>
        <a:defRPr sz="16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008800" indent="-25920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"/>
        <a:defRPr sz="16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41752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"/>
        <a:defRPr sz="16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88216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"/>
        <a:defRPr sz="16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3468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"/>
        <a:defRPr sz="16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72744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2"/>
        </a:buClr>
        <a:buSzPct val="70000"/>
        <a:buFont typeface="Wingdings 2" charset="2"/>
        <a:buChar char=""/>
        <a:defRPr sz="16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одежда, рукописный текст, офисные принадлежности&#10;&#10;AI-generated content may be incorrect.">
            <a:extLst>
              <a:ext uri="{FF2B5EF4-FFF2-40B4-BE49-F238E27FC236}">
                <a16:creationId xmlns:a16="http://schemas.microsoft.com/office/drawing/2014/main" id="{49188684-7577-4091-B6CE-55F789E40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869" y="0"/>
            <a:ext cx="5038531" cy="822960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C3ACB6C6-84B4-44A3-AAB4-BDCB1754A048}"/>
              </a:ext>
            </a:extLst>
          </p:cNvPr>
          <p:cNvSpPr/>
          <p:nvPr/>
        </p:nvSpPr>
        <p:spPr>
          <a:xfrm>
            <a:off x="345440" y="1861190"/>
            <a:ext cx="8855432" cy="3504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ru-RU" sz="3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Нормативно-правовое регулирование в области пожарной безопасности: последние изменения и тенденции</a:t>
            </a:r>
            <a:endParaRPr lang="en-US" sz="36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C1A414-9F86-43A3-AED9-7555FE9DD58B}"/>
              </a:ext>
            </a:extLst>
          </p:cNvPr>
          <p:cNvSpPr txBox="1"/>
          <p:nvPr/>
        </p:nvSpPr>
        <p:spPr>
          <a:xfrm>
            <a:off x="345440" y="6187580"/>
            <a:ext cx="6114325" cy="147732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Доклад подготовил:</a:t>
            </a:r>
          </a:p>
          <a:p>
            <a:pPr algn="just"/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Житнухин Борис Андреевич</a:t>
            </a:r>
          </a:p>
          <a:p>
            <a:pPr algn="just"/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Старший инженер </a:t>
            </a:r>
            <a:r>
              <a:rPr lang="ru-RU" dirty="0" err="1">
                <a:solidFill>
                  <a:srgbClr val="FFFFFF"/>
                </a:solidFill>
                <a:latin typeface="Unbounded" pitchFamily="34" charset="0"/>
              </a:rPr>
              <a:t>ООНиПР</a:t>
            </a:r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 УНПР</a:t>
            </a:r>
          </a:p>
          <a:p>
            <a:pPr algn="just"/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Главного управления МЧС России по Мурманской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078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0"/>
          <p:cNvSpPr/>
          <p:nvPr/>
        </p:nvSpPr>
        <p:spPr>
          <a:xfrm>
            <a:off x="747951" y="667703"/>
            <a:ext cx="7648099" cy="1885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Примеры инновационных решений</a:t>
            </a:r>
            <a:endParaRPr lang="en-US" sz="3950" dirty="0"/>
          </a:p>
        </p:txBody>
      </p:sp>
      <p:sp>
        <p:nvSpPr>
          <p:cNvPr id="15" name="Shape 1">
            <a:extLst>
              <a:ext uri="{FF2B5EF4-FFF2-40B4-BE49-F238E27FC236}">
                <a16:creationId xmlns:a16="http://schemas.microsoft.com/office/drawing/2014/main" id="{E701A259-D653-422A-BE90-9B916CA847E1}"/>
              </a:ext>
            </a:extLst>
          </p:cNvPr>
          <p:cNvSpPr/>
          <p:nvPr/>
        </p:nvSpPr>
        <p:spPr>
          <a:xfrm>
            <a:off x="1053227" y="2873454"/>
            <a:ext cx="30480" cy="4688443"/>
          </a:xfrm>
          <a:prstGeom prst="roundRect">
            <a:avLst>
              <a:gd name="adj" fmla="val 105174"/>
            </a:avLst>
          </a:prstGeom>
          <a:solidFill>
            <a:srgbClr val="49606E"/>
          </a:solidFill>
          <a:ln/>
        </p:spPr>
      </p:sp>
      <p:sp>
        <p:nvSpPr>
          <p:cNvPr id="16" name="Shape 2">
            <a:extLst>
              <a:ext uri="{FF2B5EF4-FFF2-40B4-BE49-F238E27FC236}">
                <a16:creationId xmlns:a16="http://schemas.microsoft.com/office/drawing/2014/main" id="{433B7A2E-AEA2-4F71-AB39-6FA6FEF2B2E0}"/>
              </a:ext>
            </a:extLst>
          </p:cNvPr>
          <p:cNvSpPr/>
          <p:nvPr/>
        </p:nvSpPr>
        <p:spPr>
          <a:xfrm>
            <a:off x="1278374" y="3338989"/>
            <a:ext cx="747951" cy="30480"/>
          </a:xfrm>
          <a:prstGeom prst="roundRect">
            <a:avLst>
              <a:gd name="adj" fmla="val 105174"/>
            </a:avLst>
          </a:prstGeom>
          <a:solidFill>
            <a:srgbClr val="49606E"/>
          </a:solidFill>
          <a:ln/>
        </p:spPr>
      </p:sp>
      <p:sp>
        <p:nvSpPr>
          <p:cNvPr id="17" name="Shape 3">
            <a:extLst>
              <a:ext uri="{FF2B5EF4-FFF2-40B4-BE49-F238E27FC236}">
                <a16:creationId xmlns:a16="http://schemas.microsoft.com/office/drawing/2014/main" id="{A3865A01-6669-494B-BA8D-DFE169535225}"/>
              </a:ext>
            </a:extLst>
          </p:cNvPr>
          <p:cNvSpPr/>
          <p:nvPr/>
        </p:nvSpPr>
        <p:spPr>
          <a:xfrm>
            <a:off x="828080" y="3113842"/>
            <a:ext cx="480774" cy="480774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C9C22326-212F-4E7A-8D87-E45175EB17F0}"/>
              </a:ext>
            </a:extLst>
          </p:cNvPr>
          <p:cNvSpPr/>
          <p:nvPr/>
        </p:nvSpPr>
        <p:spPr>
          <a:xfrm>
            <a:off x="997387" y="3203377"/>
            <a:ext cx="14216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350" dirty="0"/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D1C07095-8DD8-4792-97F1-3536A6481D28}"/>
              </a:ext>
            </a:extLst>
          </p:cNvPr>
          <p:cNvSpPr/>
          <p:nvPr/>
        </p:nvSpPr>
        <p:spPr>
          <a:xfrm>
            <a:off x="2243852" y="3087053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Европа и США</a:t>
            </a:r>
            <a:endParaRPr lang="en-US" sz="1950" dirty="0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29400B4D-4AE2-4D6D-9300-6078CFB8C2FD}"/>
              </a:ext>
            </a:extLst>
          </p:cNvPr>
          <p:cNvSpPr/>
          <p:nvPr/>
        </p:nvSpPr>
        <p:spPr>
          <a:xfrm>
            <a:off x="2243852" y="3529489"/>
            <a:ext cx="6152198" cy="1367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Европе и Америке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активно</a:t>
            </a: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стали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использ</a:t>
            </a: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овать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инновационные решения, такие как системы раннего обнаружения пожаров с искусственным интеллектом.</a:t>
            </a:r>
            <a:endParaRPr lang="en-US" sz="1650" dirty="0"/>
          </a:p>
        </p:txBody>
      </p:sp>
      <p:sp>
        <p:nvSpPr>
          <p:cNvPr id="21" name="Shape 7">
            <a:extLst>
              <a:ext uri="{FF2B5EF4-FFF2-40B4-BE49-F238E27FC236}">
                <a16:creationId xmlns:a16="http://schemas.microsoft.com/office/drawing/2014/main" id="{2603381C-5B24-4D9D-BF75-6DD1C4E970B5}"/>
              </a:ext>
            </a:extLst>
          </p:cNvPr>
          <p:cNvSpPr/>
          <p:nvPr/>
        </p:nvSpPr>
        <p:spPr>
          <a:xfrm>
            <a:off x="1278374" y="5790009"/>
            <a:ext cx="747951" cy="30480"/>
          </a:xfrm>
          <a:prstGeom prst="roundRect">
            <a:avLst>
              <a:gd name="adj" fmla="val 105174"/>
            </a:avLst>
          </a:prstGeom>
          <a:solidFill>
            <a:srgbClr val="49606E"/>
          </a:solidFill>
          <a:ln/>
        </p:spPr>
      </p:sp>
      <p:sp>
        <p:nvSpPr>
          <p:cNvPr id="22" name="Shape 8">
            <a:extLst>
              <a:ext uri="{FF2B5EF4-FFF2-40B4-BE49-F238E27FC236}">
                <a16:creationId xmlns:a16="http://schemas.microsoft.com/office/drawing/2014/main" id="{49D3130A-9803-4669-954D-C058E7B8A258}"/>
              </a:ext>
            </a:extLst>
          </p:cNvPr>
          <p:cNvSpPr/>
          <p:nvPr/>
        </p:nvSpPr>
        <p:spPr>
          <a:xfrm>
            <a:off x="828080" y="5564862"/>
            <a:ext cx="480774" cy="480774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23" name="Text 9">
            <a:extLst>
              <a:ext uri="{FF2B5EF4-FFF2-40B4-BE49-F238E27FC236}">
                <a16:creationId xmlns:a16="http://schemas.microsoft.com/office/drawing/2014/main" id="{E0961FDA-95A9-477C-8EA3-4420ACA4F20D}"/>
              </a:ext>
            </a:extLst>
          </p:cNvPr>
          <p:cNvSpPr/>
          <p:nvPr/>
        </p:nvSpPr>
        <p:spPr>
          <a:xfrm>
            <a:off x="949404" y="5654397"/>
            <a:ext cx="238006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350" dirty="0"/>
          </a:p>
        </p:txBody>
      </p:sp>
      <p:sp>
        <p:nvSpPr>
          <p:cNvPr id="24" name="Text 10">
            <a:extLst>
              <a:ext uri="{FF2B5EF4-FFF2-40B4-BE49-F238E27FC236}">
                <a16:creationId xmlns:a16="http://schemas.microsoft.com/office/drawing/2014/main" id="{BA476435-6D0F-472C-B60E-889784C19AB2}"/>
              </a:ext>
            </a:extLst>
          </p:cNvPr>
          <p:cNvSpPr/>
          <p:nvPr/>
        </p:nvSpPr>
        <p:spPr>
          <a:xfrm>
            <a:off x="2243852" y="5538073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Сингапур</a:t>
            </a:r>
            <a:endParaRPr lang="en-US" sz="1950" dirty="0"/>
          </a:p>
        </p:txBody>
      </p:sp>
      <p:sp>
        <p:nvSpPr>
          <p:cNvPr id="25" name="Text 11">
            <a:extLst>
              <a:ext uri="{FF2B5EF4-FFF2-40B4-BE49-F238E27FC236}">
                <a16:creationId xmlns:a16="http://schemas.microsoft.com/office/drawing/2014/main" id="{0B231743-689A-41FC-BAD2-0D44CBFA649C}"/>
              </a:ext>
            </a:extLst>
          </p:cNvPr>
          <p:cNvSpPr/>
          <p:nvPr/>
        </p:nvSpPr>
        <p:spPr>
          <a:xfrm>
            <a:off x="2243852" y="5980509"/>
            <a:ext cx="6152198" cy="1756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Сингапуре активно применяются специальные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интеллектуальны</a:t>
            </a: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е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систем</a:t>
            </a: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ы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, которые</a:t>
            </a: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, к примеру,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автоматически </a:t>
            </a:r>
            <a:r>
              <a:rPr lang="en-US" sz="16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активируют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ru-RU" sz="16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вентеляцию</a:t>
            </a: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, а средства оповещения и эвакуации - своевременно сообщают о пожаре и 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направляют людей </a:t>
            </a: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к эвакуационным выходам</a:t>
            </a: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65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42328" y="431166"/>
            <a:ext cx="7632144" cy="1905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Рекомендации по повышению </a:t>
            </a:r>
            <a:r>
              <a:rPr lang="en-US" sz="40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пожарной</a:t>
            </a: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безопасности</a:t>
            </a:r>
            <a:r>
              <a:rPr lang="ru-RU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.</a:t>
            </a:r>
            <a:endParaRPr lang="en-US" sz="4000" dirty="0"/>
          </a:p>
        </p:txBody>
      </p:sp>
      <p:pic>
        <p:nvPicPr>
          <p:cNvPr id="10" name="Рисунок 9" descr="Изображение выглядит как одежда, человек, люди, на открытом воздухе&#10;&#10;AI-generated content may be incorrect.">
            <a:extLst>
              <a:ext uri="{FF2B5EF4-FFF2-40B4-BE49-F238E27FC236}">
                <a16:creationId xmlns:a16="http://schemas.microsoft.com/office/drawing/2014/main" id="{2FAA1AC4-DCE8-4B56-B5F2-4B5B41DE4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456" r="23927"/>
          <a:stretch/>
        </p:blipFill>
        <p:spPr>
          <a:xfrm>
            <a:off x="1" y="0"/>
            <a:ext cx="5648960" cy="822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5D9117F-9A4C-401E-A6D3-376F04E48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328" y="2924730"/>
            <a:ext cx="1079897" cy="1915597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0904B9A6-610C-494C-B513-2CE8AE484CE5}"/>
              </a:ext>
            </a:extLst>
          </p:cNvPr>
          <p:cNvSpPr/>
          <p:nvPr/>
        </p:nvSpPr>
        <p:spPr>
          <a:xfrm>
            <a:off x="7646194" y="3140710"/>
            <a:ext cx="3311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0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Регулярные т</a:t>
            </a:r>
            <a:r>
              <a:rPr lang="en-US" sz="20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ренировки и учения</a:t>
            </a:r>
            <a:endParaRPr lang="en-US" sz="2000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1FFEAC3F-B4A3-480C-B1A1-DDFC3D439A67}"/>
              </a:ext>
            </a:extLst>
          </p:cNvPr>
          <p:cNvSpPr/>
          <p:nvPr/>
        </p:nvSpPr>
        <p:spPr>
          <a:xfrm>
            <a:off x="7646194" y="3587789"/>
            <a:ext cx="6228278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Необходимо проводить не только внутренние тренировки для сотрудников </a:t>
            </a:r>
            <a:r>
              <a:rPr lang="ru-RU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 работников</a:t>
            </a: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, но и разрабатывать программы обучения для посетителей.</a:t>
            </a:r>
            <a:endParaRPr lang="en-US" sz="1700" dirty="0"/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622BA771-190D-4956-91F8-31F25D6A4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328" y="4840327"/>
            <a:ext cx="1079897" cy="1570077"/>
          </a:xfrm>
          <a:prstGeom prst="rect">
            <a:avLst/>
          </a:prstGeom>
        </p:spPr>
      </p:pic>
      <p:sp>
        <p:nvSpPr>
          <p:cNvPr id="15" name="Text 3">
            <a:extLst>
              <a:ext uri="{FF2B5EF4-FFF2-40B4-BE49-F238E27FC236}">
                <a16:creationId xmlns:a16="http://schemas.microsoft.com/office/drawing/2014/main" id="{505CE688-8403-4CD9-B68B-5DF224BE6888}"/>
              </a:ext>
            </a:extLst>
          </p:cNvPr>
          <p:cNvSpPr/>
          <p:nvPr/>
        </p:nvSpPr>
        <p:spPr>
          <a:xfrm>
            <a:off x="7646194" y="5056306"/>
            <a:ext cx="48044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Повышение осведомленности</a:t>
            </a:r>
            <a:endParaRPr lang="en-US" sz="2000" dirty="0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44DDF434-9363-4032-9E2C-FDABF16912B0}"/>
              </a:ext>
            </a:extLst>
          </p:cNvPr>
          <p:cNvSpPr/>
          <p:nvPr/>
        </p:nvSpPr>
        <p:spPr>
          <a:xfrm>
            <a:off x="7646194" y="5503386"/>
            <a:ext cx="6228278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Необходимо активное информирование арендаторов и посетителей о правилах пожарной безопасности.</a:t>
            </a:r>
            <a:endParaRPr lang="en-US" sz="1700" dirty="0"/>
          </a:p>
        </p:txBody>
      </p:sp>
      <p:pic>
        <p:nvPicPr>
          <p:cNvPr id="17" name="Image 2" descr="preencoded.png">
            <a:extLst>
              <a:ext uri="{FF2B5EF4-FFF2-40B4-BE49-F238E27FC236}">
                <a16:creationId xmlns:a16="http://schemas.microsoft.com/office/drawing/2014/main" id="{40C24901-2D70-43AB-9717-74A40A6BE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328" y="6557645"/>
            <a:ext cx="1079897" cy="1570077"/>
          </a:xfrm>
          <a:prstGeom prst="rect">
            <a:avLst/>
          </a:prstGeom>
        </p:spPr>
      </p:pic>
      <p:sp>
        <p:nvSpPr>
          <p:cNvPr id="18" name="Shape 9">
            <a:extLst>
              <a:ext uri="{FF2B5EF4-FFF2-40B4-BE49-F238E27FC236}">
                <a16:creationId xmlns:a16="http://schemas.microsoft.com/office/drawing/2014/main" id="{F8DB0466-4684-43DC-B49A-98EC7B61B156}"/>
              </a:ext>
            </a:extLst>
          </p:cNvPr>
          <p:cNvSpPr/>
          <p:nvPr/>
        </p:nvSpPr>
        <p:spPr>
          <a:xfrm>
            <a:off x="6597843" y="7148277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066BB934-4D9F-4963-B518-913C31892F2A}"/>
              </a:ext>
            </a:extLst>
          </p:cNvPr>
          <p:cNvSpPr/>
          <p:nvPr/>
        </p:nvSpPr>
        <p:spPr>
          <a:xfrm>
            <a:off x="6667738" y="7232811"/>
            <a:ext cx="229076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200" dirty="0"/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193DABE8-F5B7-4D30-AD71-976DC24C3DE7}"/>
              </a:ext>
            </a:extLst>
          </p:cNvPr>
          <p:cNvSpPr/>
          <p:nvPr/>
        </p:nvSpPr>
        <p:spPr>
          <a:xfrm>
            <a:off x="7677740" y="6660315"/>
            <a:ext cx="48044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0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Техническое обслуживание</a:t>
            </a:r>
            <a:endParaRPr lang="en-US" sz="2000" dirty="0"/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C769175E-4318-4F47-A885-D816E0F15FC2}"/>
              </a:ext>
            </a:extLst>
          </p:cNvPr>
          <p:cNvSpPr/>
          <p:nvPr/>
        </p:nvSpPr>
        <p:spPr>
          <a:xfrm>
            <a:off x="7677740" y="7107395"/>
            <a:ext cx="6228278" cy="1020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Регулярное и своевременное техническое обслуживание систем противопожарной защиты, а также проведение проверок её работоспособности</a:t>
            </a: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7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gradFill>
          <a:gsLst>
            <a:gs pos="0">
              <a:schemeClr val="bg1"/>
            </a:gs>
            <a:gs pos="50000">
              <a:schemeClr val="bg2"/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дежда, снимок экрана, Игра в жанре приключенческого боевика, стена&#10;&#10;AI-generated content may be incorrect.">
            <a:extLst>
              <a:ext uri="{FF2B5EF4-FFF2-40B4-BE49-F238E27FC236}">
                <a16:creationId xmlns:a16="http://schemas.microsoft.com/office/drawing/2014/main" id="{CD20C7A3-4385-4258-BFB5-E6894914DF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064"/>
          <a:stretch/>
        </p:blipFill>
        <p:spPr>
          <a:xfrm>
            <a:off x="0" y="0"/>
            <a:ext cx="14630399" cy="3715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 0"/>
          <p:cNvSpPr/>
          <p:nvPr/>
        </p:nvSpPr>
        <p:spPr>
          <a:xfrm>
            <a:off x="837724" y="411480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Заключение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017294"/>
            <a:ext cx="12954952" cy="3090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ru-RU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заключении стоит подчеркнуть, что пожарная безопасность представляет собой комплекс ключевых мероприятий, главным образом направленных на защиту граждан и сотрудников организаций.</a:t>
            </a:r>
          </a:p>
          <a:p>
            <a:pPr marL="0" indent="0" algn="just">
              <a:lnSpc>
                <a:spcPts val="3000"/>
              </a:lnSpc>
              <a:buNone/>
            </a:pPr>
            <a:endParaRPr lang="ru-RU" sz="185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just">
              <a:lnSpc>
                <a:spcPts val="3000"/>
              </a:lnSpc>
              <a:buNone/>
            </a:pPr>
            <a:r>
              <a:rPr lang="ru-RU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связи с этим необходимо регулярно проводить тренировки для работников по действиям в чрезвычайных ситуациях, а также своевременно модернизировать здания и сооружения в соответствии с изменяющимися нормативно-правовыми актами и поддерживать системы пожарной безопасности в исправном состоянии.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0"/>
          <p:cNvSpPr/>
          <p:nvPr/>
        </p:nvSpPr>
        <p:spPr>
          <a:xfrm>
            <a:off x="6181368" y="346261"/>
            <a:ext cx="7754064" cy="1258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50"/>
              </a:lnSpc>
              <a:buNone/>
            </a:pPr>
            <a:r>
              <a:rPr lang="ru-RU" sz="3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Введение в проблематику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5705880" y="2317396"/>
            <a:ext cx="7754064" cy="1598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ru-RU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Организация п</a:t>
            </a:r>
            <a:r>
              <a:rPr lang="en-US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ожарн</a:t>
            </a:r>
            <a:r>
              <a:rPr lang="ru-RU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ой</a:t>
            </a:r>
            <a:r>
              <a:rPr lang="en-US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 безопасност</a:t>
            </a:r>
            <a:r>
              <a:rPr lang="ru-RU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и</a:t>
            </a:r>
            <a:r>
              <a:rPr lang="en-US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 </a:t>
            </a:r>
            <a:r>
              <a:rPr lang="ru-RU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в </a:t>
            </a:r>
            <a:r>
              <a:rPr lang="en-US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торгово-развлекательных центр</a:t>
            </a:r>
            <a:r>
              <a:rPr lang="ru-RU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ах</a:t>
            </a:r>
            <a:r>
              <a:rPr lang="en-US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 и здани</a:t>
            </a:r>
            <a:r>
              <a:rPr lang="ru-RU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ях</a:t>
            </a:r>
            <a:r>
              <a:rPr lang="en-US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 предназначенных для временного пребывания людей, является </a:t>
            </a:r>
            <a:r>
              <a:rPr lang="ru-RU" sz="2800" i="1" dirty="0">
                <a:solidFill>
                  <a:srgbClr val="CAD6DE"/>
                </a:solidFill>
                <a:ea typeface="Cabin" pitchFamily="34" charset="-122"/>
                <a:cs typeface="Cabin" pitchFamily="34" charset="-120"/>
              </a:rPr>
              <a:t>сложной и объёмной задачей.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ED14E-D53F-4519-8330-191ED4A79F17}"/>
              </a:ext>
            </a:extLst>
          </p:cNvPr>
          <p:cNvSpPr txBox="1"/>
          <p:nvPr/>
        </p:nvSpPr>
        <p:spPr>
          <a:xfrm>
            <a:off x="6455664" y="3916395"/>
            <a:ext cx="7882104" cy="2026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ts val="2500"/>
              </a:lnSpc>
              <a:buNone/>
            </a:pPr>
            <a:r>
              <a:rPr lang="ru-RU" sz="2800" i="1" dirty="0">
                <a:solidFill>
                  <a:srgbClr val="CAD6DE"/>
                </a:solidFill>
              </a:rPr>
              <a:t>Помимо того, что на данных объектах сконцентрировано большое количество людей, так и при этом они сохраняют за собой большую пожарную нагрузку, которая, в случаи пожара, позволит огню охватить большую площадь за короткий промежуток времени.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7311" y="170679"/>
            <a:ext cx="1305189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sz="4000">
                <a:solidFill>
                  <a:srgbClr val="FFFFFF"/>
                </a:solidFill>
                <a:latin typeface="Unbounded" pitchFamily="34" charset="0"/>
              </a:rPr>
              <a:t>Нормативно-правовые акты, </a:t>
            </a:r>
            <a:r>
              <a:rPr lang="ru-RU" sz="4000" dirty="0">
                <a:solidFill>
                  <a:srgbClr val="FFFFFF"/>
                </a:solidFill>
                <a:latin typeface="Unbounded" pitchFamily="34" charset="0"/>
              </a:rPr>
              <a:t>подвергшиеся изменениям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60600" y="3785919"/>
            <a:ext cx="6372694" cy="784924"/>
          </a:xfrm>
          <a:prstGeom prst="rect">
            <a:avLst/>
          </a:prstGeom>
          <a:solidFill>
            <a:schemeClr val="bg1">
              <a:alpha val="2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Изменения в Правилах противопожарного режима</a:t>
            </a:r>
            <a:r>
              <a:rPr lang="ru-RU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ПП РФ от 16.09.2020 № 1479  </a:t>
            </a:r>
            <a:endParaRPr lang="en-US" dirty="0">
              <a:solidFill>
                <a:srgbClr val="FFFFFF"/>
              </a:solidFill>
              <a:latin typeface="Unbounded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2177478" y="6534938"/>
            <a:ext cx="6196728" cy="840781"/>
          </a:xfrm>
          <a:prstGeom prst="rect">
            <a:avLst/>
          </a:prstGeom>
          <a:solidFill>
            <a:schemeClr val="bg1">
              <a:alpha val="2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Изменения в СП 1.13130.2020</a:t>
            </a:r>
            <a:endParaRPr lang="ru-RU" dirty="0">
              <a:solidFill>
                <a:srgbClr val="FFFFFF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«Системы противопожарной защиты.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Эвакуационные пути и выходы»</a:t>
            </a:r>
            <a:endParaRPr lang="en-US" dirty="0">
              <a:solidFill>
                <a:srgbClr val="FFFFFF"/>
              </a:solidFill>
              <a:latin typeface="Unb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CE5B4-F24E-4BC5-BE60-E626B79BEEEC}"/>
              </a:ext>
            </a:extLst>
          </p:cNvPr>
          <p:cNvSpPr txBox="1"/>
          <p:nvPr/>
        </p:nvSpPr>
        <p:spPr>
          <a:xfrm>
            <a:off x="1731435" y="5463198"/>
            <a:ext cx="6196728" cy="92333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Утрата силы СП 9.13130.2009 «Техника пожарная. Огнетушители. Требования к эксплуатации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ABB3E-19B6-4B76-9031-6468481AD3B6}"/>
              </a:ext>
            </a:extLst>
          </p:cNvPr>
          <p:cNvSpPr txBox="1"/>
          <p:nvPr/>
        </p:nvSpPr>
        <p:spPr>
          <a:xfrm>
            <a:off x="1421148" y="4668457"/>
            <a:ext cx="6114325" cy="64633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Утрата силы Приказа МЧС России от 18.11.2021 г. № 806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761F96-07C8-4A77-950B-822B368025FF}"/>
              </a:ext>
            </a:extLst>
          </p:cNvPr>
          <p:cNvSpPr txBox="1"/>
          <p:nvPr/>
        </p:nvSpPr>
        <p:spPr>
          <a:xfrm>
            <a:off x="463360" y="2164220"/>
            <a:ext cx="6114325" cy="147732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Изменения в Федеральном законе </a:t>
            </a:r>
            <a:br>
              <a:rPr lang="ru-RU" dirty="0">
                <a:solidFill>
                  <a:srgbClr val="FFFFFF"/>
                </a:solidFill>
                <a:latin typeface="Unbounded" pitchFamily="34" charset="0"/>
              </a:rPr>
            </a:br>
            <a:r>
              <a:rPr lang="ru-RU" dirty="0">
                <a:solidFill>
                  <a:srgbClr val="FFFFFF"/>
                </a:solidFill>
                <a:latin typeface="Unbounded" pitchFamily="34" charset="0"/>
              </a:rPr>
              <a:t>"О государственном контроле (надзоре) и муниципальном контроле в Российской Федерации" от 31.07.2020 N 248-ФЗ</a:t>
            </a:r>
          </a:p>
        </p:txBody>
      </p:sp>
      <p:pic>
        <p:nvPicPr>
          <p:cNvPr id="21" name="Рисунок 20" descr="Изображение выглядит как текст, снимок экрана, человек, в помещении&#10;&#10;AI-generated content may be incorrect.">
            <a:extLst>
              <a:ext uri="{FF2B5EF4-FFF2-40B4-BE49-F238E27FC236}">
                <a16:creationId xmlns:a16="http://schemas.microsoft.com/office/drawing/2014/main" id="{5D488AC6-11C5-4EC8-9DA6-0226452F1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254" y="1375972"/>
            <a:ext cx="3336779" cy="42891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Изображение выглядит как текст, визитная карточка, снимок экрана, Шрифт&#10;&#10;AI-generated content may be incorrect.">
            <a:extLst>
              <a:ext uri="{FF2B5EF4-FFF2-40B4-BE49-F238E27FC236}">
                <a16:creationId xmlns:a16="http://schemas.microsoft.com/office/drawing/2014/main" id="{6DD1D415-D3E7-4C10-9FFD-0F1DB3911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22" t="3939" r="17014" b="10529"/>
          <a:stretch/>
        </p:blipFill>
        <p:spPr>
          <a:xfrm>
            <a:off x="10606937" y="1732312"/>
            <a:ext cx="3311044" cy="42891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5B21DC-DEDE-479A-872B-56E4233B13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9"/>
          <a:stretch/>
        </p:blipFill>
        <p:spPr>
          <a:xfrm>
            <a:off x="10283683" y="2112765"/>
            <a:ext cx="3336779" cy="4289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D7E240-C18E-40CC-B545-AE9274752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232" y="2575345"/>
            <a:ext cx="3316088" cy="4289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412493-195B-4467-A2F6-8383B8820D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3"/>
          <a:stretch/>
        </p:blipFill>
        <p:spPr>
          <a:xfrm>
            <a:off x="9489126" y="3007253"/>
            <a:ext cx="3310635" cy="4289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6062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0"/>
          <p:cNvSpPr/>
          <p:nvPr/>
        </p:nvSpPr>
        <p:spPr>
          <a:xfrm>
            <a:off x="6222802" y="579953"/>
            <a:ext cx="7671197" cy="1856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Изменения в Федеральном законе </a:t>
            </a:r>
            <a:br>
              <a:rPr lang="ru-RU" sz="38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</a:br>
            <a:r>
              <a:rPr lang="en-US" sz="38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№ 248-ФЗ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22802" y="2751773"/>
            <a:ext cx="3730466" cy="3157895"/>
          </a:xfrm>
          <a:prstGeom prst="roundRect">
            <a:avLst>
              <a:gd name="adj" fmla="val 999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6433185" y="2962156"/>
            <a:ext cx="3309699" cy="927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Мобильное приложение «Инспектор»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33185" y="4016335"/>
            <a:ext cx="3309699" cy="168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Используется как контрольными органами, так и контролируемыми лицами для проведения проверок и контроля.</a:t>
            </a:r>
            <a:endParaRPr lang="en-US" sz="1650" b="1" dirty="0"/>
          </a:p>
        </p:txBody>
      </p:sp>
      <p:sp>
        <p:nvSpPr>
          <p:cNvPr id="7" name="Shape 4"/>
          <p:cNvSpPr/>
          <p:nvPr/>
        </p:nvSpPr>
        <p:spPr>
          <a:xfrm>
            <a:off x="10163651" y="2751773"/>
            <a:ext cx="3730466" cy="3157895"/>
          </a:xfrm>
          <a:prstGeom prst="roundRect">
            <a:avLst>
              <a:gd name="adj" fmla="val 999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8" name="Text 5"/>
          <p:cNvSpPr/>
          <p:nvPr/>
        </p:nvSpPr>
        <p:spPr>
          <a:xfrm>
            <a:off x="10374035" y="2962156"/>
            <a:ext cx="3281482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Управление рисками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74035" y="3397687"/>
            <a:ext cx="3309699" cy="168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Контролируемое лицо может подать заявление об изменении категории риска своей деятельности через портал Госуслуг.</a:t>
            </a:r>
            <a:endParaRPr lang="en-US" sz="1650" b="1" dirty="0"/>
          </a:p>
        </p:txBody>
      </p:sp>
      <p:sp>
        <p:nvSpPr>
          <p:cNvPr id="10" name="Shape 7"/>
          <p:cNvSpPr/>
          <p:nvPr/>
        </p:nvSpPr>
        <p:spPr>
          <a:xfrm>
            <a:off x="6222802" y="6120051"/>
            <a:ext cx="7671197" cy="1529477"/>
          </a:xfrm>
          <a:prstGeom prst="roundRect">
            <a:avLst>
              <a:gd name="adj" fmla="val 2064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11" name="Text 8"/>
          <p:cNvSpPr/>
          <p:nvPr/>
        </p:nvSpPr>
        <p:spPr>
          <a:xfrm>
            <a:off x="6433185" y="6330434"/>
            <a:ext cx="3936087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Периодичность проверок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33185" y="6765965"/>
            <a:ext cx="7250430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ru-RU" sz="16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Изменилась п</a:t>
            </a:r>
            <a:r>
              <a:rPr lang="en-US" sz="16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ериодичность плановых проверок и обязательных профилактических визитов зависит от категории риска.</a:t>
            </a:r>
            <a:endParaRPr lang="en-US" sz="165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">
            <a:extLst>
              <a:ext uri="{FF2B5EF4-FFF2-40B4-BE49-F238E27FC236}">
                <a16:creationId xmlns:a16="http://schemas.microsoft.com/office/drawing/2014/main" id="{86FCFE31-9167-4049-9F9D-8C886211421C}"/>
              </a:ext>
            </a:extLst>
          </p:cNvPr>
          <p:cNvSpPr/>
          <p:nvPr/>
        </p:nvSpPr>
        <p:spPr>
          <a:xfrm>
            <a:off x="1067075" y="2957886"/>
            <a:ext cx="7671198" cy="913566"/>
          </a:xfrm>
          <a:prstGeom prst="roundRect">
            <a:avLst>
              <a:gd name="adj" fmla="val 999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3" name="Text 0"/>
          <p:cNvSpPr/>
          <p:nvPr/>
        </p:nvSpPr>
        <p:spPr>
          <a:xfrm>
            <a:off x="416837" y="579953"/>
            <a:ext cx="7671197" cy="1856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Изменения </a:t>
            </a:r>
            <a:r>
              <a:rPr lang="ru-RU" sz="38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 ПП РФ </a:t>
            </a:r>
            <a:r>
              <a:rPr lang="ru-RU" sz="3850" dirty="0">
                <a:solidFill>
                  <a:srgbClr val="FFFFFF"/>
                </a:solidFill>
                <a:latin typeface="Unbounded" pitchFamily="34" charset="0"/>
              </a:rPr>
              <a:t>от 16.09.2020 № 1479 ППР</a:t>
            </a:r>
            <a:endParaRPr lang="en-US" sz="3850" dirty="0">
              <a:solidFill>
                <a:srgbClr val="FFFFFF"/>
              </a:solidFill>
              <a:latin typeface="Unbounded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67076" y="5989915"/>
            <a:ext cx="7671197" cy="821829"/>
          </a:xfrm>
          <a:prstGeom prst="roundRect">
            <a:avLst>
              <a:gd name="adj" fmla="val 999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6" name="Text 3"/>
          <p:cNvSpPr/>
          <p:nvPr/>
        </p:nvSpPr>
        <p:spPr>
          <a:xfrm>
            <a:off x="1277460" y="5960873"/>
            <a:ext cx="6805947" cy="745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Пункт 55: запрещен перевод систем противопожарной защиты на ручной режим, кроме случаев техобслуживания и ремонта.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67076" y="4952189"/>
            <a:ext cx="7671198" cy="913566"/>
          </a:xfrm>
          <a:prstGeom prst="roundRect">
            <a:avLst>
              <a:gd name="adj" fmla="val 999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9" name="Text 6"/>
          <p:cNvSpPr/>
          <p:nvPr/>
        </p:nvSpPr>
        <p:spPr>
          <a:xfrm>
            <a:off x="1277460" y="5036722"/>
            <a:ext cx="6805948" cy="989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Пункт 35, подпункт «з»: запрещена прокладка проводки без защиты по горючим основаниям.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067077" y="6935904"/>
            <a:ext cx="7671197" cy="1293696"/>
          </a:xfrm>
          <a:prstGeom prst="roundRect">
            <a:avLst>
              <a:gd name="adj" fmla="val 2064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12" name="Text 9"/>
          <p:cNvSpPr/>
          <p:nvPr/>
        </p:nvSpPr>
        <p:spPr>
          <a:xfrm>
            <a:off x="1277460" y="7053517"/>
            <a:ext cx="7389020" cy="1094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Пункт 112: прилавок для отпуска ЛВЖ и ГЖ должен иметь негорючее покрытие, запрещено хранить горючие упаковочные материалы в таких помещениях.</a:t>
            </a:r>
            <a:endParaRPr lang="en-US" sz="1650" dirty="0"/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54BA423A-1BBF-4AB7-B381-25E4A9566B73}"/>
              </a:ext>
            </a:extLst>
          </p:cNvPr>
          <p:cNvSpPr/>
          <p:nvPr/>
        </p:nvSpPr>
        <p:spPr>
          <a:xfrm>
            <a:off x="349825" y="6098394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9E2CAB61-06E1-47B7-A24E-063C67B35CE0}"/>
              </a:ext>
            </a:extLst>
          </p:cNvPr>
          <p:cNvSpPr/>
          <p:nvPr/>
        </p:nvSpPr>
        <p:spPr>
          <a:xfrm>
            <a:off x="518054" y="3347256"/>
            <a:ext cx="13418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200" dirty="0"/>
          </a:p>
        </p:txBody>
      </p:sp>
      <p:sp>
        <p:nvSpPr>
          <p:cNvPr id="21" name="Shape 4">
            <a:extLst>
              <a:ext uri="{FF2B5EF4-FFF2-40B4-BE49-F238E27FC236}">
                <a16:creationId xmlns:a16="http://schemas.microsoft.com/office/drawing/2014/main" id="{603EA5C7-1653-421F-A3BD-AA79B4FEFE9B}"/>
              </a:ext>
            </a:extLst>
          </p:cNvPr>
          <p:cNvSpPr/>
          <p:nvPr/>
        </p:nvSpPr>
        <p:spPr>
          <a:xfrm>
            <a:off x="1067075" y="3960332"/>
            <a:ext cx="7671198" cy="913566"/>
          </a:xfrm>
          <a:prstGeom prst="roundRect">
            <a:avLst>
              <a:gd name="adj" fmla="val 999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24" name="Shape 1">
            <a:extLst>
              <a:ext uri="{FF2B5EF4-FFF2-40B4-BE49-F238E27FC236}">
                <a16:creationId xmlns:a16="http://schemas.microsoft.com/office/drawing/2014/main" id="{F7E9BE96-565A-455A-B860-7D4256C1FC71}"/>
              </a:ext>
            </a:extLst>
          </p:cNvPr>
          <p:cNvSpPr/>
          <p:nvPr/>
        </p:nvSpPr>
        <p:spPr>
          <a:xfrm>
            <a:off x="352200" y="4184659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A29E8D52-9846-4D04-920C-5CACA44469F1}"/>
              </a:ext>
            </a:extLst>
          </p:cNvPr>
          <p:cNvSpPr/>
          <p:nvPr/>
        </p:nvSpPr>
        <p:spPr>
          <a:xfrm>
            <a:off x="511982" y="4269194"/>
            <a:ext cx="13418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</a:rPr>
              <a:t>2</a:t>
            </a:r>
            <a:endParaRPr lang="en-US" sz="2200" dirty="0"/>
          </a:p>
        </p:txBody>
      </p:sp>
      <p:sp>
        <p:nvSpPr>
          <p:cNvPr id="26" name="Shape 1">
            <a:extLst>
              <a:ext uri="{FF2B5EF4-FFF2-40B4-BE49-F238E27FC236}">
                <a16:creationId xmlns:a16="http://schemas.microsoft.com/office/drawing/2014/main" id="{3913B6F4-716D-4E06-942A-0C2B884A6A0E}"/>
              </a:ext>
            </a:extLst>
          </p:cNvPr>
          <p:cNvSpPr/>
          <p:nvPr/>
        </p:nvSpPr>
        <p:spPr>
          <a:xfrm>
            <a:off x="358272" y="5106597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33595C17-7077-4A78-A24D-4A455AB50C9D}"/>
              </a:ext>
            </a:extLst>
          </p:cNvPr>
          <p:cNvSpPr/>
          <p:nvPr/>
        </p:nvSpPr>
        <p:spPr>
          <a:xfrm>
            <a:off x="518054" y="5191132"/>
            <a:ext cx="13418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</a:rPr>
              <a:t>3</a:t>
            </a:r>
            <a:endParaRPr lang="en-US" sz="2200" dirty="0"/>
          </a:p>
        </p:txBody>
      </p:sp>
      <p:sp>
        <p:nvSpPr>
          <p:cNvPr id="28" name="Shape 1">
            <a:extLst>
              <a:ext uri="{FF2B5EF4-FFF2-40B4-BE49-F238E27FC236}">
                <a16:creationId xmlns:a16="http://schemas.microsoft.com/office/drawing/2014/main" id="{A5A48864-A7D2-4FB0-BB7A-514596ECB480}"/>
              </a:ext>
            </a:extLst>
          </p:cNvPr>
          <p:cNvSpPr/>
          <p:nvPr/>
        </p:nvSpPr>
        <p:spPr>
          <a:xfrm>
            <a:off x="358285" y="3178188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E8CABC8D-4F7B-4FFC-BF4F-D628D0852278}"/>
              </a:ext>
            </a:extLst>
          </p:cNvPr>
          <p:cNvSpPr/>
          <p:nvPr/>
        </p:nvSpPr>
        <p:spPr>
          <a:xfrm>
            <a:off x="511982" y="6192194"/>
            <a:ext cx="13418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</a:rPr>
              <a:t>4</a:t>
            </a:r>
            <a:endParaRPr lang="en-US" sz="2200" dirty="0"/>
          </a:p>
        </p:txBody>
      </p:sp>
      <p:sp>
        <p:nvSpPr>
          <p:cNvPr id="30" name="Shape 1">
            <a:extLst>
              <a:ext uri="{FF2B5EF4-FFF2-40B4-BE49-F238E27FC236}">
                <a16:creationId xmlns:a16="http://schemas.microsoft.com/office/drawing/2014/main" id="{DE690BB5-56E7-4152-9FCC-894571DE5DE2}"/>
              </a:ext>
            </a:extLst>
          </p:cNvPr>
          <p:cNvSpPr/>
          <p:nvPr/>
        </p:nvSpPr>
        <p:spPr>
          <a:xfrm>
            <a:off x="358285" y="7113678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80900CC1-94DD-49BE-95A1-48FCC0A2B48C}"/>
              </a:ext>
            </a:extLst>
          </p:cNvPr>
          <p:cNvSpPr/>
          <p:nvPr/>
        </p:nvSpPr>
        <p:spPr>
          <a:xfrm>
            <a:off x="518067" y="7198213"/>
            <a:ext cx="13418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5</a:t>
            </a:r>
            <a:endParaRPr lang="en-US" sz="2200" dirty="0"/>
          </a:p>
        </p:txBody>
      </p:sp>
      <p:sp>
        <p:nvSpPr>
          <p:cNvPr id="32" name="Shape 1">
            <a:extLst>
              <a:ext uri="{FF2B5EF4-FFF2-40B4-BE49-F238E27FC236}">
                <a16:creationId xmlns:a16="http://schemas.microsoft.com/office/drawing/2014/main" id="{8FA442AC-F5DD-4019-B75B-F66C29393720}"/>
              </a:ext>
            </a:extLst>
          </p:cNvPr>
          <p:cNvSpPr/>
          <p:nvPr/>
        </p:nvSpPr>
        <p:spPr>
          <a:xfrm>
            <a:off x="367384" y="3171856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6971BE29-DB3C-4940-BDDD-2035D47AF4D9}"/>
              </a:ext>
            </a:extLst>
          </p:cNvPr>
          <p:cNvSpPr/>
          <p:nvPr/>
        </p:nvSpPr>
        <p:spPr>
          <a:xfrm>
            <a:off x="527166" y="3256391"/>
            <a:ext cx="13418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200" dirty="0"/>
          </a:p>
        </p:txBody>
      </p:sp>
      <p:sp>
        <p:nvSpPr>
          <p:cNvPr id="36" name="Text 6">
            <a:extLst>
              <a:ext uri="{FF2B5EF4-FFF2-40B4-BE49-F238E27FC236}">
                <a16:creationId xmlns:a16="http://schemas.microsoft.com/office/drawing/2014/main" id="{65E2574D-9245-49D8-BE05-98859C529D0F}"/>
              </a:ext>
            </a:extLst>
          </p:cNvPr>
          <p:cNvSpPr/>
          <p:nvPr/>
        </p:nvSpPr>
        <p:spPr>
          <a:xfrm>
            <a:off x="1282085" y="3046546"/>
            <a:ext cx="7456187" cy="703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ru-RU" sz="1650" dirty="0">
                <a:solidFill>
                  <a:srgbClr val="CAD6DE"/>
                </a:solidFill>
              </a:rPr>
              <a:t>Пункт 16, подпункт «б» дополнен запретом организации производственных участков и хранения пожаровзрывоопасных материалов на этих уровнях.</a:t>
            </a:r>
            <a:endParaRPr lang="en-US" sz="1650" dirty="0">
              <a:solidFill>
                <a:srgbClr val="CAD6DE"/>
              </a:solidFill>
              <a:latin typeface="Cabin" pitchFamily="34" charset="0"/>
            </a:endParaRPr>
          </a:p>
        </p:txBody>
      </p:sp>
      <p:sp>
        <p:nvSpPr>
          <p:cNvPr id="37" name="Text 6">
            <a:extLst>
              <a:ext uri="{FF2B5EF4-FFF2-40B4-BE49-F238E27FC236}">
                <a16:creationId xmlns:a16="http://schemas.microsoft.com/office/drawing/2014/main" id="{F35B0BAC-CCB4-4718-9650-EA76BDAE4960}"/>
              </a:ext>
            </a:extLst>
          </p:cNvPr>
          <p:cNvSpPr/>
          <p:nvPr/>
        </p:nvSpPr>
        <p:spPr>
          <a:xfrm>
            <a:off x="1277458" y="4124492"/>
            <a:ext cx="7460813" cy="72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ru-RU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Пункт 16, подпункт «в»: запрещено размещать кладовые и горючие материалы в лифтовых холлах.</a:t>
            </a:r>
            <a:endParaRPr lang="en-US" sz="1650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FC565C1-48D0-4EE2-9877-5CDBA1D01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111" y="0"/>
            <a:ext cx="5486401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925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659118" y="417393"/>
            <a:ext cx="8818881" cy="1856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ru-RU" sz="38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Утрата силы Приказа МЧС России от 18.11.2021 г. № 806</a:t>
            </a:r>
          </a:p>
        </p:txBody>
      </p:sp>
      <p:sp>
        <p:nvSpPr>
          <p:cNvPr id="34" name="Shape 7">
            <a:extLst>
              <a:ext uri="{FF2B5EF4-FFF2-40B4-BE49-F238E27FC236}">
                <a16:creationId xmlns:a16="http://schemas.microsoft.com/office/drawing/2014/main" id="{A42862A5-BCEB-4B69-819E-D783D3FF6DD9}"/>
              </a:ext>
            </a:extLst>
          </p:cNvPr>
          <p:cNvSpPr/>
          <p:nvPr/>
        </p:nvSpPr>
        <p:spPr>
          <a:xfrm>
            <a:off x="5659120" y="2715795"/>
            <a:ext cx="8677315" cy="5096411"/>
          </a:xfrm>
          <a:prstGeom prst="roundRect">
            <a:avLst>
              <a:gd name="adj" fmla="val 2064"/>
            </a:avLst>
          </a:prstGeom>
          <a:solidFill>
            <a:schemeClr val="bg1">
              <a:alpha val="30000"/>
            </a:schemeClr>
          </a:solidFill>
          <a:ln/>
        </p:spPr>
      </p:sp>
      <p:sp>
        <p:nvSpPr>
          <p:cNvPr id="35" name="Text 9">
            <a:extLst>
              <a:ext uri="{FF2B5EF4-FFF2-40B4-BE49-F238E27FC236}">
                <a16:creationId xmlns:a16="http://schemas.microsoft.com/office/drawing/2014/main" id="{EF6DDFEE-1459-4E78-82F6-D9253F7C8B39}"/>
              </a:ext>
            </a:extLst>
          </p:cNvPr>
          <p:cNvSpPr/>
          <p:nvPr/>
        </p:nvSpPr>
        <p:spPr>
          <a:xfrm>
            <a:off x="5811521" y="2833408"/>
            <a:ext cx="8453120" cy="46427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ru-RU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Во многом он будет дублировать положения действующего Приказа. Новшества будут заключаться в том, что приказ будет действовать и в отношении индивидуальных предпринимателей. </a:t>
            </a:r>
          </a:p>
          <a:p>
            <a:pPr marL="0" indent="0" algn="just">
              <a:lnSpc>
                <a:spcPts val="2650"/>
              </a:lnSpc>
              <a:buNone/>
            </a:pPr>
            <a:endParaRPr lang="ru-RU" b="1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just">
              <a:lnSpc>
                <a:spcPts val="2650"/>
              </a:lnSpc>
              <a:buNone/>
            </a:pPr>
            <a:r>
              <a:rPr lang="ru-RU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Действующий же Приказ распространяется только на организации. </a:t>
            </a:r>
            <a:br>
              <a:rPr lang="ru-RU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</a:br>
            <a:r>
              <a:rPr lang="ru-RU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 итогу, с 1 сентября 2025 года обучение мерам пожарной безопасности будут должны проходить сотрудники организаций и индивидуальных предпринимателей.</a:t>
            </a:r>
          </a:p>
          <a:p>
            <a:pPr marL="0" indent="0" algn="just">
              <a:lnSpc>
                <a:spcPts val="2650"/>
              </a:lnSpc>
              <a:buNone/>
            </a:pPr>
            <a:endParaRPr lang="ru-RU" b="1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just">
              <a:lnSpc>
                <a:spcPts val="2650"/>
              </a:lnSpc>
              <a:buNone/>
            </a:pPr>
            <a:r>
              <a:rPr lang="ru-RU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Также будут заново урегулированы вопросы обучения работников и служащих по программам противопожарного инструктажа.</a:t>
            </a:r>
          </a:p>
        </p:txBody>
      </p:sp>
      <p:pic>
        <p:nvPicPr>
          <p:cNvPr id="6" name="Рисунок 5" descr="Изображение выглядит как человек, офисные принадлежности, в помещении, дизайн&#10;&#10;AI-generated content may be incorrect.">
            <a:extLst>
              <a:ext uri="{FF2B5EF4-FFF2-40B4-BE49-F238E27FC236}">
                <a16:creationId xmlns:a16="http://schemas.microsoft.com/office/drawing/2014/main" id="{68F58A13-2427-4FAE-948F-96925BFB11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0540"/>
          <a:stretch/>
        </p:blipFill>
        <p:spPr>
          <a:xfrm>
            <a:off x="0" y="0"/>
            <a:ext cx="5441374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297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0"/>
          <p:cNvSpPr/>
          <p:nvPr/>
        </p:nvSpPr>
        <p:spPr>
          <a:xfrm>
            <a:off x="105132" y="165299"/>
            <a:ext cx="8615680" cy="2218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ru-RU" sz="37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СП 9.13130.2009 «Техника пожарная. Огнетушители. Требования к эксплуатации» 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331748" y="3229610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491530" y="3314145"/>
            <a:ext cx="13418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7306" y="3229610"/>
            <a:ext cx="3109436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Утрата силы СП 9.13130.2009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87306" y="4157702"/>
            <a:ext cx="3109436" cy="1614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 1 марта 2025 года упраздняются понятия первоначальных и ежеквартальных проверок огнетушителей.</a:t>
            </a:r>
            <a:endParaRPr lang="en-US" sz="1550" b="1" dirty="0"/>
          </a:p>
        </p:txBody>
      </p:sp>
      <p:sp>
        <p:nvSpPr>
          <p:cNvPr id="8" name="Shape 5"/>
          <p:cNvSpPr/>
          <p:nvPr/>
        </p:nvSpPr>
        <p:spPr>
          <a:xfrm>
            <a:off x="4298434" y="3207107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9" name="Text 6"/>
          <p:cNvSpPr/>
          <p:nvPr/>
        </p:nvSpPr>
        <p:spPr>
          <a:xfrm>
            <a:off x="4412972" y="3291642"/>
            <a:ext cx="224790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53992" y="3207106"/>
            <a:ext cx="3109436" cy="90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ru-RU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Изменение порядка технического обслуживания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4953992" y="4157702"/>
            <a:ext cx="3109436" cy="1937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Визуальные осмотры включаются в техническое обслуживание, которое проводится лицензированными организациями.</a:t>
            </a:r>
            <a:endParaRPr lang="en-US" sz="1550" b="1" dirty="0"/>
          </a:p>
        </p:txBody>
      </p:sp>
      <p:sp>
        <p:nvSpPr>
          <p:cNvPr id="12" name="Shape 9"/>
          <p:cNvSpPr/>
          <p:nvPr/>
        </p:nvSpPr>
        <p:spPr>
          <a:xfrm>
            <a:off x="331748" y="6523712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3" name="Text 10"/>
          <p:cNvSpPr/>
          <p:nvPr/>
        </p:nvSpPr>
        <p:spPr>
          <a:xfrm>
            <a:off x="444143" y="6608247"/>
            <a:ext cx="229076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987306" y="6523712"/>
            <a:ext cx="6085562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ru-RU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Упразднение требуемых документов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87306" y="6941383"/>
            <a:ext cx="7076123" cy="645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Упраздняются журналы учета, испытаний и перезарядки огнетушителей, а также эксплуатационный паспорт.</a:t>
            </a:r>
            <a:endParaRPr lang="en-US" sz="1550" b="1" dirty="0"/>
          </a:p>
        </p:txBody>
      </p:sp>
    </p:spTree>
    <p:extLst>
      <p:ext uri="{BB962C8B-B14F-4D97-AF65-F5344CB8AC3E}">
        <p14:creationId xmlns:p14="http://schemas.microsoft.com/office/powerpoint/2010/main" val="29399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730240" y="296864"/>
            <a:ext cx="8615680" cy="1283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endParaRPr lang="en-US" sz="3700" dirty="0"/>
          </a:p>
        </p:txBody>
      </p:sp>
      <p:sp>
        <p:nvSpPr>
          <p:cNvPr id="20" name="Text 0">
            <a:extLst>
              <a:ext uri="{FF2B5EF4-FFF2-40B4-BE49-F238E27FC236}">
                <a16:creationId xmlns:a16="http://schemas.microsoft.com/office/drawing/2014/main" id="{694D3FE1-7AC0-4FB8-9CEC-4AA30ED4C8BD}"/>
              </a:ext>
            </a:extLst>
          </p:cNvPr>
          <p:cNvSpPr/>
          <p:nvPr/>
        </p:nvSpPr>
        <p:spPr>
          <a:xfrm>
            <a:off x="5780286" y="204312"/>
            <a:ext cx="8615680" cy="2549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ru-RU" sz="37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СП 1.13130.2020 «Системы противопожарной защиты. Эвакуационные пути и выходы»</a:t>
            </a:r>
            <a:endParaRPr lang="en-US" sz="3700" dirty="0"/>
          </a:p>
        </p:txBody>
      </p:sp>
      <p:pic>
        <p:nvPicPr>
          <p:cNvPr id="17" name="Рисунок 16" descr="Изображение выглядит как стена, в помещении, освещение, потолок&#10;&#10;AI-generated content may be incorrect.">
            <a:extLst>
              <a:ext uri="{FF2B5EF4-FFF2-40B4-BE49-F238E27FC236}">
                <a16:creationId xmlns:a16="http://schemas.microsoft.com/office/drawing/2014/main" id="{204A599C-FC67-4F9D-9706-028DEA5E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6377" r="16378"/>
          <a:stretch/>
        </p:blipFill>
        <p:spPr>
          <a:xfrm flipH="1">
            <a:off x="-1" y="0"/>
            <a:ext cx="5570340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Shape 1">
            <a:extLst>
              <a:ext uri="{FF2B5EF4-FFF2-40B4-BE49-F238E27FC236}">
                <a16:creationId xmlns:a16="http://schemas.microsoft.com/office/drawing/2014/main" id="{1F2ECFD2-2F08-48EF-8FB7-52C24EA82AD5}"/>
              </a:ext>
            </a:extLst>
          </p:cNvPr>
          <p:cNvSpPr/>
          <p:nvPr/>
        </p:nvSpPr>
        <p:spPr>
          <a:xfrm>
            <a:off x="5988302" y="4303277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92F92D54-543A-4BFF-ABC4-AD7844FB31CD}"/>
              </a:ext>
            </a:extLst>
          </p:cNvPr>
          <p:cNvSpPr/>
          <p:nvPr/>
        </p:nvSpPr>
        <p:spPr>
          <a:xfrm>
            <a:off x="6148084" y="4387812"/>
            <a:ext cx="13418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200" dirty="0"/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272FA16D-BA51-4DC6-AEE3-24039901603C}"/>
              </a:ext>
            </a:extLst>
          </p:cNvPr>
          <p:cNvSpPr/>
          <p:nvPr/>
        </p:nvSpPr>
        <p:spPr>
          <a:xfrm>
            <a:off x="7000992" y="4088686"/>
            <a:ext cx="7184570" cy="1614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ru-RU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Помещения, предназначенные для одновременного пребывания от 501 до 1000 человек, должны иметь не менее трех эвакуационных выходов, более 1000 человек - не менее четырех.</a:t>
            </a:r>
            <a:endParaRPr lang="en-US" dirty="0"/>
          </a:p>
        </p:txBody>
      </p:sp>
      <p:sp>
        <p:nvSpPr>
          <p:cNvPr id="31" name="Shape 5">
            <a:extLst>
              <a:ext uri="{FF2B5EF4-FFF2-40B4-BE49-F238E27FC236}">
                <a16:creationId xmlns:a16="http://schemas.microsoft.com/office/drawing/2014/main" id="{38D910CE-3B25-4D01-8878-AAD610F4807A}"/>
              </a:ext>
            </a:extLst>
          </p:cNvPr>
          <p:cNvSpPr/>
          <p:nvPr/>
        </p:nvSpPr>
        <p:spPr>
          <a:xfrm>
            <a:off x="5990386" y="5476241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32" name="Text 6">
            <a:extLst>
              <a:ext uri="{FF2B5EF4-FFF2-40B4-BE49-F238E27FC236}">
                <a16:creationId xmlns:a16="http://schemas.microsoft.com/office/drawing/2014/main" id="{A606CAB9-B17D-46A2-9328-CABDAAB5ACDF}"/>
              </a:ext>
            </a:extLst>
          </p:cNvPr>
          <p:cNvSpPr/>
          <p:nvPr/>
        </p:nvSpPr>
        <p:spPr>
          <a:xfrm>
            <a:off x="6104924" y="5560776"/>
            <a:ext cx="224790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200" dirty="0"/>
          </a:p>
        </p:txBody>
      </p:sp>
      <p:sp>
        <p:nvSpPr>
          <p:cNvPr id="33" name="Text 8">
            <a:extLst>
              <a:ext uri="{FF2B5EF4-FFF2-40B4-BE49-F238E27FC236}">
                <a16:creationId xmlns:a16="http://schemas.microsoft.com/office/drawing/2014/main" id="{F51A0B60-A350-4039-877B-A3E7641AC9CC}"/>
              </a:ext>
            </a:extLst>
          </p:cNvPr>
          <p:cNvSpPr/>
          <p:nvPr/>
        </p:nvSpPr>
        <p:spPr>
          <a:xfrm>
            <a:off x="7000993" y="5204904"/>
            <a:ext cx="7234616" cy="1937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ru-RU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При устройстве выхода через смежное помещение нужно учитывать рассредоточенность выходов из обоих сообщающихся помещений, как из одного.</a:t>
            </a:r>
            <a:endParaRPr lang="en-US" dirty="0"/>
          </a:p>
        </p:txBody>
      </p:sp>
      <p:sp>
        <p:nvSpPr>
          <p:cNvPr id="34" name="Shape 9">
            <a:extLst>
              <a:ext uri="{FF2B5EF4-FFF2-40B4-BE49-F238E27FC236}">
                <a16:creationId xmlns:a16="http://schemas.microsoft.com/office/drawing/2014/main" id="{1B4A1511-49C4-40CE-9C22-FE26EBEC6F46}"/>
              </a:ext>
            </a:extLst>
          </p:cNvPr>
          <p:cNvSpPr/>
          <p:nvPr/>
        </p:nvSpPr>
        <p:spPr>
          <a:xfrm>
            <a:off x="5988243" y="6589477"/>
            <a:ext cx="453866" cy="453866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190F99B5-8F2F-44F1-9E6B-02A1B130DF30}"/>
              </a:ext>
            </a:extLst>
          </p:cNvPr>
          <p:cNvSpPr/>
          <p:nvPr/>
        </p:nvSpPr>
        <p:spPr>
          <a:xfrm>
            <a:off x="6100638" y="6674012"/>
            <a:ext cx="229076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200" dirty="0"/>
          </a:p>
        </p:txBody>
      </p:sp>
      <p:sp>
        <p:nvSpPr>
          <p:cNvPr id="36" name="Text 12">
            <a:extLst>
              <a:ext uri="{FF2B5EF4-FFF2-40B4-BE49-F238E27FC236}">
                <a16:creationId xmlns:a16="http://schemas.microsoft.com/office/drawing/2014/main" id="{53AB0B8C-4338-431C-AFA1-8146554C2C8B}"/>
              </a:ext>
            </a:extLst>
          </p:cNvPr>
          <p:cNvSpPr/>
          <p:nvPr/>
        </p:nvSpPr>
        <p:spPr>
          <a:xfrm>
            <a:off x="7000993" y="6380634"/>
            <a:ext cx="7234617" cy="2156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ru-RU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вестибюлях, холлах зданий допускается предусматривать устройство турникетов при одновременном выполнении установленных требований. 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gradFill>
          <a:gsLst>
            <a:gs pos="0">
              <a:schemeClr val="bg1"/>
            </a:gs>
            <a:gs pos="50000">
              <a:schemeClr val="accent3">
                <a:lumMod val="45000"/>
              </a:schemeClr>
            </a:gs>
            <a:gs pos="69000">
              <a:schemeClr val="accent3">
                <a:lumMod val="39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0"/>
          <p:cNvSpPr/>
          <p:nvPr/>
        </p:nvSpPr>
        <p:spPr>
          <a:xfrm>
            <a:off x="761405" y="701873"/>
            <a:ext cx="7621191" cy="25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Дополнительные меры и технологии обеспечения пожарной безопасности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05" y="3587948"/>
            <a:ext cx="543878" cy="54387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1405" y="4349353"/>
            <a:ext cx="3647480" cy="959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Системы интеллектуального видеонаблюдения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61405" y="5439608"/>
            <a:ext cx="3647480" cy="2088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Инновационные системы видеонаблюдения с функцией распознавания огня и дыма играют все более важную роль в обеспечении пожарной безопасности.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116" y="3587948"/>
            <a:ext cx="543878" cy="54387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35116" y="4349353"/>
            <a:ext cx="3647480" cy="639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Автоматизированные системы эвакуации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4735116" y="5119687"/>
            <a:ext cx="3647480" cy="1392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Развитие автоматизированных систем управления эвакуацией стало еще одним новшеством в сфере пожарной безопасности.</a:t>
            </a:r>
            <a:endParaRPr lang="en-US" sz="17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10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11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2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3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4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5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6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7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8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ppt/theme/themeOverride9.xml><?xml version="1.0" encoding="utf-8"?>
<a:themeOverride xmlns:a="http://schemas.openxmlformats.org/drawingml/2006/main">
  <a:clrScheme name="Сланец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3EC26C"/>
    </a:accent1>
    <a:accent2>
      <a:srgbClr val="B3D463"/>
    </a:accent2>
    <a:accent3>
      <a:srgbClr val="3BBC9D"/>
    </a:accent3>
    <a:accent4>
      <a:srgbClr val="97AF75"/>
    </a:accent4>
    <a:accent5>
      <a:srgbClr val="6BA841"/>
    </a:accent5>
    <a:accent6>
      <a:srgbClr val="79AE90"/>
    </a:accent6>
    <a:hlink>
      <a:srgbClr val="85E4A6"/>
    </a:hlink>
    <a:folHlink>
      <a:srgbClr val="BDF3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Words>815</Words>
  <Application>Microsoft Office PowerPoint</Application>
  <PresentationFormat>Произвольный</PresentationFormat>
  <Paragraphs>94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Calisto MT</vt:lpstr>
      <vt:lpstr>Cabin</vt:lpstr>
      <vt:lpstr>Wingdings 2</vt:lpstr>
      <vt:lpstr>Times New Roman</vt:lpstr>
      <vt:lpstr>Unbounded</vt:lpstr>
      <vt:lpstr>Calibri</vt:lpstr>
      <vt:lpstr>Сланец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Борис Житнухин</cp:lastModifiedBy>
  <cp:revision>43</cp:revision>
  <dcterms:created xsi:type="dcterms:W3CDTF">2025-02-19T22:03:56Z</dcterms:created>
  <dcterms:modified xsi:type="dcterms:W3CDTF">2025-02-25T20:37:03Z</dcterms:modified>
</cp:coreProperties>
</file>