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82" r:id="rId2"/>
    <p:sldId id="472" r:id="rId3"/>
    <p:sldId id="481" r:id="rId4"/>
    <p:sldId id="478" r:id="rId5"/>
    <p:sldId id="471" r:id="rId6"/>
    <p:sldId id="464" r:id="rId7"/>
    <p:sldId id="476" r:id="rId8"/>
    <p:sldId id="463" r:id="rId9"/>
    <p:sldId id="465" r:id="rId10"/>
    <p:sldId id="477" r:id="rId11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C80"/>
    <a:srgbClr val="990000"/>
    <a:srgbClr val="FF9933"/>
    <a:srgbClr val="99CCFF"/>
    <a:srgbClr val="FFFF66"/>
    <a:srgbClr val="B2B2B2"/>
    <a:srgbClr val="6600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>
      <p:cViewPr varScale="1">
        <p:scale>
          <a:sx n="101" d="100"/>
          <a:sy n="101" d="100"/>
        </p:scale>
        <p:origin x="9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83B02E-6DB2-47F5-82F2-2A9994B3FC35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87D8F5D-7333-412B-9152-6414C7C441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758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CEC4ED-34C7-40AB-BA98-C708C6C0D522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BBCFB96-8033-45B6-BEE4-C408C38E05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32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3F4C2-CAB3-4BA1-A03F-6F8E476353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54998-7607-48AB-BE7C-024CFF5349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FFA18-D8EA-4963-84ED-9961632E40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BF4AC-6CF9-4743-BCBC-932DE2C5CE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C5F34-2786-405F-B287-E5EFE85A99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9460E-3978-42C5-B349-5CA1CE76C4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AA1A9-8766-4E15-B18A-87B955B354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688EC-6D59-4396-B9E1-8CEAA10999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A2A8D-EA58-4A68-96AA-D4BA92176C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C522-CCAD-4763-A149-E10CFD7CAA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03E1F-4F0B-4061-AB13-C0722A5E40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D940B8F-A7D7-4D6F-BD7D-C7AFD4F7A52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log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msmurm.ru/Home/News" TargetMode="External"/><Relationship Id="rId3" Type="http://schemas.openxmlformats.org/officeDocument/2006/relationships/image" Target="../media/image18.jpeg"/><Relationship Id="rId7" Type="http://schemas.openxmlformats.org/officeDocument/2006/relationships/hyperlink" Target="http://www.pfrf.ru/branches/murmansk/new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alog.ru/rn51/apply_fts/" TargetMode="External"/><Relationship Id="rId5" Type="http://schemas.openxmlformats.org/officeDocument/2006/relationships/hyperlink" Target="http://r51.fss.ru/" TargetMode="External"/><Relationship Id="rId4" Type="http://schemas.openxmlformats.org/officeDocument/2006/relationships/image" Target="../media/image19.jpeg"/><Relationship Id="rId9" Type="http://schemas.openxmlformats.org/officeDocument/2006/relationships/hyperlink" Target="http://murmanskstat.gks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Контактное лицо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Ахметшина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Ивановна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443-111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3E1F-4F0B-4061-AB13-C0722A5E405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659" y="209304"/>
            <a:ext cx="9085923" cy="116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Мурманской области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932246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0688" y="1988841"/>
            <a:ext cx="8229600" cy="1704158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открыть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группы по присмотру 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уходу?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15318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250"/>
            <a:ext cx="8694688" cy="1143000"/>
          </a:xfrm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Контакты государственных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органов Мурманской области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408322"/>
              </p:ext>
            </p:extLst>
          </p:nvPr>
        </p:nvGraphicFramePr>
        <p:xfrm>
          <a:off x="251520" y="1340768"/>
          <a:ext cx="8640960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2952328"/>
                <a:gridCol w="2160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Государственный орган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Адрес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Телефон, факс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Федеральная налоговая служба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Адреса инспекций доступны на сайте </a:t>
                      </a:r>
                      <a:r>
                        <a:rPr lang="en-US" sz="1600" b="0" dirty="0" smtClean="0">
                          <a:hlinkClick r:id="rId3"/>
                        </a:rPr>
                        <a:t>http://www.nalog.ru/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контакт-центр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8-800-222-2222</a:t>
                      </a:r>
                      <a:endParaRPr lang="ru-RU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Роспотребнадзора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Мурманской области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183038, г. Мурманск,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Коммуны, д. 7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(8152) 47-26-72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факс (8152) 47-36-45</a:t>
                      </a:r>
                      <a:endParaRPr lang="ru-RU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Мурманское региональное отделение Фонда социального страхования РФ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183050, г. Мурманск,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Кольский проспект, д. 156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(8152) 55-10-16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факс (8152) 68-74-21</a:t>
                      </a:r>
                      <a:endParaRPr lang="ru-RU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Отделение Пенсионного фонда РФ по Мурманской области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183025, г. Мурманск,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Полярные Зори, д. 26,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(8152</a:t>
                      </a:r>
                      <a:r>
                        <a:rPr lang="ru-RU" sz="16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403-700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факс (8152) 403-799</a:t>
                      </a:r>
                      <a:endParaRPr lang="ru-RU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государственного пожарного надзора ГУ МЧС России по Мурманской области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183025, г. Мурманск,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Буркова, д. 4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(8152) 47-39-06</a:t>
                      </a:r>
                      <a:endParaRPr lang="ru-RU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Территориальный фонд обязательного медицинского страхования</a:t>
                      </a:r>
                      <a:r>
                        <a:rPr lang="ru-RU" sz="1600" b="0" baseline="0" dirty="0" smtClean="0"/>
                        <a:t> Мурманской области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183038, г. Мурманск,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пр. Ленина, д. 89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тел./факс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(8152) 420-017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Территориальный орган Федеральной службы государственной статистики по Мурманской области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183000, г. Мурманск,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переулок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Русанова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д. 10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 (8152) 688-500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факс (8152) 688-512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4765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3241675"/>
            <a:ext cx="8229600" cy="133350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открыть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группы по присмотру и уходу?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3A0593-AB0D-4589-ADB8-96EF9C24F8F8}" type="slidenum">
              <a:rPr lang="ru-RU"/>
              <a:pPr/>
              <a:t>2</a:t>
            </a:fld>
            <a:endParaRPr lang="ru-RU"/>
          </a:p>
        </p:txBody>
      </p:sp>
      <p:pic>
        <p:nvPicPr>
          <p:cNvPr id="4100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http://static.ngs.ru/news/63/preview/e1bc97663778a4ef63dd6b9256ffa0cd0fca7b61_9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74800"/>
            <a:ext cx="1882775" cy="141922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102" name="Picture 6" descr="http://gorod-novoross.ru/foto_dop/thumbs/z4suxqr20jmi31ewcth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2725" y="1577975"/>
            <a:ext cx="2124075" cy="1416050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6" descr="http://static.ngs.ru/news/preview/78aeea36a55de3c318656d747343d233071d952f_9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838700"/>
            <a:ext cx="2155825" cy="178435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2" descr="http://www.uo-gub.ru/files/images/news/12.2013/%D1%87%D0%B0%D1%81%D1%82%D0%BD%D1%8B%D0%B5_%D0%B3%D1%80%D1%83%D0%BF%D0%BF%D1%8B_%D0%BF%D1%80%D0%B8%D1%81%D0%BC%D0%BE%D1%82%D1%80%D0%B0_%D0%B8_%D1%83%D1%85%D0%BE%D0%B4%D0%B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02013" y="4822825"/>
            <a:ext cx="2339975" cy="1817688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105" name="Picture 4" descr="http://sempark.ru/images/catalogue/d430cf7ea1ff98b019a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4838700"/>
            <a:ext cx="2386012" cy="1789113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106" name="Picture 2" descr="http://rybinskblog.ru/wp-content/uploads/2014/09/detsadrybinsk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78994" y="1576388"/>
            <a:ext cx="2125662" cy="1417637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2659" y="209304"/>
            <a:ext cx="9085923" cy="116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Мурманской области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Министерство экономического развития Мурманской области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развития промышленности и предпринимательства Мурманской области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69" y="3184656"/>
            <a:ext cx="1850400" cy="18504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93769" y="1460971"/>
            <a:ext cx="8784976" cy="1126052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   ЛИЦЕНЗИИ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ведение образовательной деятельности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дошкольного образования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31" y="2803964"/>
            <a:ext cx="3633652" cy="1417124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48577" y="5433054"/>
            <a:ext cx="3024336" cy="9361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Частный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01860" y="116632"/>
            <a:ext cx="7849940" cy="8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Ключевое различие в требованиях к частному детскому саду и группе по присмотру и уходу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99840" y="5433054"/>
            <a:ext cx="3024336" cy="936104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br>
              <a:rPr lang="ru-RU" sz="2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присмотру и уходу</a:t>
            </a:r>
            <a:endParaRPr lang="ru-RU" sz="2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403083" y="2729643"/>
            <a:ext cx="1302583" cy="2604052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обязательно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009453" y="2708012"/>
            <a:ext cx="1302583" cy="260405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291157"/>
            <a:ext cx="1905774" cy="256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5693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1183"/>
            <a:ext cx="9144000" cy="70609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Группы по присмотру и уходу</a:t>
            </a:r>
            <a:endParaRPr lang="ru-RU" sz="3200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368" y="973577"/>
            <a:ext cx="8291264" cy="123128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группы, в которых реализуется комплекс мер по организации питания и хозяйственно бытового обслуживания детей, по обеспечению соблюдения ими личной гигиены и режима дня.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 descr="http://modistka.info/uploads/posts/2013-10/1382122840_sad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4" y="2420887"/>
            <a:ext cx="3103513" cy="2327635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61" y="2420888"/>
            <a:ext cx="3188150" cy="2304256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65104"/>
            <a:ext cx="3513990" cy="2196244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7239641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низ 13"/>
          <p:cNvSpPr/>
          <p:nvPr/>
        </p:nvSpPr>
        <p:spPr>
          <a:xfrm>
            <a:off x="3217738" y="1636785"/>
            <a:ext cx="2357454" cy="1647824"/>
          </a:xfrm>
          <a:prstGeom prst="downArrowCallout">
            <a:avLst>
              <a:gd name="adj1" fmla="val 30601"/>
              <a:gd name="adj2" fmla="val 31067"/>
              <a:gd name="adj3" fmla="val 25000"/>
              <a:gd name="adj4" fmla="val 6497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 txBox="1">
            <a:spLocks/>
          </p:cNvSpPr>
          <p:nvPr/>
        </p:nvSpPr>
        <p:spPr bwMode="auto">
          <a:xfrm>
            <a:off x="142844" y="274638"/>
            <a:ext cx="8821644" cy="108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Последовательность действий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открытии групп по присмотру и уходу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3933056"/>
            <a:ext cx="8572560" cy="501018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форм государственной регистраци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9110" y="4509120"/>
            <a:ext cx="3583090" cy="1096174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Регистрация и постановка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на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в государственных органах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351098"/>
            <a:ext cx="8572560" cy="506912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подходящего помещения для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 по присмотру и уходу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89110" y="5723000"/>
            <a:ext cx="3583090" cy="839015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педагогического и вспомогательного персонала</a:t>
            </a:r>
          </a:p>
        </p:txBody>
      </p:sp>
      <p:pic>
        <p:nvPicPr>
          <p:cNvPr id="4107" name="Picture 2" descr="http://static.ngs.ru/news/63/preview/e1bc97663778a4ef63dd6b9256ffa0cd0fca7b61_900.jpeg"/>
          <p:cNvPicPr>
            <a:picLocks noChangeAspect="1" noChangeArrowheads="1"/>
          </p:cNvPicPr>
          <p:nvPr/>
        </p:nvPicPr>
        <p:blipFill>
          <a:blip r:embed="rId3"/>
          <a:srcRect b="6285"/>
          <a:stretch>
            <a:fillRect/>
          </a:stretch>
        </p:blipFill>
        <p:spPr bwMode="auto">
          <a:xfrm>
            <a:off x="6580287" y="4990380"/>
            <a:ext cx="2206555" cy="1558526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108" name="Picture 6" descr="http://gorod-novoross.ru/foto_dop/thumbs/z4suxqr20jmi31ewcth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886" y="4990380"/>
            <a:ext cx="2357454" cy="157163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3360614" y="1817755"/>
            <a:ext cx="2071702" cy="642942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бизнес-плана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419" y="1635398"/>
            <a:ext cx="2500330" cy="1663856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1" y="1639009"/>
            <a:ext cx="2352345" cy="1629902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372200" y="5423977"/>
            <a:ext cx="2502445" cy="12483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Соответствие:</a:t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2.4.1.3147-13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2.4.1.3049-13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6" y="1400692"/>
            <a:ext cx="5760641" cy="1308228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</a:t>
            </a:r>
            <a:r>
              <a:rPr lang="ru-RU" sz="17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следующих помещений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места/помещения 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раздевалки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Tx/>
              <a:buChar char="-"/>
              <a:defRPr/>
            </a:pP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комната,</a:t>
            </a:r>
          </a:p>
          <a:p>
            <a:pPr marL="285750" indent="-285750">
              <a:buFontTx/>
              <a:buChar char="-"/>
              <a:defRPr/>
            </a:pP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туалет, умывальная комната</a:t>
            </a:r>
            <a:endParaRPr lang="ru-RU" sz="17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80518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Подбор помещения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групп по присмотру и уходу</a:t>
            </a:r>
          </a:p>
        </p:txBody>
      </p:sp>
      <p:sp>
        <p:nvSpPr>
          <p:cNvPr id="717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717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323526" y="2877589"/>
            <a:ext cx="5760641" cy="230614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7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помещения/ места 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длительностью пребывания 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по присмотру и 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уходу и необходимостью организации</a:t>
            </a:r>
            <a:b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и сна детей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(дошкольные группы: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кратковременного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 5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 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сокращенного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      8 – 10 часов,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полного дня –                 10,5–12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продленного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–          13–14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часов)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3526" y="5325861"/>
            <a:ext cx="4536506" cy="1346427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dirty="0"/>
              <a:t> 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прогулок используются оборудованные детские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площадки, допускается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внутридомовых территорий, скверов и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парков</a:t>
            </a:r>
            <a:endParaRPr lang="ru-RU" sz="17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00192" y="1400692"/>
            <a:ext cx="2574453" cy="392517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Федеральному закону от 21.12.1994 №69-ФЗ «О пожарной безопасности», Федеральному закону от 22.07.2008 №123-ФЗ «Технический регламент о требованиях пожарной безопасности»,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безопасности в Российской Федерации (ППБ 01-03), нормам пожарной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НПБ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104-03),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своду правил системы противопожарной защиты (СП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3.13130.2009,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9.13130.2009)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53" y="5293734"/>
            <a:ext cx="2018734" cy="1532139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75857" y="1333499"/>
            <a:ext cx="5724970" cy="432774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применять упрощенную систему налогообложения, в том числе патент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предпринимателя;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отчетность;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воспользоваться следующими мерами поддержки:</a:t>
            </a:r>
            <a:b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грантов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начинающим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предпринимателям;</a:t>
            </a:r>
            <a:b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льготных микрозаймов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 (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поручительств);</a:t>
            </a:r>
            <a:b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возмещение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приобретение оборудования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кредитным и лизинговым договорам;</a:t>
            </a:r>
            <a:b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поддержки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 социального предпринимательства.</a:t>
            </a:r>
          </a:p>
          <a:p>
            <a:pPr algn="ctr">
              <a:defRPr/>
            </a:pPr>
            <a:endParaRPr lang="en-US" sz="15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Подробную информацию о каждом виде поддержки </a:t>
            </a:r>
            <a:br>
              <a:rPr lang="ru-RU" sz="1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получить на сайте </a:t>
            </a:r>
            <a:r>
              <a:rPr lang="en-US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oe.gov-murman.ru </a:t>
            </a:r>
            <a:r>
              <a:rPr lang="ru-RU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«Формы и виды поддержки»</a:t>
            </a:r>
            <a:endParaRPr lang="ru-RU" sz="1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95250"/>
            <a:ext cx="80518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Выбор формы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государственной регистрации</a:t>
            </a:r>
          </a:p>
        </p:txBody>
      </p:sp>
      <p:sp>
        <p:nvSpPr>
          <p:cNvPr id="512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121F5F-6C73-496F-AD1C-8954E5BE9A20}" type="slidenum">
              <a:rPr lang="ru-RU"/>
              <a:pPr/>
              <a:t>7</a:t>
            </a:fld>
            <a:endParaRPr lang="ru-RU"/>
          </a:p>
        </p:txBody>
      </p:sp>
      <p:pic>
        <p:nvPicPr>
          <p:cNvPr id="512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72649" y="1712419"/>
            <a:ext cx="2527142" cy="922752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предприниматель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649" y="2827930"/>
            <a:ext cx="2520950" cy="1315585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Коммерческая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(юридическое лицо)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841" y="5772897"/>
            <a:ext cx="2520950" cy="922753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Некоммерческая организация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5858" y="5772898"/>
            <a:ext cx="5724970" cy="9485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прощенная отчетность;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получить субсидию на реализацию социально значимых программ (проектов) НКО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555776" y="6047344"/>
            <a:ext cx="864096" cy="432048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2591782" y="1957771"/>
            <a:ext cx="792088" cy="432049"/>
          </a:xfrm>
          <a:prstGeom prst="downArrow">
            <a:avLst>
              <a:gd name="adj1" fmla="val 50000"/>
              <a:gd name="adj2" fmla="val 53206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2591780" y="3269698"/>
            <a:ext cx="792088" cy="432048"/>
          </a:xfrm>
          <a:prstGeom prst="downArrow">
            <a:avLst>
              <a:gd name="adj1" fmla="val 50000"/>
              <a:gd name="adj2" fmla="val 53206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3515"/>
            <a:ext cx="1754034" cy="175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2934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220663"/>
            <a:ext cx="8051800" cy="1209675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Регистрация и постановка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организации на учет</a:t>
            </a:r>
          </a:p>
        </p:txBody>
      </p:sp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232AD2-FE72-44A3-884C-13974B600C8D}" type="slidenum">
              <a:rPr lang="ru-RU"/>
              <a:pPr/>
              <a:t>8</a:t>
            </a:fld>
            <a:endParaRPr lang="ru-RU"/>
          </a:p>
        </p:txBody>
      </p:sp>
      <p:pic>
        <p:nvPicPr>
          <p:cNvPr id="6148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http://www.fx57.net/wp-content/uploads/2013/01/%D1%83%D1%87%D1%91%D1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95750"/>
            <a:ext cx="3240087" cy="262572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150" name="Picture 4" descr="http://tomsk.doski.ru/i/51/32/513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9975" y="4097338"/>
            <a:ext cx="5341938" cy="262572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830513" y="1751013"/>
            <a:ext cx="3359150" cy="10334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социального страхования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(переход на сайт)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7963" y="1758950"/>
            <a:ext cx="2428875" cy="10334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инспекция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(переход на сайт)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81750" y="1758950"/>
            <a:ext cx="2428875" cy="10334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Пенсионный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(переход на сайт)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963" y="2943225"/>
            <a:ext cx="4157662" cy="10334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обязательного медицинского страхования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(переход на сайт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)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81525" y="2943225"/>
            <a:ext cx="4229100" cy="10334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государственной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статистики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(переход на сайт)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051800" cy="12827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Подбор педагогического и вспомогательного персонала</a:t>
            </a:r>
          </a:p>
        </p:txBody>
      </p:sp>
      <p:pic>
        <p:nvPicPr>
          <p:cNvPr id="819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39750" y="1773238"/>
            <a:ext cx="3816350" cy="2435225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штатного расписания исходя из количества принимаемых детей и времени работы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по присмотру и уходу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3800" y="4406900"/>
            <a:ext cx="3816350" cy="1952625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требований к образованию и  квалификации сотрудников</a:t>
            </a:r>
          </a:p>
        </p:txBody>
      </p:sp>
      <p:pic>
        <p:nvPicPr>
          <p:cNvPr id="8199" name="Picture 2" descr="http://nu.s-vfu.ru/wp-content/uploads/2013/09/IMG_1701-630x3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406900"/>
            <a:ext cx="3960813" cy="1949450"/>
          </a:xfrm>
          <a:prstGeom prst="rect">
            <a:avLst/>
          </a:prstGeom>
          <a:noFill/>
          <a:ln w="25400" cap="sq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200" name="Picture 4" descr="http://www.barbariki.ru/images/babydom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9213" y="1773238"/>
            <a:ext cx="3690937" cy="243522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5180</TotalTime>
  <Words>455</Words>
  <Application>Microsoft Office PowerPoint</Application>
  <PresentationFormat>Экран (4:3)</PresentationFormat>
  <Paragraphs>90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Контактное лицо  Ахметшина Светлана Ивановна тел. 443-111</vt:lpstr>
      <vt:lpstr>Как открыть группы по присмотру и уходу?</vt:lpstr>
      <vt:lpstr>Презентация PowerPoint</vt:lpstr>
      <vt:lpstr>Группы по присмотру и уходу</vt:lpstr>
      <vt:lpstr>Презентация PowerPoint</vt:lpstr>
      <vt:lpstr>1. Подбор помещения для групп по присмотру и уходу</vt:lpstr>
      <vt:lpstr>2. Выбор формы государственной регистрации</vt:lpstr>
      <vt:lpstr>3. Регистрация и постановка организации на учет</vt:lpstr>
      <vt:lpstr>4. Подбор педагогического и вспомогательного персонала</vt:lpstr>
      <vt:lpstr>Контакты государственных органов Мурманской области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gureeva</dc:creator>
  <cp:lastModifiedBy>Васильева Ю.В.</cp:lastModifiedBy>
  <cp:revision>644</cp:revision>
  <cp:lastPrinted>2015-07-09T08:20:36Z</cp:lastPrinted>
  <dcterms:created xsi:type="dcterms:W3CDTF">2009-12-02T11:29:25Z</dcterms:created>
  <dcterms:modified xsi:type="dcterms:W3CDTF">2015-10-09T14:22:38Z</dcterms:modified>
</cp:coreProperties>
</file>