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7" r:id="rId3"/>
    <p:sldId id="258" r:id="rId4"/>
    <p:sldId id="261" r:id="rId5"/>
    <p:sldId id="262" r:id="rId6"/>
    <p:sldId id="263" r:id="rId7"/>
    <p:sldId id="259" r:id="rId8"/>
    <p:sldId id="264" r:id="rId9"/>
    <p:sldId id="265" r:id="rId10"/>
  </p:sldIdLst>
  <p:sldSz cx="9144000" cy="6858000" type="screen4x3"/>
  <p:notesSz cx="6797675" cy="9872663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93CCE5"/>
    <a:srgbClr val="93C0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4" d="100"/>
          <a:sy n="104" d="100"/>
        </p:scale>
        <p:origin x="17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7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CEFC3-0BB6-4962-9342-536112F56E79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48A3F-9042-4DC1-BF15-8FE1C810C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4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48A3F-9042-4DC1-BF15-8FE1C810CBE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63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DB7-7D8C-440A-B3DD-DF72176C0076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69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FF76-A436-4AC5-924D-1FC3DC759356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DCBA-E2DD-430C-A2D5-8348390EC0F2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99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FF5E-56DD-45F6-97A3-CE7137354715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DE31-BCD3-408D-9290-20D6ADC0C714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19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EE4-DFCD-4DBA-B2A4-A5F0256EEC95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2FA1-807D-4D48-B1D7-E695571F742C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9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A2E0-889B-4FF9-99DB-66C9249D424B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05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9C-8501-4362-B451-F35E560A1AC1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53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49"/>
            <a:ext cx="3008313" cy="11620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CD37-A826-4BEC-9FCF-BE58FA1A4F00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7F37-96B4-4DD3-BDDC-E3097F2E1934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7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5EE9-E66F-4120-BC8E-1E7C4BF4BAEF}" type="datetime1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70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35696" y="5006309"/>
            <a:ext cx="5486400" cy="8048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Контактное лицо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Юлия Григорьевна тел.486-620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8" name="Picture 3" descr="C:\Users\bryzgalova\Desktop\article777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312" b="312"/>
          <a:stretch>
            <a:fillRect/>
          </a:stretch>
        </p:blipFill>
        <p:spPr bwMode="auto">
          <a:xfrm>
            <a:off x="2267744" y="260648"/>
            <a:ext cx="3816424" cy="3098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763688" y="3796641"/>
            <a:ext cx="5486400" cy="566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lvl="0" algn="ctr"/>
            <a:r>
              <a:rPr lang="ru-RU" alt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БЛОК-СХЕМА ПРИВЛЕЧЕНИЯ НЕГОСУДАРСТВЕННЫХ ОРГАНИЗАЦИЙ В СФЕРУ СОЦИАЛЬНОГО ОБСЛУЖИВАНИЯ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50111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Овал 62"/>
          <p:cNvSpPr/>
          <p:nvPr/>
        </p:nvSpPr>
        <p:spPr>
          <a:xfrm>
            <a:off x="714348" y="571480"/>
            <a:ext cx="7786742" cy="6072230"/>
          </a:xfrm>
          <a:prstGeom prst="ellipse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6050" y="214290"/>
            <a:ext cx="3571900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 flipH="1">
            <a:off x="2357422" y="714356"/>
            <a:ext cx="1571636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072230" y="4857760"/>
            <a:ext cx="3000364" cy="1928826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МО о включении организации в Реестр</a:t>
            </a:r>
          </a:p>
        </p:txBody>
      </p:sp>
      <p:sp>
        <p:nvSpPr>
          <p:cNvPr id="52" name="Овал 51"/>
          <p:cNvSpPr/>
          <p:nvPr/>
        </p:nvSpPr>
        <p:spPr>
          <a:xfrm>
            <a:off x="71406" y="2643182"/>
            <a:ext cx="271464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Направить в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МО заявления и документов на получение субсидии </a:t>
            </a:r>
          </a:p>
        </p:txBody>
      </p:sp>
      <p:sp>
        <p:nvSpPr>
          <p:cNvPr id="53" name="Овал 52"/>
          <p:cNvSpPr/>
          <p:nvPr/>
        </p:nvSpPr>
        <p:spPr>
          <a:xfrm>
            <a:off x="0" y="642918"/>
            <a:ext cx="2928926" cy="150019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субсидию из областного бюджета на возмещение затрат, связанных с предоставлением социальных услуг</a:t>
            </a:r>
          </a:p>
        </p:txBody>
      </p:sp>
      <p:sp>
        <p:nvSpPr>
          <p:cNvPr id="50" name="Овал 49"/>
          <p:cNvSpPr/>
          <p:nvPr/>
        </p:nvSpPr>
        <p:spPr>
          <a:xfrm>
            <a:off x="6357950" y="2643182"/>
            <a:ext cx="2714644" cy="1428760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Направить заявления и документы на включение в Реестр в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МО (слайд № 2)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3357554" y="5715016"/>
            <a:ext cx="2428892" cy="107157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Негосударственная организация, оказывающая социальные услуги, включена в Реестр</a:t>
            </a:r>
          </a:p>
        </p:txBody>
      </p:sp>
      <p:sp>
        <p:nvSpPr>
          <p:cNvPr id="124" name="Овал 123"/>
          <p:cNvSpPr/>
          <p:nvPr/>
        </p:nvSpPr>
        <p:spPr>
          <a:xfrm>
            <a:off x="71438" y="4786322"/>
            <a:ext cx="3000364" cy="2000264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Проверить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соответствие условиям получения субсидии из областного бюджета на возмещение затрат, связанных с предоставлением социальных услуг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(слайд № 6)</a:t>
            </a:r>
          </a:p>
        </p:txBody>
      </p:sp>
      <p:sp>
        <p:nvSpPr>
          <p:cNvPr id="165" name="Прямоугольник 164"/>
          <p:cNvSpPr/>
          <p:nvPr/>
        </p:nvSpPr>
        <p:spPr>
          <a:xfrm flipH="1">
            <a:off x="5643570" y="714356"/>
            <a:ext cx="1571636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215074" y="642918"/>
            <a:ext cx="2928926" cy="1500198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Войти в реестр поставщиков социальных услуг Мурманской области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(Реестр)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000364" y="714356"/>
            <a:ext cx="3143272" cy="4500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4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14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Негосударственная организация, оказывающая социальные услуги</a:t>
            </a: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7" name="Прямая со стрелкой 166"/>
          <p:cNvCxnSpPr/>
          <p:nvPr/>
        </p:nvCxnSpPr>
        <p:spPr>
          <a:xfrm rot="10800000">
            <a:off x="2928926" y="1641462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16306551">
            <a:off x="3137791" y="1493137"/>
            <a:ext cx="428628" cy="2857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16200000" flipV="1">
            <a:off x="3173425" y="1468401"/>
            <a:ext cx="428628" cy="34612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flipV="1">
            <a:off x="5500694" y="1641462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071802" y="2928934"/>
            <a:ext cx="3000396" cy="22145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Средства на: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увеличение объема оказываемых услуг;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трудовых ресурсов;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внедрение новых технологий  социального обслуживания;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обновление оборудования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т.д.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357554" y="1927214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Недостаточно средств для развития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428992" y="1498586"/>
            <a:ext cx="2357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 Е Ш Е Н И Е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3714744" y="1427148"/>
            <a:ext cx="1785950" cy="500066"/>
          </a:xfrm>
          <a:prstGeom prst="rect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4356495" y="2856305"/>
            <a:ext cx="430216" cy="794"/>
          </a:xfrm>
          <a:prstGeom prst="straightConnector1">
            <a:avLst/>
          </a:prstGeom>
          <a:ln w="5715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3428992" y="2570156"/>
            <a:ext cx="2286016" cy="1588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stCxn id="53" idx="5"/>
          </p:cNvCxnSpPr>
          <p:nvPr/>
        </p:nvCxnSpPr>
        <p:spPr>
          <a:xfrm rot="16200000" flipH="1">
            <a:off x="2283140" y="2140271"/>
            <a:ext cx="934080" cy="500372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Равнобедренный треугольник 187"/>
          <p:cNvSpPr/>
          <p:nvPr/>
        </p:nvSpPr>
        <p:spPr>
          <a:xfrm rot="8879185">
            <a:off x="8158666" y="2480508"/>
            <a:ext cx="244054" cy="171619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Равнобедренный треугольник 188"/>
          <p:cNvSpPr/>
          <p:nvPr/>
        </p:nvSpPr>
        <p:spPr>
          <a:xfrm rot="17315339">
            <a:off x="2897126" y="6268620"/>
            <a:ext cx="186811" cy="217902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Равнобедренный треугольник 189"/>
          <p:cNvSpPr/>
          <p:nvPr/>
        </p:nvSpPr>
        <p:spPr>
          <a:xfrm rot="14994783">
            <a:off x="5851215" y="6358352"/>
            <a:ext cx="150110" cy="21352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Равнобедренный треугольник 190"/>
          <p:cNvSpPr/>
          <p:nvPr/>
        </p:nvSpPr>
        <p:spPr>
          <a:xfrm rot="12481682">
            <a:off x="8106961" y="4607511"/>
            <a:ext cx="245697" cy="19825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Равнобедренный треугольник 191"/>
          <p:cNvSpPr/>
          <p:nvPr/>
        </p:nvSpPr>
        <p:spPr>
          <a:xfrm rot="20649153">
            <a:off x="667146" y="4102978"/>
            <a:ext cx="256989" cy="213271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Равнобедренный треугольник 192"/>
          <p:cNvSpPr/>
          <p:nvPr/>
        </p:nvSpPr>
        <p:spPr>
          <a:xfrm rot="2856611">
            <a:off x="965554" y="2155439"/>
            <a:ext cx="256989" cy="213271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БЛОК-СХЕМА ПРИВЛЕЧЕНИЯ НЕГОСУДАРСТВЕННЫХ ОРГАНИЗАЦИЙ В СФЕРУ СОЦИАЛЬНОГО ОБСЛУЖИВАНИЯ НАСЕЛЕНИЯ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500834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8786842" y="6580207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20" y="0"/>
            <a:ext cx="9132779" cy="785794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ДОКУМЕНТОВ, НЕОБХОДИМЫХ ДЛЯ ВКЛЮЧЕНИЯ В РЕЕСТР ПОСТАВЩИКОВ СОЦИАЛЬНЫХ УСЛУГ МУРМАНСКОЙ ОБЛАСТИ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0832" y="884210"/>
            <a:ext cx="8913168" cy="5973790"/>
          </a:xfrm>
        </p:spPr>
        <p:txBody>
          <a:bodyPr>
            <a:noAutofit/>
          </a:bodyPr>
          <a:lstStyle/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1) заявление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1)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2) копии учредительных документов, в зависимости от организационно-правовой формы (копия устава);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3) копия свидетельства о государственной регистрации юридического лица, индивидуального предпринимателя, являющегося поставщиком социальных услуг;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4) копия документа о назначении руководителя поставщика социальных услуг;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5) копии лицензий, имеющихся у поставщика социальных услуг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(при осуществлении деятельности, требующей в соответствии с законодательством Российской Федерации лицензирования)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наличие лицензии за осуществление медицинской деятельности; 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6) сведения о формах социального обслуживания (стационарная форма,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полустационарная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форма, социальное обслуживание на дому);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7) перечень предоставляемых социальных услуг по формам социального обслуживания и видам социальных услуг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(слайды № 3, 4, 5</a:t>
            </a:r>
            <a:r>
              <a:rPr lang="ru-RU" sz="14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8) тарифы на предоставляемые социальные услуги по формам социального обслуживания и видам социальных услуг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2)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9) информация об общем количестве мест, предназначенных для предоставления социальных услуг, о наличии свободных мест, в том числе по формам социального обслуживания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3)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10) информация об условиях предоставления социальных услуг 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(социальные услуги предоставляются гражданину бесплатно, за плату или частичную плату, в соответствии с индивидуальной программой на основании договора о предоставлении социальных услуг, заключаемого между поставщиком социальных услуг и гражданином или его законным представителем)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11) информация о результатах проведенных проверок (проверки контрольно-надзорных органов);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12) информация об опыте работы поставщика социальных услуг за последние пять лет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(основные направления деятельности поставщика социальных услуг, сведения о формах и методах работы, внедрении инновационных технологий социального обслуживания, результатах деятельности. Материально-техническое обеспечение предоставления социальных услуг (наличие оборудованных помещений для предоставления социальных услуг))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31"/>
          <p:cNvSpPr txBox="1">
            <a:spLocks/>
          </p:cNvSpPr>
          <p:nvPr/>
        </p:nvSpPr>
        <p:spPr>
          <a:xfrm>
            <a:off x="8501090" y="6492899"/>
            <a:ext cx="561964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/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D3E18-1BD4-4E95-85C4-CF95ADA5DC3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9"/>
            <a:ext cx="9144000" cy="637909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СТАЦИОНАРНОГО СОЦИАЛЬНОГО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ОБСЛУЖИВАНИЯ, 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МУРМАНСКОЙ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ОБЛАСТИ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764704"/>
            <a:ext cx="4572000" cy="26314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lvl="0"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площадью жилых помещений в соответствии с утвержденными 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питанием в соответствии с утвержденными 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мягким инвентарем (одеждой, обувью, нательным бельем и постельными принадлежностями) в соответствии с утвержденными 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за счет средств получателя социальных услуг книгами, журналами, газетами, настольными играми;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отправка за счет средств получателя социальных услуг почтовой корреспонденции.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3380436"/>
            <a:ext cx="4572000" cy="2800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занятий по адаптивной физической культуре;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496" y="6086447"/>
            <a:ext cx="4572000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764704"/>
            <a:ext cx="4305791" cy="1277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Социально-педагогические услуги: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социально-педагогическая коррекция, включая диагностику и консультирование;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досуга (праздники, экскурсии и другие культурные мероприятия).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1988840"/>
            <a:ext cx="4305791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 по использованию трудовых возможностей и обучению доступным профессиональным навыкам;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трудоустройстве;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3438832"/>
            <a:ext cx="4313984" cy="12772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4715312"/>
            <a:ext cx="4305791" cy="21236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</a:t>
            </a:r>
          </a:p>
        </p:txBody>
      </p:sp>
      <p:sp>
        <p:nvSpPr>
          <p:cNvPr id="12" name="Номер слайда 31"/>
          <p:cNvSpPr txBox="1">
            <a:spLocks/>
          </p:cNvSpPr>
          <p:nvPr/>
        </p:nvSpPr>
        <p:spPr>
          <a:xfrm>
            <a:off x="8501090" y="6492899"/>
            <a:ext cx="561964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/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D3E18-1BD4-4E95-85C4-CF95ADA5DC3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65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65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65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ПОЛУСТАЦИОНАРНОГО СОЦИАЛЬНОГО ОБСЛУЖИВАНИЯ, В МУРМАНСКОЙ </a:t>
            </a:r>
            <a:r>
              <a:rPr lang="ru-RU" altLang="ru-RU" sz="165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ОБЛАСТИ</a:t>
            </a:r>
            <a:endParaRPr lang="ru-RU" altLang="ru-RU" sz="165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4248472" cy="2092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площадью жилых помещений в соответствии с утвержденными 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питанием в соответствии с утвержденными </a:t>
            </a:r>
            <a:b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мягким инвентарем (одеждой, обувью, нательным бельем и постельными принадлежностями) в соответствии с утвержденными 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за счет средств получателя социальных услуг книгами, журналами, газетами, настольными играми;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962687"/>
            <a:ext cx="4248472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занятий по адаптивной физической культуре;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536896"/>
            <a:ext cx="424847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консультационной психологической помощи анонимно (в том числе с использованием телефона доверия).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836712"/>
            <a:ext cx="4536504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4. Социально-педагогические услуги: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родителям и иным законным представителям детей-инвалидов, воспитываемых дома, в обучении таких детей навыкам самообслуживания, общения, направленным на развитие личности;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социально-педагогическая коррекция, включая диагностику и консультирование;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досуга (праздники, экскурсии и другие культурные мероприятия).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483064"/>
            <a:ext cx="4536504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 по использованию трудовых возможностей и обучению доступным профессиональным навыкам;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543520"/>
            <a:ext cx="4536504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4750152"/>
            <a:ext cx="4536504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</a:t>
            </a:r>
          </a:p>
        </p:txBody>
      </p:sp>
      <p:sp>
        <p:nvSpPr>
          <p:cNvPr id="1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64291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СОЦИАЛЬНОГО ОБСЛУЖИВАНИЯ НА ДОМУ, В МУРМАНСКОЙ ОБЛАСТИ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735208"/>
            <a:ext cx="2766884" cy="5847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покупка за счет средств получателя социальных услуг и доставка на 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дом продуктов питания, промышленных товаров первой необходимости, средств санитарии и гигиены, средств ухода, книг, газет, журналов;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приготовлении пищи;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оплата за счет средств получателя социальных услуг жилищно- коммунальных услуг и услуг связи;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сдача за счет средств получателя социальных услуг вещей в стирку, химчистку, ремонт, обратная их доставка;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проведении ремонта жилых помещений;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кратковременного присмотра за детьми;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уборка жилых помещений;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отправка за счет средств получателя социальных услуг почтовой корреспонденции;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покупка за счет средств получателя социальных услуг топлива, топка печей, обеспечение водой (в жилых помещениях без центрального отопления и (или) водоснабжения).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717952"/>
            <a:ext cx="3096344" cy="3647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4293096"/>
            <a:ext cx="3096344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5197549"/>
            <a:ext cx="3096344" cy="16158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4. Социально-педагогические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практическим навыкам общего ухода за тяжелобольными получателями социальных услуг, получателями социальных услуг, имеющими ограничения жизнедеятельности, в том числе за детьми-инвалидами;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72657" y="732024"/>
            <a:ext cx="2863840" cy="1277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трудоустройстве;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72984" y="2023709"/>
            <a:ext cx="2863512" cy="1785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3820149"/>
            <a:ext cx="2880320" cy="29700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	</a:t>
            </a: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28669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>
            <a:noAutofit/>
          </a:bodyPr>
          <a:lstStyle/>
          <a:p>
            <a:r>
              <a:rPr lang="ru-RU" alt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ПОЛУЧЕНИЯ СУБСИДИИ ИЗ ОБЛАСТНОГО БЮДЖЕТА НА ВОЗМЕЩЕНИЕ ЗАТРАТ, СВЯЗАННЫХ С ПРЕДОСТАВЛЕНИЕМ СОЦИАЛЬНЫХ УСЛУГ</a:t>
            </a:r>
            <a:endParaRPr lang="ru-RU" alt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230" y="1142984"/>
            <a:ext cx="6461910" cy="3286148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включение негосударственной организации  в Реестр;</a:t>
            </a:r>
          </a:p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предоставление социальных услуг в соответствии с индивидуальной программой;</a:t>
            </a:r>
          </a:p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предоставление социальных услуг, не предусмотренных государственным заданием;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bryzgalova\Desktop\article77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7305" y="3000372"/>
            <a:ext cx="1893107" cy="142876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0366" t="13905" r="12271" b="44379"/>
          <a:stretch>
            <a:fillRect/>
          </a:stretch>
        </p:blipFill>
        <p:spPr bwMode="auto">
          <a:xfrm>
            <a:off x="6072198" y="1267651"/>
            <a:ext cx="2857520" cy="1232655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ffectLst/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214282" y="4510094"/>
            <a:ext cx="8358246" cy="227649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согласие негосударственной организации на осуществление проверок Министерством социального развития Мурманской области и органами государственного финансового контроля Мурманской области.</a:t>
            </a:r>
          </a:p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64291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СХЕМА РАСЧЕТА РАЗМЕРА КОМПЕНСАЦИИ ПОСТАВЩИКУ </a:t>
            </a:r>
            <a:b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СОЦИАЛЬНЫХ УСЛУГ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777038"/>
            <a:ext cx="1512168" cy="14927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социальных услуг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4602" y="871837"/>
            <a:ext cx="264547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Расчетный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Поставщика, связанных с предоставлением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услуг, предусмотренной индивидуальной программой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98859" y="4454281"/>
            <a:ext cx="1885310" cy="13776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установленный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Министерством социального развития Мурманской области,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данную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социальную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871839"/>
            <a:ext cx="2702674" cy="12003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получателем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в соответствии с индивидуальной программой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07683" y="3592567"/>
            <a:ext cx="137223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  <a:p>
            <a:pPr algn="ctr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98858" y="2788081"/>
            <a:ext cx="1885310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Поставщика на предоставление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</a:t>
            </a:r>
          </a:p>
          <a:p>
            <a:pPr algn="ctr">
              <a:buNone/>
            </a:pP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 11"/>
          <p:cNvSpPr/>
          <p:nvPr/>
        </p:nvSpPr>
        <p:spPr>
          <a:xfrm>
            <a:off x="1878985" y="1356587"/>
            <a:ext cx="504056" cy="33361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Минус 14"/>
          <p:cNvSpPr/>
          <p:nvPr/>
        </p:nvSpPr>
        <p:spPr>
          <a:xfrm>
            <a:off x="5364088" y="1379670"/>
            <a:ext cx="432048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3195" y="2923787"/>
            <a:ext cx="1708714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Расчетный 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Поставщика, связанных с предоставлением </a:t>
            </a: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 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социальных услуг, предусмотренных индивидуальной </a:t>
            </a: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программой</a:t>
            </a:r>
          </a:p>
          <a:p>
            <a:pPr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1948954" y="4020280"/>
            <a:ext cx="364118" cy="33361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Умножение 15"/>
          <p:cNvSpPr/>
          <p:nvPr/>
        </p:nvSpPr>
        <p:spPr>
          <a:xfrm>
            <a:off x="3779913" y="3988410"/>
            <a:ext cx="360040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Выноска со стрелкой влево 2"/>
          <p:cNvSpPr/>
          <p:nvPr/>
        </p:nvSpPr>
        <p:spPr>
          <a:xfrm>
            <a:off x="6084168" y="2811522"/>
            <a:ext cx="2702674" cy="13615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008"/>
            </a:avLst>
          </a:prstGeom>
          <a:scene3d>
            <a:camera prst="orthographicFront"/>
            <a:lightRig rig="threePt" dir="t"/>
          </a:scene3d>
          <a:sp3d z="952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flatTx/>
          </a:bodyPr>
          <a:lstStyle/>
          <a:p>
            <a:pPr algn="ct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условии, что  сумма фактических затрат поставщика  меньше  тарифа, установленного на данную социальную услугу</a:t>
            </a:r>
          </a:p>
          <a:p>
            <a:pPr algn="ctr"/>
            <a:endParaRPr lang="ru-RU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Выноска со стрелкой влево 19"/>
          <p:cNvSpPr/>
          <p:nvPr/>
        </p:nvSpPr>
        <p:spPr>
          <a:xfrm>
            <a:off x="6084168" y="4470364"/>
            <a:ext cx="2702674" cy="13615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00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flatTx/>
          </a:bodyPr>
          <a:lstStyle/>
          <a:p>
            <a:pPr algn="ct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 условии, что  сумма фактических затрат поставщика  меньше  тарифа, установленного на данную социальную услугу</a:t>
            </a:r>
          </a:p>
          <a:p>
            <a:pPr algn="ctr"/>
            <a:endParaRPr lang="ru-RU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4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77703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ПРИМЕР РАСЧЕТА РАЗМЕРА КОМПЕНСАЦИИ ПОСТАВЩИКУ </a:t>
            </a:r>
            <a:b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СОЦИАЛЬНОЙ УСЛУГИ «ПОМОЩЬ В ПРИГОТОВЛЕНИИ ПИЩИ» В ФОРМЕ НАДОМНОГО ОБСЛУЖИВАНИЯ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90" y="4516620"/>
            <a:ext cx="1117350" cy="14388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buNone/>
            </a:pPr>
            <a:r>
              <a:rPr lang="ru-RU" sz="2000" b="1" dirty="0" smtClean="0"/>
              <a:t>250 руб.</a:t>
            </a:r>
          </a:p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социальной услуги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4516620"/>
            <a:ext cx="1403689" cy="14388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500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затрат Поставщика,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6209" y="4516621"/>
            <a:ext cx="1173535" cy="14388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250 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уб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получателем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91681" y="2679866"/>
            <a:ext cx="1224136" cy="12394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 раз</a:t>
            </a:r>
          </a:p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01683" y="2690399"/>
            <a:ext cx="1217154" cy="12311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руб.</a:t>
            </a:r>
          </a:p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Поставщика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3095369" y="5107952"/>
            <a:ext cx="249405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7294" y="2690399"/>
            <a:ext cx="1034346" cy="12455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1331640" y="3140968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Умножение 15"/>
          <p:cNvSpPr/>
          <p:nvPr/>
        </p:nvSpPr>
        <p:spPr>
          <a:xfrm>
            <a:off x="2984734" y="3132408"/>
            <a:ext cx="291122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3195" y="924305"/>
            <a:ext cx="4346549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расчета: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 в размере 67,15 рублей за одну услугу, однократно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оказанную.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поставщика –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50,0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руб.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оказания услуги – 10.</a:t>
            </a:r>
          </a:p>
          <a:p>
            <a:pPr marL="342900" indent="-342900">
              <a:buFontTx/>
              <a:buAutoNum type="arabicPeriod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Сумма, оплаченная Поставщику получателем социальной услуги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социальной услуги по договору – 250 руб.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82144" y="927122"/>
            <a:ext cx="4346549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расчета: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 в размере 67,15 рублей за одну услугу, однократно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оказанную.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поставщика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80,0 руб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оказания услуги – 10.</a:t>
            </a:r>
          </a:p>
          <a:p>
            <a:pPr marL="342900" indent="-342900">
              <a:buFontTx/>
              <a:buAutoNum type="arabicPeriod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Сумма, оплаченная Поставщику получателем социальной услуги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социальной услуги по договору – 250 руб.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9889" y="4516619"/>
            <a:ext cx="1188587" cy="14388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800" b="1" dirty="0"/>
              <a:t>421,5 руб.</a:t>
            </a:r>
          </a:p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социальной услуги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56176" y="4523860"/>
            <a:ext cx="1321789" cy="14388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671,5 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(67,15 х 10)</a:t>
            </a: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затрат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Поставщика, рассчитанный по тарифу 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38805" y="4523861"/>
            <a:ext cx="1173535" cy="14388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250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получателем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074277" y="2687106"/>
            <a:ext cx="1306036" cy="12394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 раз</a:t>
            </a:r>
          </a:p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684279" y="2697639"/>
            <a:ext cx="1217154" cy="12311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Поставщика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Равно 26"/>
          <p:cNvSpPr/>
          <p:nvPr/>
        </p:nvSpPr>
        <p:spPr>
          <a:xfrm>
            <a:off x="5868144" y="4941168"/>
            <a:ext cx="288032" cy="31265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Минус 27"/>
          <p:cNvSpPr/>
          <p:nvPr/>
        </p:nvSpPr>
        <p:spPr>
          <a:xfrm>
            <a:off x="7477965" y="4929388"/>
            <a:ext cx="249405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9890" y="2697639"/>
            <a:ext cx="1034346" cy="12455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800 руб.</a:t>
            </a:r>
          </a:p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Равно 29"/>
          <p:cNvSpPr/>
          <p:nvPr/>
        </p:nvSpPr>
        <p:spPr>
          <a:xfrm>
            <a:off x="5755136" y="3191164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Умножение 30"/>
          <p:cNvSpPr/>
          <p:nvPr/>
        </p:nvSpPr>
        <p:spPr>
          <a:xfrm>
            <a:off x="7367330" y="3139648"/>
            <a:ext cx="301014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 31"/>
          <p:cNvSpPr/>
          <p:nvPr/>
        </p:nvSpPr>
        <p:spPr>
          <a:xfrm>
            <a:off x="1331640" y="4963451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1915</Words>
  <Application>Microsoft Office PowerPoint</Application>
  <PresentationFormat>Экран (4:3)</PresentationFormat>
  <Paragraphs>244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Тема Office</vt:lpstr>
      <vt:lpstr>БЛОК-СХЕМА ПРИВЛЕЧЕНИЯ НЕГОСУДАРСТВЕННЫХ ОРГАНИЗАЦИЙ В СФЕРУ СОЦИАЛЬНОГО ОБСЛУЖИВАНИЯ НАСЕЛЕНИЯ</vt:lpstr>
      <vt:lpstr>Презентация PowerPoint</vt:lpstr>
      <vt:lpstr>ПЕРЕЧЕНЬ ДОКУМЕНТОВ, НЕОБХОДИМЫХ ДЛЯ ВКЛЮЧЕНИЯ В РЕЕСТР ПОСТАВЩИКОВ СОЦИАЛЬНЫХ УСЛУГ МУРМАНСКОЙ ОБЛАСТИ</vt:lpstr>
      <vt:lpstr>ПЕРЕЧЕНЬ ВИДОВ СОЦИАЛЬНЫХ УСЛУГ, ПРЕДОСТАВЛЯЕМЫХ В ФОРМЕ СТАЦИОНАРНОГО СОЦИАЛЬНОГО ОБСЛУЖИВАНИЯ, В МУРМАНСКОЙ ОБЛАСТИ</vt:lpstr>
      <vt:lpstr>ПЕРЕЧЕНЬ ВИДОВ СОЦИАЛЬНЫХ УСЛУГ, ПРЕДОСТАВЛЯЕМЫХ В ФОРМЕ ПОЛУСТАЦИОНАРНОГО СОЦИАЛЬНОГО ОБСЛУЖИВАНИЯ, В МУРМАНСКОЙ ОБЛАСТИ</vt:lpstr>
      <vt:lpstr>ПЕРЕЧЕНЬ ВИДОВ СОЦИАЛЬНЫХ УСЛУГ, ПРЕДОСТАВЛЯЕМЫХ В ФОРМЕ СОЦИАЛЬНОГО ОБСЛУЖИВАНИЯ НА ДОМУ, В МУРМАНСКОЙ ОБЛАСТИ  </vt:lpstr>
      <vt:lpstr>УСЛОВИЯ ПОЛУЧЕНИЯ СУБСИДИИ ИЗ ОБЛАСТНОГО БЮДЖЕТА НА ВОЗМЕЩЕНИЕ ЗАТРАТ, СВЯЗАННЫХ С ПРЕДОСТАВЛЕНИЕМ СОЦИАЛЬНЫХ УСЛУГ</vt:lpstr>
      <vt:lpstr>СХЕМА РАСЧЕТА РАЗМЕРА КОМПЕНСАЦИИ ПОСТАВЩИКУ  СОЦИАЛЬНЫХ УСЛУГ</vt:lpstr>
      <vt:lpstr>ПРИМЕР РАСЧЕТА РАЗМЕРА КОМПЕНСАЦИИ ПОСТАВЩИКУ  СОЦИАЛЬНОЙ УСЛУГИ «ПОМОЩЬ В ПРИГОТОВЛЕНИИ ПИЩИ» В ФОРМЕ НАДОМНОГО ОБСЛУЖИВАНИЯ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Максимов</dc:creator>
  <cp:lastModifiedBy>Васильева Ю.В.</cp:lastModifiedBy>
  <cp:revision>88</cp:revision>
  <cp:lastPrinted>2015-07-21T11:16:18Z</cp:lastPrinted>
  <dcterms:created xsi:type="dcterms:W3CDTF">2015-06-17T13:26:55Z</dcterms:created>
  <dcterms:modified xsi:type="dcterms:W3CDTF">2015-10-08T13:41:49Z</dcterms:modified>
</cp:coreProperties>
</file>