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0" r:id="rId1"/>
  </p:sldMasterIdLst>
  <p:notesMasterIdLst>
    <p:notesMasterId r:id="rId17"/>
  </p:notesMasterIdLst>
  <p:handoutMasterIdLst>
    <p:handoutMasterId r:id="rId18"/>
  </p:handoutMasterIdLst>
  <p:sldIdLst>
    <p:sldId id="265" r:id="rId2"/>
    <p:sldId id="266" r:id="rId3"/>
    <p:sldId id="328" r:id="rId4"/>
    <p:sldId id="329" r:id="rId5"/>
    <p:sldId id="331" r:id="rId6"/>
    <p:sldId id="335" r:id="rId7"/>
    <p:sldId id="337" r:id="rId8"/>
    <p:sldId id="339" r:id="rId9"/>
    <p:sldId id="327" r:id="rId10"/>
    <p:sldId id="322" r:id="rId11"/>
    <p:sldId id="338" r:id="rId12"/>
    <p:sldId id="320" r:id="rId13"/>
    <p:sldId id="340" r:id="rId14"/>
    <p:sldId id="336" r:id="rId15"/>
    <p:sldId id="292" r:id="rId16"/>
  </p:sldIdLst>
  <p:sldSz cx="9144000" cy="6858000" type="screen4x3"/>
  <p:notesSz cx="6808788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9B044"/>
    <a:srgbClr val="58BC77"/>
    <a:srgbClr val="267426"/>
    <a:srgbClr val="FCDE04"/>
    <a:srgbClr val="20FB15"/>
    <a:srgbClr val="FF8805"/>
    <a:srgbClr val="276A02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6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танислав Терентьев" userId="bce5b103934c8445" providerId="LiveId" clId="{D061BF89-05BA-47B6-B14E-72B426D70F51}"/>
    <pc:docChg chg="custSel modSld">
      <pc:chgData name="Станислав Терентьев" userId="bce5b103934c8445" providerId="LiveId" clId="{D061BF89-05BA-47B6-B14E-72B426D70F51}" dt="2018-12-06T12:58:58.856" v="35" actId="14100"/>
      <pc:docMkLst>
        <pc:docMk/>
      </pc:docMkLst>
      <pc:sldChg chg="modSp">
        <pc:chgData name="Станислав Терентьев" userId="bce5b103934c8445" providerId="LiveId" clId="{D061BF89-05BA-47B6-B14E-72B426D70F51}" dt="2018-12-06T12:58:58.856" v="35" actId="14100"/>
        <pc:sldMkLst>
          <pc:docMk/>
          <pc:sldMk cId="0" sldId="266"/>
        </pc:sldMkLst>
        <pc:spChg chg="mod">
          <ac:chgData name="Станислав Терентьев" userId="bce5b103934c8445" providerId="LiveId" clId="{D061BF89-05BA-47B6-B14E-72B426D70F51}" dt="2018-12-06T12:58:58.856" v="35" actId="14100"/>
          <ac:spMkLst>
            <pc:docMk/>
            <pc:sldMk cId="0" sldId="266"/>
            <ac:spMk id="13" creationId="{8FB1BE12-A571-4F94-9379-F6448E5D7899}"/>
          </ac:spMkLst>
        </pc:spChg>
      </pc:sldChg>
      <pc:sldChg chg="delSp">
        <pc:chgData name="Станислав Терентьев" userId="bce5b103934c8445" providerId="LiveId" clId="{D061BF89-05BA-47B6-B14E-72B426D70F51}" dt="2018-12-04T07:19:20.748" v="10" actId="478"/>
        <pc:sldMkLst>
          <pc:docMk/>
          <pc:sldMk cId="0" sldId="320"/>
        </pc:sldMkLst>
        <pc:spChg chg="del">
          <ac:chgData name="Станислав Терентьев" userId="bce5b103934c8445" providerId="LiveId" clId="{D061BF89-05BA-47B6-B14E-72B426D70F51}" dt="2018-12-04T07:19:20.748" v="10" actId="478"/>
          <ac:spMkLst>
            <pc:docMk/>
            <pc:sldMk cId="0" sldId="320"/>
            <ac:spMk id="21" creationId="{328D394F-99B3-48EF-85F2-691FAFEECA9F}"/>
          </ac:spMkLst>
        </pc:spChg>
      </pc:sldChg>
      <pc:sldChg chg="modSp">
        <pc:chgData name="Станислав Терентьев" userId="bce5b103934c8445" providerId="LiveId" clId="{D061BF89-05BA-47B6-B14E-72B426D70F51}" dt="2018-12-04T07:32:38.248" v="33" actId="6549"/>
        <pc:sldMkLst>
          <pc:docMk/>
          <pc:sldMk cId="2654233650" sldId="329"/>
        </pc:sldMkLst>
        <pc:spChg chg="mod">
          <ac:chgData name="Станислав Терентьев" userId="bce5b103934c8445" providerId="LiveId" clId="{D061BF89-05BA-47B6-B14E-72B426D70F51}" dt="2018-12-04T07:29:22.781" v="30" actId="20577"/>
          <ac:spMkLst>
            <pc:docMk/>
            <pc:sldMk cId="2654233650" sldId="329"/>
            <ac:spMk id="17" creationId="{727493F3-3DB0-4A82-91CB-0703C3CEEF44}"/>
          </ac:spMkLst>
        </pc:spChg>
        <pc:spChg chg="mod">
          <ac:chgData name="Станислав Терентьев" userId="bce5b103934c8445" providerId="LiveId" clId="{D061BF89-05BA-47B6-B14E-72B426D70F51}" dt="2018-12-04T07:32:38.248" v="33" actId="6549"/>
          <ac:spMkLst>
            <pc:docMk/>
            <pc:sldMk cId="2654233650" sldId="329"/>
            <ac:spMk id="29" creationId="{0C1BF85F-8CB3-4DDE-9C85-87494F7C9C69}"/>
          </ac:spMkLst>
        </pc:spChg>
      </pc:sldChg>
      <pc:sldChg chg="delSp">
        <pc:chgData name="Станислав Терентьев" userId="bce5b103934c8445" providerId="LiveId" clId="{D061BF89-05BA-47B6-B14E-72B426D70F51}" dt="2018-12-04T07:30:24.857" v="31" actId="478"/>
        <pc:sldMkLst>
          <pc:docMk/>
          <pc:sldMk cId="2673165509" sldId="331"/>
        </pc:sldMkLst>
        <pc:spChg chg="del">
          <ac:chgData name="Станислав Терентьев" userId="bce5b103934c8445" providerId="LiveId" clId="{D061BF89-05BA-47B6-B14E-72B426D70F51}" dt="2018-12-04T07:30:24.857" v="31" actId="478"/>
          <ac:spMkLst>
            <pc:docMk/>
            <pc:sldMk cId="2673165509" sldId="331"/>
            <ac:spMk id="28" creationId="{A5529496-51D0-49BD-BEDC-9A8DDBDA2D39}"/>
          </ac:spMkLst>
        </pc:spChg>
      </pc:sldChg>
      <pc:sldChg chg="modSp">
        <pc:chgData name="Станислав Терентьев" userId="bce5b103934c8445" providerId="LiveId" clId="{D061BF89-05BA-47B6-B14E-72B426D70F51}" dt="2018-12-04T07:19:07.064" v="9" actId="20577"/>
        <pc:sldMkLst>
          <pc:docMk/>
          <pc:sldMk cId="0" sldId="338"/>
        </pc:sldMkLst>
        <pc:spChg chg="mod">
          <ac:chgData name="Станислав Терентьев" userId="bce5b103934c8445" providerId="LiveId" clId="{D061BF89-05BA-47B6-B14E-72B426D70F51}" dt="2018-12-04T07:18:51.292" v="1" actId="20577"/>
          <ac:spMkLst>
            <pc:docMk/>
            <pc:sldMk cId="0" sldId="338"/>
            <ac:spMk id="10" creationId="{00000000-0000-0000-0000-000000000000}"/>
          </ac:spMkLst>
        </pc:spChg>
        <pc:spChg chg="mod">
          <ac:chgData name="Станислав Терентьев" userId="bce5b103934c8445" providerId="LiveId" clId="{D061BF89-05BA-47B6-B14E-72B426D70F51}" dt="2018-12-04T07:19:07.064" v="9" actId="20577"/>
          <ac:spMkLst>
            <pc:docMk/>
            <pc:sldMk cId="0" sldId="338"/>
            <ac:spMk id="22" creationId="{00000000-0000-0000-0000-000000000000}"/>
          </ac:spMkLst>
        </pc:spChg>
      </pc:sldChg>
      <pc:sldChg chg="delSp">
        <pc:chgData name="Станислав Терентьев" userId="bce5b103934c8445" providerId="LiveId" clId="{D061BF89-05BA-47B6-B14E-72B426D70F51}" dt="2018-12-04T07:19:27.488" v="11" actId="478"/>
        <pc:sldMkLst>
          <pc:docMk/>
          <pc:sldMk cId="3877400434" sldId="340"/>
        </pc:sldMkLst>
        <pc:spChg chg="del">
          <ac:chgData name="Станислав Терентьев" userId="bce5b103934c8445" providerId="LiveId" clId="{D061BF89-05BA-47B6-B14E-72B426D70F51}" dt="2018-12-04T07:19:27.488" v="11" actId="478"/>
          <ac:spMkLst>
            <pc:docMk/>
            <pc:sldMk cId="3877400434" sldId="340"/>
            <ac:spMk id="37" creationId="{6DD19B6C-9A73-44D0-AEB0-89070CC3834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88458BE-E797-4C53-B935-57485BF72C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163" cy="498475"/>
          </a:xfrm>
          <a:prstGeom prst="rect">
            <a:avLst/>
          </a:prstGeom>
        </p:spPr>
        <p:txBody>
          <a:bodyPr vert="horz" lIns="90109" tIns="45053" rIns="90109" bIns="45053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AAC34E2-1569-47AA-B2AA-1BC6C698D3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1"/>
            <a:ext cx="2951162" cy="498475"/>
          </a:xfrm>
          <a:prstGeom prst="rect">
            <a:avLst/>
          </a:prstGeom>
        </p:spPr>
        <p:txBody>
          <a:bodyPr vert="horz" lIns="90109" tIns="45053" rIns="90109" bIns="45053" rtlCol="0"/>
          <a:lstStyle>
            <a:lvl1pPr algn="r">
              <a:defRPr sz="1200"/>
            </a:lvl1pPr>
          </a:lstStyle>
          <a:p>
            <a:pPr>
              <a:defRPr/>
            </a:pPr>
            <a:fld id="{57B2F2A7-3201-4D01-9896-95FECF73D56C}" type="datetimeFigureOut">
              <a:rPr lang="ru-RU"/>
              <a:pPr>
                <a:defRPr/>
              </a:pPr>
              <a:t>06.12.2018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018008-65EF-43FB-853A-A802B6DC4F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863"/>
            <a:ext cx="2951163" cy="498475"/>
          </a:xfrm>
          <a:prstGeom prst="rect">
            <a:avLst/>
          </a:prstGeom>
        </p:spPr>
        <p:txBody>
          <a:bodyPr vert="horz" lIns="90109" tIns="45053" rIns="90109" bIns="4505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CED370-0D7A-42B4-9B7E-8FAA79B5F3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51162" cy="498475"/>
          </a:xfrm>
          <a:prstGeom prst="rect">
            <a:avLst/>
          </a:prstGeom>
        </p:spPr>
        <p:txBody>
          <a:bodyPr vert="horz" wrap="square" lIns="90109" tIns="45053" rIns="90109" bIns="4505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80EB1E5-8044-4404-B6AB-08C05E5B24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2C3E033-103B-4726-B68D-65E197159A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6888"/>
          </a:xfrm>
          <a:prstGeom prst="rect">
            <a:avLst/>
          </a:prstGeom>
        </p:spPr>
        <p:txBody>
          <a:bodyPr vert="horz" lIns="90109" tIns="45053" rIns="90109" bIns="45053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63D21-8DD3-4BD0-AF35-56A72F9B1C9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0109" tIns="45053" rIns="90109" bIns="45053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BF9042-AAC7-4524-98E4-8B61493B97E3}" type="datetimeFigureOut">
              <a:rPr lang="ru-RU"/>
              <a:pPr>
                <a:defRPr/>
              </a:pPr>
              <a:t>06.12.2018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EB83D1D7-E8F9-4B72-8F34-DE87D2A60F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6125"/>
            <a:ext cx="4979988" cy="3733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09" tIns="45053" rIns="90109" bIns="4505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0264F16F-44B7-4245-BA93-54A5AFFDB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9" y="4721226"/>
            <a:ext cx="5446712" cy="4473575"/>
          </a:xfrm>
          <a:prstGeom prst="rect">
            <a:avLst/>
          </a:prstGeom>
        </p:spPr>
        <p:txBody>
          <a:bodyPr vert="horz" lIns="90109" tIns="45053" rIns="90109" bIns="45053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FF88FE-F063-4C33-A897-756D20CF3D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51163" cy="496887"/>
          </a:xfrm>
          <a:prstGeom prst="rect">
            <a:avLst/>
          </a:prstGeom>
        </p:spPr>
        <p:txBody>
          <a:bodyPr vert="horz" lIns="90109" tIns="45053" rIns="90109" bIns="45053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F3C66B-8449-46FF-879D-2688A743E3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51162" cy="496887"/>
          </a:xfrm>
          <a:prstGeom prst="rect">
            <a:avLst/>
          </a:prstGeom>
        </p:spPr>
        <p:txBody>
          <a:bodyPr vert="horz" wrap="square" lIns="90109" tIns="45053" rIns="90109" bIns="450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6102801-8D12-4214-A4CA-D63774EE09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DF79A9D0-CEC8-413A-A81A-2196D066F2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B66943CE-DDAD-4F15-8FAE-E6B30C436A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62030867-2089-4F45-8CE5-B535EE134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761" indent="-28529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170" indent="-22823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637" indent="-22823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104" indent="-22823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0571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7039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350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97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365D16-8BCD-409F-85AB-89DB4274CF24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6516" indent="-287122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8486" indent="-22969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7881" indent="-22969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7276" indent="-22969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481C3F-D94B-4AC0-B3D5-8299CA3F2A97}" type="slidenum">
              <a:rPr lang="ru-RU" altLang="ru-RU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2980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3BC6D492-EFA9-4A96-9761-BEBD0D27FE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BD9C86B3-FA27-4380-B8A8-8A01C573BB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1D07D925-842F-41A8-99BF-2BFB31837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761" indent="-28529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170" indent="-22823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637" indent="-22823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104" indent="-22823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0571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7039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350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97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E8C437-0533-48C9-8C59-E7FE04051362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3BC6D492-EFA9-4A96-9761-BEBD0D27FE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BD9C86B3-FA27-4380-B8A8-8A01C573BB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1D07D925-842F-41A8-99BF-2BFB31837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761" indent="-28529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170" indent="-22823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637" indent="-22823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104" indent="-22823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0571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7039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350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97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E8C437-0533-48C9-8C59-E7FE04051362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8151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id="{C65B8174-BF45-4A52-998B-8B9695CD19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id="{EC2DBE0D-9634-43FE-BB55-F7C579A803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C8B55D82-F1F9-45DA-AE0D-C0413399F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6063" indent="-2857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7668" indent="-22858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6417" indent="-22858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6754" indent="-22858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3916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078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8240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5402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EAA015-A873-4D92-86A9-C132C8B2E0FE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3104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DF79A9D0-CEC8-413A-A81A-2196D066F2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B66943CE-DDAD-4F15-8FAE-E6B30C436A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62030867-2089-4F45-8CE5-B535EE134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761" indent="-28529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170" indent="-22823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637" indent="-22823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104" indent="-22823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0571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7039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350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97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365D16-8BCD-409F-85AB-89DB4274CF24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036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DF79A9D0-CEC8-413A-A81A-2196D066F2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B66943CE-DDAD-4F15-8FAE-E6B30C436A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62030867-2089-4F45-8CE5-B535EE134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761" indent="-28529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170" indent="-22823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637" indent="-22823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104" indent="-22823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0571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7039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350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97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365D16-8BCD-409F-85AB-89DB4274CF24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2855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DF79A9D0-CEC8-413A-A81A-2196D066F2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B66943CE-DDAD-4F15-8FAE-E6B30C436A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62030867-2089-4F45-8CE5-B535EE134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761" indent="-28529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170" indent="-22823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637" indent="-22823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104" indent="-22823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0571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7039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350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97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365D16-8BCD-409F-85AB-89DB4274CF24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4110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id="{C65B8174-BF45-4A52-998B-8B9695CD19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id="{EC2DBE0D-9634-43FE-BB55-F7C579A803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C8B55D82-F1F9-45DA-AE0D-C0413399F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6063" indent="-2857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7668" indent="-22858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6417" indent="-22858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6754" indent="-22858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3916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078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8240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5402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EAA015-A873-4D92-86A9-C132C8B2E0FE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720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id="{C65B8174-BF45-4A52-998B-8B9695CD19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id="{EC2DBE0D-9634-43FE-BB55-F7C579A803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C8B55D82-F1F9-45DA-AE0D-C0413399F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6063" indent="-2857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7668" indent="-22858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6417" indent="-22858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6754" indent="-22858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3916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078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8240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5402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EAA015-A873-4D92-86A9-C132C8B2E0FE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7056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>
            <a:extLst>
              <a:ext uri="{FF2B5EF4-FFF2-40B4-BE49-F238E27FC236}">
                <a16:creationId xmlns:a16="http://schemas.microsoft.com/office/drawing/2014/main" id="{C65B8174-BF45-4A52-998B-8B9695CD19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>
            <a:extLst>
              <a:ext uri="{FF2B5EF4-FFF2-40B4-BE49-F238E27FC236}">
                <a16:creationId xmlns:a16="http://schemas.microsoft.com/office/drawing/2014/main" id="{EC2DBE0D-9634-43FE-BB55-F7C579A803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C8B55D82-F1F9-45DA-AE0D-C0413399F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6063" indent="-285727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7668" indent="-22858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6417" indent="-22858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6754" indent="-22858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3916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1078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8240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5402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EAA015-A873-4D92-86A9-C132C8B2E0FE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7748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DF79A9D0-CEC8-413A-A81A-2196D066F2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B66943CE-DDAD-4F15-8FAE-E6B30C436A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62030867-2089-4F45-8CE5-B535EE134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761" indent="-28529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170" indent="-22823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637" indent="-22823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104" indent="-22823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0571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7039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350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97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365D16-8BCD-409F-85AB-89DB4274CF24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3541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id="{4D80BB41-D709-4AAC-B8F6-141FA69668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>
            <a:extLst>
              <a:ext uri="{FF2B5EF4-FFF2-40B4-BE49-F238E27FC236}">
                <a16:creationId xmlns:a16="http://schemas.microsoft.com/office/drawing/2014/main" id="{55EC44D3-81B8-40E9-8FF4-73D8EC2D70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3C92574B-2737-44C3-AAAE-55A637F9DE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761" indent="-285291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170" indent="-22823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637" indent="-22823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104" indent="-228234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0571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7039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350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97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35D0141-826C-4F68-A754-FF486CBAF87A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>
            <a:extLst>
              <a:ext uri="{FF2B5EF4-FFF2-40B4-BE49-F238E27FC236}">
                <a16:creationId xmlns:a16="http://schemas.microsoft.com/office/drawing/2014/main" id="{7ADC99AA-B558-45B4-88EA-D3F710647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81075"/>
            <a:ext cx="76295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yuriryab\Рабочий стол\Шаблон-Мурманск-2.jpg">
            <a:extLst>
              <a:ext uri="{FF2B5EF4-FFF2-40B4-BE49-F238E27FC236}">
                <a16:creationId xmlns:a16="http://schemas.microsoft.com/office/drawing/2014/main" id="{D9650BB7-E731-47E2-9C45-8921265407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4">
            <a:extLst>
              <a:ext uri="{FF2B5EF4-FFF2-40B4-BE49-F238E27FC236}">
                <a16:creationId xmlns:a16="http://schemas.microsoft.com/office/drawing/2014/main" id="{D5E02F02-D1AE-4905-B3E3-5B7D978038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51875" y="659765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ru-RU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id="{89744BD0-EC2A-4145-A6E5-7F6C2C762B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51875" y="6597650"/>
            <a:ext cx="457200" cy="2492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8D8E68-7B09-49C0-AFA5-6102219E0F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0860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8F952C2-3DCB-4937-9326-C6FB0B4BBF4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476250"/>
            <a:ext cx="9144000" cy="785813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bIns="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9900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6CDE6015-2305-43C1-B29C-4BB1D51202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ru-RU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Picture 2" descr="C:\Documents and Settings\yuriryab\Рабочий стол\Шаблон-Мурманск-2.jpg">
            <a:extLst>
              <a:ext uri="{FF2B5EF4-FFF2-40B4-BE49-F238E27FC236}">
                <a16:creationId xmlns:a16="http://schemas.microsoft.com/office/drawing/2014/main" id="{39113C60-4848-4DB0-86B7-6430029590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Номер слайда 17">
            <a:extLst>
              <a:ext uri="{FF2B5EF4-FFF2-40B4-BE49-F238E27FC236}">
                <a16:creationId xmlns:a16="http://schemas.microsoft.com/office/drawing/2014/main" id="{F08177A5-A482-4101-8AC3-FBBCC0ABCD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F82685-C655-4F45-A6BA-186FD7365D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132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DE88400-07C7-474F-B724-5A6CB71F75E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476250"/>
            <a:ext cx="9144000" cy="785813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bIns="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9900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EA05F8ED-695A-440D-BB7D-D889A183BC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ru-RU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Picture 2" descr="C:\Documents and Settings\yuriryab\Рабочий стол\Шаблон-Мурманск-2.jpg">
            <a:extLst>
              <a:ext uri="{FF2B5EF4-FFF2-40B4-BE49-F238E27FC236}">
                <a16:creationId xmlns:a16="http://schemas.microsoft.com/office/drawing/2014/main" id="{E52EE2C0-5B77-4A37-BCFC-5AA24EB42E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8FFB63B3-62BF-4546-A222-49807F678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21">
            <a:extLst>
              <a:ext uri="{FF2B5EF4-FFF2-40B4-BE49-F238E27FC236}">
                <a16:creationId xmlns:a16="http://schemas.microsoft.com/office/drawing/2014/main" id="{CCF43FB2-2A5E-447F-9172-C6B43C6B9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17">
            <a:extLst>
              <a:ext uri="{FF2B5EF4-FFF2-40B4-BE49-F238E27FC236}">
                <a16:creationId xmlns:a16="http://schemas.microsoft.com/office/drawing/2014/main" id="{D090C19A-1701-4015-9F92-D2B6B653F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83E0F1-52E9-4AB6-8D85-9C6C1A115D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848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>
            <a:extLst>
              <a:ext uri="{FF2B5EF4-FFF2-40B4-BE49-F238E27FC236}">
                <a16:creationId xmlns:a16="http://schemas.microsoft.com/office/drawing/2014/main" id="{79A65E4B-67F1-4391-BE7A-A1EAD1E390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ru-RU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2" descr="C:\Documents and Settings\yuriryab\Рабочий стол\Шаблон-Мурманск-2.jpg">
            <a:extLst>
              <a:ext uri="{FF2B5EF4-FFF2-40B4-BE49-F238E27FC236}">
                <a16:creationId xmlns:a16="http://schemas.microsoft.com/office/drawing/2014/main" id="{8BF679E1-73CA-426C-BF39-151F3844F6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9">
            <a:extLst>
              <a:ext uri="{FF2B5EF4-FFF2-40B4-BE49-F238E27FC236}">
                <a16:creationId xmlns:a16="http://schemas.microsoft.com/office/drawing/2014/main" id="{D6002E1F-5F29-4334-B574-5B1BC9982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1">
            <a:extLst>
              <a:ext uri="{FF2B5EF4-FFF2-40B4-BE49-F238E27FC236}">
                <a16:creationId xmlns:a16="http://schemas.microsoft.com/office/drawing/2014/main" id="{DFE33BFB-4CEB-46C3-8D43-91017905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7">
            <a:extLst>
              <a:ext uri="{FF2B5EF4-FFF2-40B4-BE49-F238E27FC236}">
                <a16:creationId xmlns:a16="http://schemas.microsoft.com/office/drawing/2014/main" id="{68EF60FA-7A12-43DB-9F3B-CBC4D529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42BE77-404C-4477-82B8-E92A184E51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67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>
            <a:extLst>
              <a:ext uri="{FF2B5EF4-FFF2-40B4-BE49-F238E27FC236}">
                <a16:creationId xmlns:a16="http://schemas.microsoft.com/office/drawing/2014/main" id="{EC4B58A3-098F-43B4-A854-CFE20E6C85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51875" y="659765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ru-RU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2" descr="C:\Documents and Settings\yuriryab\Рабочий стол\Шаблон-Мурманск-2.jpg">
            <a:extLst>
              <a:ext uri="{FF2B5EF4-FFF2-40B4-BE49-F238E27FC236}">
                <a16:creationId xmlns:a16="http://schemas.microsoft.com/office/drawing/2014/main" id="{343189E4-CA34-4B44-8EB2-872EC9DC6D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9">
            <a:extLst>
              <a:ext uri="{FF2B5EF4-FFF2-40B4-BE49-F238E27FC236}">
                <a16:creationId xmlns:a16="http://schemas.microsoft.com/office/drawing/2014/main" id="{A739A366-D39D-4652-89C2-7336D9AC72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1">
            <a:extLst>
              <a:ext uri="{FF2B5EF4-FFF2-40B4-BE49-F238E27FC236}">
                <a16:creationId xmlns:a16="http://schemas.microsoft.com/office/drawing/2014/main" id="{B8D917FE-4209-407D-92B6-E312DE125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7">
            <a:extLst>
              <a:ext uri="{FF2B5EF4-FFF2-40B4-BE49-F238E27FC236}">
                <a16:creationId xmlns:a16="http://schemas.microsoft.com/office/drawing/2014/main" id="{329AD010-9BA1-44AC-9B5A-51400CC4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1875" y="6597650"/>
            <a:ext cx="457200" cy="2492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86A827-1925-48FC-A72F-DBD14AC26F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758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A773E3-61D7-468B-B55D-F3DA77244A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7DAFF4-E3E3-4BD1-80AC-86EFDA446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696B7C-01A5-4BD1-BC01-37A05A31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4F0422-4EB5-4500-A133-378ED93DD64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1933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8">
            <a:extLst>
              <a:ext uri="{FF2B5EF4-FFF2-40B4-BE49-F238E27FC236}">
                <a16:creationId xmlns:a16="http://schemas.microsoft.com/office/drawing/2014/main" id="{DC7519E0-00B9-40FA-A944-61FC512E69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47625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Текст 29">
            <a:extLst>
              <a:ext uri="{FF2B5EF4-FFF2-40B4-BE49-F238E27FC236}">
                <a16:creationId xmlns:a16="http://schemas.microsoft.com/office/drawing/2014/main" id="{B19F0BDE-2DC9-4D46-8F89-099699509B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9750" y="1377950"/>
            <a:ext cx="82296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474AF055-9D5C-46F1-9805-6231BC53E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6800" y="6629400"/>
            <a:ext cx="457200" cy="24923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mtClean="0">
                <a:latin typeface="Arial Unicode MS" pitchFamily="34" charset="-128"/>
                <a:ea typeface="Arial Unicode MS" pitchFamily="34" charset="-128"/>
              </a:defRPr>
            </a:lvl1pPr>
          </a:lstStyle>
          <a:p>
            <a:pPr>
              <a:defRPr/>
            </a:pPr>
            <a:fld id="{5FEA8549-B250-4DF3-AB20-3160B761F0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029" name="Picture 2" descr="C:\Documents and Settings\yuriryab\Рабочий стол\Шаблон-Мурманск-2.jpg">
            <a:extLst>
              <a:ext uri="{FF2B5EF4-FFF2-40B4-BE49-F238E27FC236}">
                <a16:creationId xmlns:a16="http://schemas.microsoft.com/office/drawing/2014/main" id="{19146A3F-BA5E-4C65-BCA1-EE1A2E700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4">
            <a:extLst>
              <a:ext uri="{FF2B5EF4-FFF2-40B4-BE49-F238E27FC236}">
                <a16:creationId xmlns:a16="http://schemas.microsoft.com/office/drawing/2014/main" id="{EF3AE985-6559-4F47-B3F6-4BCA81EF1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629400"/>
            <a:ext cx="457200" cy="228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ru-RU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Номер слайда 17">
            <a:extLst>
              <a:ext uri="{FF2B5EF4-FFF2-40B4-BE49-F238E27FC236}">
                <a16:creationId xmlns:a16="http://schemas.microsoft.com/office/drawing/2014/main" id="{9B4FD6D9-645D-4BA6-B95F-29081043977A}"/>
              </a:ext>
            </a:extLst>
          </p:cNvPr>
          <p:cNvSpPr txBox="1">
            <a:spLocks/>
          </p:cNvSpPr>
          <p:nvPr/>
        </p:nvSpPr>
        <p:spPr>
          <a:xfrm>
            <a:off x="8845550" y="6513513"/>
            <a:ext cx="190500" cy="36512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ru-RU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200" b="1" kern="1200" dirty="0">
          <a:solidFill>
            <a:srgbClr val="990000"/>
          </a:solidFill>
          <a:latin typeface="Century Gothic" panose="020B0502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hyperlink" Target="mailto:gobu_ikmo@mail.r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1FBD7DDF-7AEC-478F-A496-963D40F77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"/>
          <a:stretch>
            <a:fillRect/>
          </a:stretch>
        </p:blipFill>
        <p:spPr bwMode="auto">
          <a:xfrm>
            <a:off x="647700" y="801688"/>
            <a:ext cx="784860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Прямоугольник 5">
            <a:extLst>
              <a:ext uri="{FF2B5EF4-FFF2-40B4-BE49-F238E27FC236}">
                <a16:creationId xmlns:a16="http://schemas.microsoft.com/office/drawing/2014/main" id="{BFED2282-93E5-44C2-B6E6-DBF96E6FF232}"/>
              </a:ext>
            </a:extLst>
          </p:cNvPr>
          <p:cNvSpPr/>
          <p:nvPr/>
        </p:nvSpPr>
        <p:spPr>
          <a:xfrm>
            <a:off x="7019925" y="0"/>
            <a:ext cx="2124075" cy="9826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4" name="Picture 2" descr="C:\Documents and Settings\yuriryab\Рабочий стол\Шаблон-Мурманск-2.jpg">
            <a:extLst>
              <a:ext uri="{FF2B5EF4-FFF2-40B4-BE49-F238E27FC236}">
                <a16:creationId xmlns:a16="http://schemas.microsoft.com/office/drawing/2014/main" id="{F790F53E-14D9-41E9-BB91-A12295A39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4919663"/>
            <a:ext cx="34226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5">
            <a:extLst>
              <a:ext uri="{FF2B5EF4-FFF2-40B4-BE49-F238E27FC236}">
                <a16:creationId xmlns:a16="http://schemas.microsoft.com/office/drawing/2014/main" id="{4D8079DC-D88E-4B8C-B577-7F1CA2722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91440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200" b="1" dirty="0">
                <a:latin typeface="Akrobat" panose="00000600000000000000" pitchFamily="50" charset="-52"/>
              </a:rPr>
              <a:t> </a:t>
            </a:r>
          </a:p>
          <a:p>
            <a:pPr algn="ctr" eaLnBrk="1" hangingPunct="1"/>
            <a:r>
              <a:rPr lang="ru-RU" altLang="ru-RU" sz="2200" b="1" dirty="0">
                <a:latin typeface="Akrobat" panose="00000600000000000000" pitchFamily="50" charset="-52"/>
              </a:rPr>
              <a:t>«АКТУАЛЬНЫЕ ВОПРОСЫ ГОСУДАРСТВЕННОЙ КАДАСТРОВОЙ ОЦЕНКИ»</a:t>
            </a:r>
          </a:p>
        </p:txBody>
      </p:sp>
      <p:sp>
        <p:nvSpPr>
          <p:cNvPr id="10248" name="TextBox 9">
            <a:extLst>
              <a:ext uri="{FF2B5EF4-FFF2-40B4-BE49-F238E27FC236}">
                <a16:creationId xmlns:a16="http://schemas.microsoft.com/office/drawing/2014/main" id="{52E4A4E0-CDD7-4A11-AA4B-1DA0A93BE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1016000"/>
            <a:ext cx="1718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600" dirty="0">
                <a:latin typeface="Akrobat" panose="00000600000000000000" pitchFamily="50" charset="-52"/>
                <a:cs typeface="Segoe UI" panose="020B0502040204020203" pitchFamily="34" charset="0"/>
              </a:rPr>
              <a:t>6 декабря 2018 года</a:t>
            </a:r>
          </a:p>
          <a:p>
            <a:r>
              <a:rPr lang="ru-RU" altLang="ru-RU" sz="1600" dirty="0">
                <a:latin typeface="Akrobat" panose="00000600000000000000" pitchFamily="50" charset="-52"/>
                <a:cs typeface="Segoe UI" panose="020B0502040204020203" pitchFamily="34" charset="0"/>
              </a:rPr>
              <a:t>г. Мурманск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A525C15C-846C-4D7C-A0F3-130150D6F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" y="5546725"/>
            <a:ext cx="5067667" cy="6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1600" dirty="0">
                <a:latin typeface="Akrobat" panose="00000600000000000000" pitchFamily="50" charset="-52"/>
                <a:cs typeface="Segoe UI" panose="020B0502040204020203" pitchFamily="34" charset="0"/>
              </a:rPr>
              <a:t>Министр имущественных отношений Мурманской области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1600" dirty="0">
                <a:latin typeface="Akrobat" panose="00000600000000000000" pitchFamily="50" charset="-52"/>
                <a:cs typeface="Segoe UI" panose="020B0502040204020203" pitchFamily="34" charset="0"/>
              </a:rPr>
              <a:t>О.А. </a:t>
            </a:r>
            <a:r>
              <a:rPr lang="ru-RU" altLang="ru-RU" sz="1600" dirty="0" err="1">
                <a:latin typeface="Akrobat" panose="00000600000000000000" pitchFamily="50" charset="-52"/>
                <a:cs typeface="Segoe UI" panose="020B0502040204020203" pitchFamily="34" charset="0"/>
              </a:rPr>
              <a:t>Мазунов</a:t>
            </a:r>
            <a:endParaRPr lang="ru-RU" altLang="ru-RU" sz="1600" dirty="0">
              <a:latin typeface="Akrobat" panose="00000600000000000000" pitchFamily="50" charset="-52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Заголовок 1">
            <a:extLst>
              <a:ext uri="{FF2B5EF4-FFF2-40B4-BE49-F238E27FC236}">
                <a16:creationId xmlns:a16="http://schemas.microsoft.com/office/drawing/2014/main" id="{A33D0415-948B-4CBD-A916-72532EC155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87313"/>
            <a:ext cx="7696200" cy="317500"/>
          </a:xfrm>
        </p:spPr>
        <p:txBody>
          <a:bodyPr/>
          <a:lstStyle/>
          <a:p>
            <a:pPr algn="l">
              <a:defRPr/>
            </a:pPr>
            <a:r>
              <a:rPr lang="ru-RU" altLang="ru-RU" sz="1700" b="0" cap="all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Проведение государственной кадастровой оценки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12B5077-6219-4D4D-86BB-49C83049E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418861"/>
              </p:ext>
            </p:extLst>
          </p:nvPr>
        </p:nvGraphicFramePr>
        <p:xfrm>
          <a:off x="272569" y="980727"/>
          <a:ext cx="8403886" cy="54317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4200">
                  <a:extLst>
                    <a:ext uri="{9D8B030D-6E8A-4147-A177-3AD203B41FA5}">
                      <a16:colId xmlns:a16="http://schemas.microsoft.com/office/drawing/2014/main" val="3587196959"/>
                    </a:ext>
                  </a:extLst>
                </a:gridCol>
                <a:gridCol w="1480115">
                  <a:extLst>
                    <a:ext uri="{9D8B030D-6E8A-4147-A177-3AD203B41FA5}">
                      <a16:colId xmlns:a16="http://schemas.microsoft.com/office/drawing/2014/main" val="4150602876"/>
                    </a:ext>
                  </a:extLst>
                </a:gridCol>
                <a:gridCol w="1393154">
                  <a:extLst>
                    <a:ext uri="{9D8B030D-6E8A-4147-A177-3AD203B41FA5}">
                      <a16:colId xmlns:a16="http://schemas.microsoft.com/office/drawing/2014/main" val="2725914679"/>
                    </a:ext>
                  </a:extLst>
                </a:gridCol>
                <a:gridCol w="1655179">
                  <a:extLst>
                    <a:ext uri="{9D8B030D-6E8A-4147-A177-3AD203B41FA5}">
                      <a16:colId xmlns:a16="http://schemas.microsoft.com/office/drawing/2014/main" val="2838887762"/>
                    </a:ext>
                  </a:extLst>
                </a:gridCol>
                <a:gridCol w="1624281">
                  <a:extLst>
                    <a:ext uri="{9D8B030D-6E8A-4147-A177-3AD203B41FA5}">
                      <a16:colId xmlns:a16="http://schemas.microsoft.com/office/drawing/2014/main" val="1481203109"/>
                    </a:ext>
                  </a:extLst>
                </a:gridCol>
                <a:gridCol w="1646957">
                  <a:extLst>
                    <a:ext uri="{9D8B030D-6E8A-4147-A177-3AD203B41FA5}">
                      <a16:colId xmlns:a16="http://schemas.microsoft.com/office/drawing/2014/main" val="3820288181"/>
                    </a:ext>
                  </a:extLst>
                </a:gridCol>
              </a:tblGrid>
              <a:tr h="1938234">
                <a:tc>
                  <a:txBody>
                    <a:bodyPr/>
                    <a:lstStyle/>
                    <a:p>
                      <a:pPr algn="ctr"/>
                      <a:endParaRPr lang="ru-RU" sz="1200" b="0" i="0" dirty="0">
                        <a:latin typeface="Akrobat" panose="00000600000000000000" pitchFamily="50" charset="-52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Земельные участки в составе земель особо охраняемых территорий и объектов</a:t>
                      </a:r>
                    </a:p>
                  </a:txBody>
                  <a:tcPr marL="91444" marR="91444" marT="45723" marB="45723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Объекты капитального строительства</a:t>
                      </a: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Земельные участки в составе земель населенных пунктов</a:t>
                      </a: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Земельные участки в составе земель </a:t>
                      </a:r>
                      <a:r>
                        <a:rPr lang="ru-RU" sz="1100" b="0" i="0" dirty="0" err="1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сельскохозяйст</a:t>
                      </a:r>
                      <a:r>
                        <a:rPr lang="ru-RU" sz="1100" b="0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венного назначения</a:t>
                      </a: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Земельные участки в составе земель промышленности, энергетики, транспорта, связи и т.д.</a:t>
                      </a:r>
                    </a:p>
                  </a:txBody>
                  <a:tcPr marL="91444" marR="91444" marT="45723" marB="45723" anchor="ctr"/>
                </a:tc>
                <a:extLst>
                  <a:ext uri="{0D108BD9-81ED-4DB2-BD59-A6C34878D82A}">
                    <a16:rowId xmlns:a16="http://schemas.microsoft.com/office/drawing/2014/main" val="361381303"/>
                  </a:ext>
                </a:extLst>
              </a:tr>
              <a:tr h="873390"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44" marR="91444" marT="45723" marB="45723" anchor="ctr">
                    <a:lnT w="38100" cmpd="sng">
                      <a:noFill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Оценка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479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объектов</a:t>
                      </a:r>
                    </a:p>
                  </a:txBody>
                  <a:tcPr marL="91444" marR="91444"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Подготовка к оценке</a:t>
                      </a:r>
                    </a:p>
                  </a:txBody>
                  <a:tcPr marL="91444" marR="91444"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i="0" dirty="0">
                        <a:latin typeface="Akrobat" panose="00000600000000000000" pitchFamily="50" charset="-52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i="0" dirty="0">
                        <a:latin typeface="Akrobat" panose="00000600000000000000" pitchFamily="50" charset="-52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i="0" dirty="0">
                        <a:latin typeface="Akrobat" panose="00000600000000000000" pitchFamily="50" charset="-52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755966"/>
                  </a:ext>
                </a:extLst>
              </a:tr>
              <a:tr h="873390"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44" marR="91444" marT="45723" marB="45723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Оспаривание</a:t>
                      </a:r>
                    </a:p>
                  </a:txBody>
                  <a:tcPr marL="91444" marR="91444"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Оценка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533 885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объектов </a:t>
                      </a:r>
                    </a:p>
                  </a:txBody>
                  <a:tcPr marL="91444" marR="91444"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Подготовка к оценке</a:t>
                      </a:r>
                    </a:p>
                  </a:txBody>
                  <a:tcPr marL="91444" marR="91444"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dirty="0">
                        <a:latin typeface="Akrobat" panose="00000600000000000000" pitchFamily="50" charset="-52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i="0" dirty="0">
                        <a:latin typeface="Akrobat" panose="00000600000000000000" pitchFamily="50" charset="-52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98243"/>
                  </a:ext>
                </a:extLst>
              </a:tr>
              <a:tr h="873390"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1444" marR="91444" marT="45723" marB="45723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Оспаривание</a:t>
                      </a:r>
                    </a:p>
                  </a:txBody>
                  <a:tcPr marL="91444" marR="91444"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Оспаривание</a:t>
                      </a:r>
                    </a:p>
                  </a:txBody>
                  <a:tcPr marL="91444" marR="91444"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Оценка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48 074 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объектов</a:t>
                      </a:r>
                    </a:p>
                  </a:txBody>
                  <a:tcPr marL="91444" marR="91444"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Подготовка к оценке</a:t>
                      </a:r>
                    </a:p>
                  </a:txBody>
                  <a:tcPr marL="91444" marR="91444"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Подготовка к оценке</a:t>
                      </a:r>
                    </a:p>
                  </a:txBody>
                  <a:tcPr marL="91444" marR="91444"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542483"/>
                  </a:ext>
                </a:extLst>
              </a:tr>
              <a:tr h="873390"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1444" marR="91444" marT="45723" marB="45723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Оспаривание</a:t>
                      </a:r>
                    </a:p>
                  </a:txBody>
                  <a:tcPr marL="91444" marR="91444"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Оспаривание</a:t>
                      </a:r>
                    </a:p>
                  </a:txBody>
                  <a:tcPr marL="91444" marR="91444"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Оспаривание</a:t>
                      </a:r>
                    </a:p>
                  </a:txBody>
                  <a:tcPr marL="91444" marR="91444"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Оценка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18 204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Объектов</a:t>
                      </a:r>
                    </a:p>
                  </a:txBody>
                  <a:tcPr marL="91444" marR="91444"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Оценка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3623</a:t>
                      </a:r>
                      <a:r>
                        <a:rPr lang="ru-RU" sz="1200" b="1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i="0" dirty="0">
                          <a:latin typeface="Akrobat" panose="00000600000000000000" pitchFamily="50" charset="-52"/>
                          <a:cs typeface="Arial" panose="020B0604020202020204" pitchFamily="34" charset="0"/>
                        </a:rPr>
                        <a:t>объектов</a:t>
                      </a:r>
                    </a:p>
                  </a:txBody>
                  <a:tcPr marL="91444" marR="91444" marT="45723" marB="4572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164344"/>
                  </a:ext>
                </a:extLst>
              </a:tr>
            </a:tbl>
          </a:graphicData>
        </a:graphic>
      </p:graphicFrame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46296B55-A533-4DA0-93C8-6DD44EE4D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456" y="6612520"/>
            <a:ext cx="467544" cy="490959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latin typeface="Akrobat" panose="00000600000000000000" pitchFamily="50" charset="-52"/>
                <a:cs typeface="Arial Unicode MS" pitchFamily="34" charset="-128"/>
              </a:rPr>
              <a:t>10</a:t>
            </a:r>
          </a:p>
          <a:p>
            <a:pPr>
              <a:defRPr/>
            </a:pPr>
            <a:endParaRPr lang="ru-RU" sz="1600" dirty="0">
              <a:latin typeface="Akrobat" panose="00000600000000000000" pitchFamily="50" charset="-52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/>
          </p:cNvPr>
          <p:cNvSpPr/>
          <p:nvPr/>
        </p:nvSpPr>
        <p:spPr>
          <a:xfrm>
            <a:off x="6062663" y="2544763"/>
            <a:ext cx="2708275" cy="3548062"/>
          </a:xfrm>
          <a:prstGeom prst="rect">
            <a:avLst/>
          </a:prstGeom>
          <a:gradFill flip="none" rotWithShape="1">
            <a:gsLst>
              <a:gs pos="0">
                <a:srgbClr val="267426">
                  <a:shade val="30000"/>
                  <a:satMod val="115000"/>
                </a:srgbClr>
              </a:gs>
              <a:gs pos="50000">
                <a:srgbClr val="267426">
                  <a:shade val="67500"/>
                  <a:satMod val="115000"/>
                </a:srgbClr>
              </a:gs>
              <a:gs pos="100000">
                <a:srgbClr val="267426">
                  <a:shade val="100000"/>
                  <a:satMod val="115000"/>
                </a:srgb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92000">
              <a:spcBef>
                <a:spcPts val="0"/>
              </a:spcBef>
              <a:defRPr/>
            </a:pPr>
            <a:endParaRPr lang="ru-RU" sz="12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ru-RU" sz="12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ru-RU" sz="12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ru-RU" sz="12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ru-RU" sz="14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just" defTabSz="792000">
              <a:spcBef>
                <a:spcPts val="0"/>
              </a:spcBef>
              <a:defRPr/>
            </a:pPr>
            <a:endParaRPr lang="ru-RU" sz="14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just" defTabSz="792000">
              <a:spcBef>
                <a:spcPts val="0"/>
              </a:spcBef>
              <a:defRPr/>
            </a:pPr>
            <a:endParaRPr lang="ru-RU" sz="14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just" defTabSz="792000">
              <a:spcBef>
                <a:spcPts val="0"/>
              </a:spcBef>
              <a:defRPr/>
            </a:pPr>
            <a:endParaRPr lang="ru-RU" sz="14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just" defTabSz="792000">
              <a:spcBef>
                <a:spcPts val="0"/>
              </a:spcBef>
              <a:defRPr/>
            </a:pPr>
            <a:endParaRPr lang="ru-RU" sz="14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just" defTabSz="792000">
              <a:spcBef>
                <a:spcPts val="0"/>
              </a:spcBef>
              <a:defRPr/>
            </a:pPr>
            <a:endParaRPr lang="ru-RU" sz="14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/>
          </p:cNvPr>
          <p:cNvSpPr/>
          <p:nvPr/>
        </p:nvSpPr>
        <p:spPr>
          <a:xfrm>
            <a:off x="3198813" y="2525713"/>
            <a:ext cx="2708275" cy="3567112"/>
          </a:xfrm>
          <a:prstGeom prst="rect">
            <a:avLst/>
          </a:prstGeom>
          <a:gradFill flip="none" rotWithShape="1">
            <a:gsLst>
              <a:gs pos="0">
                <a:srgbClr val="267426">
                  <a:shade val="30000"/>
                  <a:satMod val="115000"/>
                </a:srgbClr>
              </a:gs>
              <a:gs pos="50000">
                <a:srgbClr val="267426">
                  <a:shade val="67500"/>
                  <a:satMod val="115000"/>
                </a:srgbClr>
              </a:gs>
              <a:gs pos="100000">
                <a:srgbClr val="267426">
                  <a:shade val="100000"/>
                  <a:satMod val="115000"/>
                </a:srgb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92000">
              <a:spcBef>
                <a:spcPts val="0"/>
              </a:spcBef>
              <a:defRPr/>
            </a:pPr>
            <a:endParaRPr lang="ru-RU" sz="12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defTabSz="792000">
              <a:spcBef>
                <a:spcPts val="0"/>
              </a:spcBef>
              <a:defRPr/>
            </a:pPr>
            <a:endParaRPr lang="ru-RU" sz="12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defTabSz="792000">
              <a:spcBef>
                <a:spcPts val="0"/>
              </a:spcBef>
              <a:defRPr/>
            </a:pPr>
            <a:endParaRPr lang="ru-RU" sz="12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ru-RU" sz="14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ru-RU" sz="14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ru-RU" sz="14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ru-RU" sz="14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en-US" sz="14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en-US" sz="14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Анализ экономических, социальных, экологических и прочих факторов, оказывающих влияние на стоимость объектов недвижимости во всех муниципальных образованиях Мурманской области</a:t>
            </a:r>
            <a:endParaRPr lang="ru-RU" sz="12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marL="228600" indent="-228600" algn="ctr" defTabSz="792000">
              <a:spcBef>
                <a:spcPts val="0"/>
              </a:spcBef>
              <a:buFont typeface="+mj-lt"/>
              <a:buAutoNum type="arabicPeriod"/>
              <a:defRPr/>
            </a:pPr>
            <a:endParaRPr lang="ru-RU" sz="12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/>
          </p:cNvPr>
          <p:cNvSpPr/>
          <p:nvPr/>
        </p:nvSpPr>
        <p:spPr>
          <a:xfrm>
            <a:off x="315913" y="2525713"/>
            <a:ext cx="2708275" cy="3567112"/>
          </a:xfrm>
          <a:prstGeom prst="rect">
            <a:avLst/>
          </a:prstGeom>
          <a:gradFill flip="none" rotWithShape="1">
            <a:gsLst>
              <a:gs pos="0">
                <a:srgbClr val="267426">
                  <a:shade val="30000"/>
                  <a:satMod val="115000"/>
                </a:srgbClr>
              </a:gs>
              <a:gs pos="50000">
                <a:srgbClr val="267426">
                  <a:shade val="67500"/>
                  <a:satMod val="115000"/>
                </a:srgbClr>
              </a:gs>
              <a:gs pos="100000">
                <a:srgbClr val="267426">
                  <a:shade val="100000"/>
                  <a:satMod val="115000"/>
                </a:srgb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92000">
              <a:spcBef>
                <a:spcPts val="0"/>
              </a:spcBef>
              <a:defRPr/>
            </a:pPr>
            <a:endParaRPr lang="ru-RU" sz="12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defTabSz="792000">
              <a:spcBef>
                <a:spcPts val="0"/>
              </a:spcBef>
              <a:defRPr/>
            </a:pPr>
            <a:endParaRPr lang="ru-RU" sz="12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defTabSz="792000">
              <a:spcBef>
                <a:spcPts val="0"/>
              </a:spcBef>
              <a:defRPr/>
            </a:pPr>
            <a:endParaRPr lang="ru-RU" sz="12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defTabSz="792000">
              <a:spcBef>
                <a:spcPts val="0"/>
              </a:spcBef>
              <a:defRPr/>
            </a:pPr>
            <a:endParaRPr lang="ru-RU" sz="12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defTabSz="792000">
              <a:spcBef>
                <a:spcPts val="0"/>
              </a:spcBef>
              <a:defRPr/>
            </a:pPr>
            <a:endParaRPr lang="ru-RU" sz="12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ru-RU" sz="14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ru-RU" sz="14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en-US" sz="14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ru-RU" sz="14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Анализ информации о ценах сделок и предложений проводится с целью создания базы аналогов для последующей государственной кадастровой оценки недвижимости и формирования объективного мнения о состоянии рынка недвижимости</a:t>
            </a:r>
          </a:p>
        </p:txBody>
      </p:sp>
      <p:sp>
        <p:nvSpPr>
          <p:cNvPr id="18" name="Прямоугольник 17">
            <a:extLst/>
          </p:cNvPr>
          <p:cNvSpPr/>
          <p:nvPr/>
        </p:nvSpPr>
        <p:spPr>
          <a:xfrm>
            <a:off x="322263" y="1052513"/>
            <a:ext cx="8499475" cy="70802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krobat" panose="00000600000000000000" pitchFamily="50" charset="-52"/>
                <a:cs typeface="Arial" panose="020B0604020202020204" pitchFamily="34" charset="0"/>
              </a:rPr>
              <a:t>      Подготовительный этап к государственной кадастровой оценке объектов капитального строительства</a:t>
            </a:r>
          </a:p>
        </p:txBody>
      </p:sp>
      <p:sp>
        <p:nvSpPr>
          <p:cNvPr id="21" name="Стрелка вниз 23">
            <a:extLst/>
          </p:cNvPr>
          <p:cNvSpPr/>
          <p:nvPr/>
        </p:nvSpPr>
        <p:spPr>
          <a:xfrm>
            <a:off x="7086600" y="1931988"/>
            <a:ext cx="587375" cy="48101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krobat" panose="00000600000000000000" pitchFamily="50" charset="-52"/>
            </a:endParaRPr>
          </a:p>
        </p:txBody>
      </p:sp>
      <p:sp>
        <p:nvSpPr>
          <p:cNvPr id="27" name="Прямоугольник 26">
            <a:extLst/>
          </p:cNvPr>
          <p:cNvSpPr/>
          <p:nvPr/>
        </p:nvSpPr>
        <p:spPr>
          <a:xfrm>
            <a:off x="252413" y="22225"/>
            <a:ext cx="8569325" cy="3540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700" cap="all" dirty="0">
                <a:latin typeface="Akrobat" panose="00000600000000000000" pitchFamily="50" charset="-52"/>
                <a:cs typeface="Arial" panose="020B0604020202020204" pitchFamily="34" charset="0"/>
              </a:rPr>
              <a:t>подготовительный этап государственной кадастровой оценки </a:t>
            </a:r>
            <a:endParaRPr lang="ru-RU" sz="1700" dirty="0">
              <a:latin typeface="Akrobat" panose="00000600000000000000" pitchFamily="50" charset="-52"/>
            </a:endParaRPr>
          </a:p>
        </p:txBody>
      </p:sp>
      <p:pic>
        <p:nvPicPr>
          <p:cNvPr id="12296" name="Рисунок 7" descr="Гор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05" y="2660676"/>
            <a:ext cx="706561" cy="6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580188"/>
            <a:ext cx="457200" cy="249237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1600" dirty="0">
                <a:latin typeface="Akrobat" panose="00000600000000000000" pitchFamily="50" charset="-52"/>
              </a:rPr>
              <a:t>11</a:t>
            </a:r>
            <a:endParaRPr lang="ru-RU" sz="1600" dirty="0">
              <a:latin typeface="Akrobat" panose="00000600000000000000" pitchFamily="50" charset="-52"/>
            </a:endParaRPr>
          </a:p>
        </p:txBody>
      </p:sp>
      <p:sp>
        <p:nvSpPr>
          <p:cNvPr id="15" name="Стрелка вниз 23">
            <a:extLst/>
          </p:cNvPr>
          <p:cNvSpPr/>
          <p:nvPr/>
        </p:nvSpPr>
        <p:spPr>
          <a:xfrm>
            <a:off x="1471613" y="1924050"/>
            <a:ext cx="587375" cy="48101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krobat" panose="00000600000000000000" pitchFamily="50" charset="-52"/>
            </a:endParaRPr>
          </a:p>
        </p:txBody>
      </p:sp>
      <p:sp>
        <p:nvSpPr>
          <p:cNvPr id="16" name="Стрелка вниз 23">
            <a:extLst/>
          </p:cNvPr>
          <p:cNvSpPr/>
          <p:nvPr/>
        </p:nvSpPr>
        <p:spPr>
          <a:xfrm>
            <a:off x="4278313" y="1931988"/>
            <a:ext cx="587375" cy="48101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krobat" panose="00000600000000000000" pitchFamily="50" charset="-52"/>
            </a:endParaRPr>
          </a:p>
        </p:txBody>
      </p:sp>
      <p:pic>
        <p:nvPicPr>
          <p:cNvPr id="12301" name="Рисунок 2" descr="База данных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4" y="2660676"/>
            <a:ext cx="66992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Рисунок 4" descr="Калькулятор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2618582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>
            <a:extLst/>
          </p:cNvPr>
          <p:cNvSpPr/>
          <p:nvPr/>
        </p:nvSpPr>
        <p:spPr>
          <a:xfrm>
            <a:off x="539750" y="3392488"/>
            <a:ext cx="2303463" cy="774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Анализ рынка недвижимости</a:t>
            </a:r>
          </a:p>
        </p:txBody>
      </p:sp>
      <p:sp>
        <p:nvSpPr>
          <p:cNvPr id="25" name="Прямоугольник 24">
            <a:extLst/>
          </p:cNvPr>
          <p:cNvSpPr/>
          <p:nvPr/>
        </p:nvSpPr>
        <p:spPr>
          <a:xfrm>
            <a:off x="3400425" y="3384550"/>
            <a:ext cx="2305050" cy="774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Анализ факторов стоимости</a:t>
            </a:r>
          </a:p>
        </p:txBody>
      </p:sp>
      <p:sp>
        <p:nvSpPr>
          <p:cNvPr id="26" name="Прямоугольник 25">
            <a:extLst/>
          </p:cNvPr>
          <p:cNvSpPr/>
          <p:nvPr/>
        </p:nvSpPr>
        <p:spPr>
          <a:xfrm>
            <a:off x="6288088" y="3381375"/>
            <a:ext cx="2305050" cy="7731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Уточнение характеристик объектов оценки</a:t>
            </a:r>
          </a:p>
        </p:txBody>
      </p:sp>
      <p:sp>
        <p:nvSpPr>
          <p:cNvPr id="12307" name="TextBox 30"/>
          <p:cNvSpPr txBox="1">
            <a:spLocks noChangeArrowheads="1"/>
          </p:cNvSpPr>
          <p:nvPr/>
        </p:nvSpPr>
        <p:spPr bwMode="auto">
          <a:xfrm>
            <a:off x="6062663" y="4461659"/>
            <a:ext cx="26050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/>
            <a:r>
              <a:rPr lang="ru-RU" altLang="ru-RU" sz="1400" dirty="0">
                <a:solidFill>
                  <a:schemeClr val="bg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Выявление некорректной (неполной, противоречивой) информации о значениях характеристик объектов оценки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215121-0A5F-42E3-A119-F3A2CECCF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4738" y="6623050"/>
            <a:ext cx="457200" cy="249238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latin typeface="Akrobat" panose="00000600000000000000" pitchFamily="50" charset="-52"/>
                <a:cs typeface="Arial Unicode MS" pitchFamily="34" charset="-128"/>
              </a:rPr>
              <a:t>12</a:t>
            </a:r>
          </a:p>
        </p:txBody>
      </p:sp>
      <p:sp>
        <p:nvSpPr>
          <p:cNvPr id="13317" name="Заголовок 1">
            <a:extLst>
              <a:ext uri="{FF2B5EF4-FFF2-40B4-BE49-F238E27FC236}">
                <a16:creationId xmlns:a16="http://schemas.microsoft.com/office/drawing/2014/main" id="{8EDA9345-3B41-4AC6-B045-B7647FE9C0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3038" y="127014"/>
            <a:ext cx="7696200" cy="571500"/>
          </a:xfrm>
        </p:spPr>
        <p:txBody>
          <a:bodyPr/>
          <a:lstStyle/>
          <a:p>
            <a:pPr algn="l">
              <a:defRPr/>
            </a:pPr>
            <a:r>
              <a:rPr lang="ru-RU" altLang="ru-RU" sz="1700" b="0" cap="all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Пересмотр кадастровой стоимости</a:t>
            </a:r>
            <a:br>
              <a:rPr lang="ru-RU" altLang="ru-RU" sz="1700" b="0" cap="all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</a:br>
            <a:endParaRPr lang="ru-RU" altLang="ru-RU" sz="1700" b="0" cap="all" dirty="0">
              <a:solidFill>
                <a:schemeClr val="tx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97E880F-A98B-4E4F-A00E-6174CF85943E}"/>
              </a:ext>
            </a:extLst>
          </p:cNvPr>
          <p:cNvSpPr/>
          <p:nvPr/>
        </p:nvSpPr>
        <p:spPr>
          <a:xfrm>
            <a:off x="5142695" y="4880112"/>
            <a:ext cx="2952328" cy="1583593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600" dirty="0">
                <a:latin typeface="Akrobat" panose="00000600000000000000" pitchFamily="50" charset="-52"/>
                <a:cs typeface="Arial" panose="020B0604020202020204" pitchFamily="34" charset="0"/>
              </a:rPr>
              <a:t>Суд</a:t>
            </a:r>
          </a:p>
        </p:txBody>
      </p:sp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613FFBFA-CE55-4C02-9885-D7C9B9908DA8}"/>
              </a:ext>
            </a:extLst>
          </p:cNvPr>
          <p:cNvCxnSpPr>
            <a:cxnSpLocks/>
            <a:stCxn id="19" idx="2"/>
            <a:endCxn id="18" idx="1"/>
          </p:cNvCxnSpPr>
          <p:nvPr/>
        </p:nvCxnSpPr>
        <p:spPr>
          <a:xfrm rot="16200000" flipH="1">
            <a:off x="2740783" y="3269997"/>
            <a:ext cx="1424558" cy="3379265"/>
          </a:xfrm>
          <a:prstGeom prst="bentConnector2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52972A0C-46C6-4829-A5B6-FB04F409F1A6}"/>
              </a:ext>
            </a:extLst>
          </p:cNvPr>
          <p:cNvCxnSpPr>
            <a:cxnSpLocks/>
            <a:stCxn id="19" idx="0"/>
            <a:endCxn id="31" idx="1"/>
          </p:cNvCxnSpPr>
          <p:nvPr/>
        </p:nvCxnSpPr>
        <p:spPr>
          <a:xfrm rot="5400000" flipH="1" flipV="1">
            <a:off x="2706887" y="690288"/>
            <a:ext cx="1478618" cy="3365533"/>
          </a:xfrm>
          <a:prstGeom prst="bentConnector2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0C3DF25-EDE9-4A84-9497-7D3E9C5962C0}"/>
              </a:ext>
            </a:extLst>
          </p:cNvPr>
          <p:cNvSpPr/>
          <p:nvPr/>
        </p:nvSpPr>
        <p:spPr>
          <a:xfrm>
            <a:off x="5128963" y="698514"/>
            <a:ext cx="2952328" cy="1870461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krobat" panose="00000600000000000000" pitchFamily="50" charset="-52"/>
                <a:cs typeface="Arial" panose="020B0604020202020204" pitchFamily="34" charset="0"/>
              </a:rPr>
              <a:t>Комиссия по рассмотрению споров</a:t>
            </a:r>
          </a:p>
          <a:p>
            <a:pPr algn="ctr">
              <a:defRPr/>
            </a:pPr>
            <a:r>
              <a:rPr lang="ru-RU" sz="1400" dirty="0">
                <a:latin typeface="Akrobat" panose="00000600000000000000" pitchFamily="50" charset="-52"/>
                <a:cs typeface="Arial" panose="020B0604020202020204" pitchFamily="34" charset="0"/>
              </a:rPr>
              <a:t>135-ФЗ</a:t>
            </a:r>
          </a:p>
          <a:p>
            <a:pPr algn="ctr">
              <a:defRPr/>
            </a:pPr>
            <a:r>
              <a:rPr lang="ru-RU" sz="1400" dirty="0">
                <a:latin typeface="Akrobat" panose="00000600000000000000" pitchFamily="50" charset="-52"/>
                <a:cs typeface="Arial" panose="020B0604020202020204" pitchFamily="34" charset="0"/>
              </a:rPr>
              <a:t>Управление Росреестра по Мурманской области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A266367-7CDE-4389-B74B-8F47A85FE0F3}"/>
              </a:ext>
            </a:extLst>
          </p:cNvPr>
          <p:cNvSpPr/>
          <p:nvPr/>
        </p:nvSpPr>
        <p:spPr>
          <a:xfrm>
            <a:off x="5152959" y="2673714"/>
            <a:ext cx="2952328" cy="2052279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>
                <a:latin typeface="Akrobat" panose="00000600000000000000" pitchFamily="50" charset="-52"/>
                <a:cs typeface="Arial" panose="020B0604020202020204" pitchFamily="34" charset="0"/>
              </a:rPr>
              <a:t>Комиссия по рассмотрению споров</a:t>
            </a:r>
          </a:p>
          <a:p>
            <a:pPr algn="ctr">
              <a:defRPr/>
            </a:pPr>
            <a:r>
              <a:rPr lang="ru-RU" sz="1400">
                <a:latin typeface="Akrobat" panose="00000600000000000000" pitchFamily="50" charset="-52"/>
                <a:cs typeface="Arial" panose="020B0604020202020204" pitchFamily="34" charset="0"/>
              </a:rPr>
              <a:t>237-ФЗ</a:t>
            </a:r>
          </a:p>
          <a:p>
            <a:pPr algn="ctr">
              <a:defRPr/>
            </a:pPr>
            <a:r>
              <a:rPr lang="ru-RU" sz="1400">
                <a:latin typeface="Akrobat" panose="00000600000000000000" pitchFamily="50" charset="-52"/>
                <a:cs typeface="Arial" panose="020B0604020202020204" pitchFamily="34" charset="0"/>
              </a:rPr>
              <a:t>Министерство имущественных отношений Мурманской области</a:t>
            </a:r>
            <a:endParaRPr lang="ru-RU" sz="1400" dirty="0">
              <a:latin typeface="Akrobat" panose="000006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11" name="Рисунок 10" descr="Весы правосудия">
            <a:extLst>
              <a:ext uri="{FF2B5EF4-FFF2-40B4-BE49-F238E27FC236}">
                <a16:creationId xmlns:a16="http://schemas.microsoft.com/office/drawing/2014/main" id="{9EF1608A-15B1-42C9-A8C3-FB6F18BED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9525" y="5169157"/>
            <a:ext cx="379195" cy="379195"/>
          </a:xfrm>
          <a:prstGeom prst="rect">
            <a:avLst/>
          </a:prstGeom>
        </p:spPr>
      </p:pic>
      <p:pic>
        <p:nvPicPr>
          <p:cNvPr id="13" name="Рисунок 12" descr="Лектор">
            <a:extLst>
              <a:ext uri="{FF2B5EF4-FFF2-40B4-BE49-F238E27FC236}">
                <a16:creationId xmlns:a16="http://schemas.microsoft.com/office/drawing/2014/main" id="{B531B8A2-F8AF-4262-89AD-6A2CAD82E0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11495" y="764180"/>
            <a:ext cx="379702" cy="379702"/>
          </a:xfrm>
          <a:prstGeom prst="rect">
            <a:avLst/>
          </a:prstGeom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DFE386BF-BA98-4DD1-91DF-3713E2A2953D}"/>
              </a:ext>
            </a:extLst>
          </p:cNvPr>
          <p:cNvCxnSpPr/>
          <p:nvPr/>
        </p:nvCxnSpPr>
        <p:spPr>
          <a:xfrm>
            <a:off x="3315355" y="3699853"/>
            <a:ext cx="1827340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5BB2A39-FF5E-4481-89F3-267A6FF537B7}"/>
              </a:ext>
            </a:extLst>
          </p:cNvPr>
          <p:cNvSpPr/>
          <p:nvPr/>
        </p:nvSpPr>
        <p:spPr>
          <a:xfrm>
            <a:off x="221769" y="3112363"/>
            <a:ext cx="3083322" cy="11349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krobat" panose="00000600000000000000" pitchFamily="50" charset="-52"/>
                <a:cs typeface="Arial" panose="020B0604020202020204" pitchFamily="34" charset="0"/>
              </a:rPr>
              <a:t>Пересмотр кадастровой стоимости</a:t>
            </a:r>
            <a:endParaRPr lang="ru-RU" sz="1400" i="1" dirty="0">
              <a:latin typeface="Akrobat" panose="000006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30" name="Рисунок 29" descr="Лектор">
            <a:extLst>
              <a:ext uri="{FF2B5EF4-FFF2-40B4-BE49-F238E27FC236}">
                <a16:creationId xmlns:a16="http://schemas.microsoft.com/office/drawing/2014/main" id="{5153385B-2ABA-4523-AD71-F59A320E2E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11495" y="2790331"/>
            <a:ext cx="379702" cy="37970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215121-0A5F-42E3-A119-F3A2CECCF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4738" y="6623050"/>
            <a:ext cx="457200" cy="249238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latin typeface="Akrobat" panose="00000600000000000000" pitchFamily="50" charset="-52"/>
                <a:cs typeface="Arial Unicode MS" pitchFamily="34" charset="-128"/>
              </a:rPr>
              <a:t>13</a:t>
            </a:r>
          </a:p>
        </p:txBody>
      </p:sp>
      <p:sp>
        <p:nvSpPr>
          <p:cNvPr id="13317" name="Заголовок 1">
            <a:extLst>
              <a:ext uri="{FF2B5EF4-FFF2-40B4-BE49-F238E27FC236}">
                <a16:creationId xmlns:a16="http://schemas.microsoft.com/office/drawing/2014/main" id="{8EDA9345-3B41-4AC6-B045-B7647FE9C0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3038" y="127014"/>
            <a:ext cx="7696200" cy="571500"/>
          </a:xfrm>
        </p:spPr>
        <p:txBody>
          <a:bodyPr/>
          <a:lstStyle/>
          <a:p>
            <a:pPr algn="l">
              <a:defRPr/>
            </a:pPr>
            <a:r>
              <a:rPr lang="ru-RU" altLang="ru-RU" sz="1700" b="0" cap="all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Повышение качества государственной кадастровой оценки</a:t>
            </a:r>
            <a:br>
              <a:rPr lang="ru-RU" altLang="ru-RU" sz="1700" b="0" cap="all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</a:br>
            <a:endParaRPr lang="ru-RU" altLang="ru-RU" sz="1700" b="0" cap="all" dirty="0">
              <a:solidFill>
                <a:schemeClr val="tx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1E83680-90CE-4682-BA67-D5B55F0D8D57}"/>
              </a:ext>
            </a:extLst>
          </p:cNvPr>
          <p:cNvSpPr/>
          <p:nvPr/>
        </p:nvSpPr>
        <p:spPr>
          <a:xfrm>
            <a:off x="326688" y="2590969"/>
            <a:ext cx="4256087" cy="1927225"/>
          </a:xfrm>
          <a:prstGeom prst="rect">
            <a:avLst/>
          </a:prstGeom>
          <a:gradFill flip="none" rotWithShape="1">
            <a:gsLst>
              <a:gs pos="0">
                <a:srgbClr val="267426">
                  <a:shade val="30000"/>
                  <a:satMod val="115000"/>
                </a:srgbClr>
              </a:gs>
              <a:gs pos="50000">
                <a:srgbClr val="267426">
                  <a:shade val="67500"/>
                  <a:satMod val="115000"/>
                </a:srgbClr>
              </a:gs>
              <a:gs pos="100000">
                <a:srgbClr val="267426">
                  <a:shade val="100000"/>
                  <a:satMod val="115000"/>
                </a:srgb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92000">
              <a:spcBef>
                <a:spcPts val="0"/>
              </a:spcBef>
              <a:defRPr/>
            </a:pPr>
            <a:endParaRPr lang="ru-RU" sz="12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defTabSz="792000">
              <a:spcBef>
                <a:spcPts val="0"/>
              </a:spcBef>
              <a:defRPr/>
            </a:pPr>
            <a:endParaRPr lang="ru-RU" sz="12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defTabSz="792000">
              <a:spcBef>
                <a:spcPts val="0"/>
              </a:spcBef>
              <a:defRPr/>
            </a:pPr>
            <a:endParaRPr lang="ru-RU" sz="12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defTabSz="792000">
              <a:spcBef>
                <a:spcPts val="0"/>
              </a:spcBef>
              <a:defRPr/>
            </a:pPr>
            <a:endParaRPr lang="ru-RU" sz="12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defTabSz="792000">
              <a:spcBef>
                <a:spcPts val="0"/>
              </a:spcBef>
              <a:defRPr/>
            </a:pPr>
            <a:endParaRPr lang="ru-RU" sz="12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ru-RU" sz="14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ru-RU" sz="14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en-US" sz="14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ru-RU" sz="14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B9F713E-6EB5-4D37-AA33-040D2A733C16}"/>
              </a:ext>
            </a:extLst>
          </p:cNvPr>
          <p:cNvSpPr/>
          <p:nvPr/>
        </p:nvSpPr>
        <p:spPr>
          <a:xfrm>
            <a:off x="333038" y="1117769"/>
            <a:ext cx="8499475" cy="70802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latin typeface="Akrobat" panose="00000600000000000000" pitchFamily="50" charset="-52"/>
              </a:rPr>
              <a:t>КАК МИНИМИЗИРОВАТЬ РИСК ПОЛУЧЕНИЯ НЕКОРРЕКТНОЙ КАДАСТРОВОЙ СТОИМОСТИ?</a:t>
            </a:r>
          </a:p>
        </p:txBody>
      </p:sp>
      <p:sp>
        <p:nvSpPr>
          <p:cNvPr id="24" name="Стрелка вниз 23">
            <a:extLst>
              <a:ext uri="{FF2B5EF4-FFF2-40B4-BE49-F238E27FC236}">
                <a16:creationId xmlns:a16="http://schemas.microsoft.com/office/drawing/2014/main" id="{BA8C12B5-6D3C-48E8-B689-A6F25028DFED}"/>
              </a:ext>
            </a:extLst>
          </p:cNvPr>
          <p:cNvSpPr/>
          <p:nvPr/>
        </p:nvSpPr>
        <p:spPr>
          <a:xfrm>
            <a:off x="6502998" y="2011380"/>
            <a:ext cx="587375" cy="48101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krobat" panose="00000600000000000000" pitchFamily="50" charset="-52"/>
            </a:endParaRPr>
          </a:p>
        </p:txBody>
      </p:sp>
      <p:sp>
        <p:nvSpPr>
          <p:cNvPr id="27" name="Стрелка вниз 23">
            <a:extLst>
              <a:ext uri="{FF2B5EF4-FFF2-40B4-BE49-F238E27FC236}">
                <a16:creationId xmlns:a16="http://schemas.microsoft.com/office/drawing/2014/main" id="{714681D6-DE18-4529-BF88-1D58BD1E00EC}"/>
              </a:ext>
            </a:extLst>
          </p:cNvPr>
          <p:cNvSpPr/>
          <p:nvPr/>
        </p:nvSpPr>
        <p:spPr>
          <a:xfrm>
            <a:off x="2164463" y="1997243"/>
            <a:ext cx="587375" cy="48101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krobat" panose="00000600000000000000" pitchFamily="50" charset="-52"/>
            </a:endParaRPr>
          </a:p>
        </p:txBody>
      </p:sp>
      <p:pic>
        <p:nvPicPr>
          <p:cNvPr id="29" name="Рисунок 2" descr="База данных">
            <a:extLst>
              <a:ext uri="{FF2B5EF4-FFF2-40B4-BE49-F238E27FC236}">
                <a16:creationId xmlns:a16="http://schemas.microsoft.com/office/drawing/2014/main" id="{9A944C9B-B619-4B5E-9512-FF62855C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099" y="2725932"/>
            <a:ext cx="66992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0739175-3322-4F72-8496-29C248CAF131}"/>
              </a:ext>
            </a:extLst>
          </p:cNvPr>
          <p:cNvSpPr/>
          <p:nvPr/>
        </p:nvSpPr>
        <p:spPr>
          <a:xfrm>
            <a:off x="550525" y="3457744"/>
            <a:ext cx="3811024" cy="774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Декларации 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FD6B512D-A3BA-4943-A780-CBF871E05490}"/>
              </a:ext>
            </a:extLst>
          </p:cNvPr>
          <p:cNvSpPr/>
          <p:nvPr/>
        </p:nvSpPr>
        <p:spPr>
          <a:xfrm>
            <a:off x="4678026" y="2590969"/>
            <a:ext cx="4256087" cy="1935946"/>
          </a:xfrm>
          <a:prstGeom prst="rect">
            <a:avLst/>
          </a:prstGeom>
          <a:gradFill flip="none" rotWithShape="1">
            <a:gsLst>
              <a:gs pos="0">
                <a:srgbClr val="267426">
                  <a:shade val="30000"/>
                  <a:satMod val="115000"/>
                </a:srgbClr>
              </a:gs>
              <a:gs pos="50000">
                <a:srgbClr val="267426">
                  <a:shade val="67500"/>
                  <a:satMod val="115000"/>
                </a:srgbClr>
              </a:gs>
              <a:gs pos="100000">
                <a:srgbClr val="267426">
                  <a:shade val="100000"/>
                  <a:satMod val="115000"/>
                </a:srgb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92000">
              <a:spcBef>
                <a:spcPts val="0"/>
              </a:spcBef>
              <a:defRPr/>
            </a:pPr>
            <a:endParaRPr lang="ru-RU" sz="12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defTabSz="792000">
              <a:spcBef>
                <a:spcPts val="0"/>
              </a:spcBef>
              <a:defRPr/>
            </a:pPr>
            <a:endParaRPr lang="ru-RU" sz="12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defTabSz="792000">
              <a:spcBef>
                <a:spcPts val="0"/>
              </a:spcBef>
              <a:defRPr/>
            </a:pPr>
            <a:endParaRPr lang="ru-RU" sz="12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defTabSz="792000">
              <a:spcBef>
                <a:spcPts val="0"/>
              </a:spcBef>
              <a:defRPr/>
            </a:pPr>
            <a:endParaRPr lang="ru-RU" sz="12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defTabSz="792000">
              <a:spcBef>
                <a:spcPts val="0"/>
              </a:spcBef>
              <a:defRPr/>
            </a:pPr>
            <a:endParaRPr lang="ru-RU" sz="12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ru-RU" sz="14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ru-RU" sz="14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en-US" sz="14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ru-RU" sz="14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84A147B-426F-4B21-81E7-2C18F69F7C93}"/>
              </a:ext>
            </a:extLst>
          </p:cNvPr>
          <p:cNvSpPr/>
          <p:nvPr/>
        </p:nvSpPr>
        <p:spPr>
          <a:xfrm>
            <a:off x="4900557" y="3477818"/>
            <a:ext cx="3811024" cy="774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Отчеты об определении рыночной стоимости объектов недвижимости </a:t>
            </a:r>
          </a:p>
        </p:txBody>
      </p:sp>
      <p:pic>
        <p:nvPicPr>
          <p:cNvPr id="40" name="Рисунок 39" descr="Контрольный список">
            <a:extLst>
              <a:ext uri="{FF2B5EF4-FFF2-40B4-BE49-F238E27FC236}">
                <a16:creationId xmlns:a16="http://schemas.microsoft.com/office/drawing/2014/main" id="{BCA4E794-B8FE-4347-B792-60A568A3E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7624" y="2725932"/>
            <a:ext cx="594214" cy="594214"/>
          </a:xfrm>
          <a:prstGeom prst="rect">
            <a:avLst/>
          </a:prstGeom>
        </p:spPr>
      </p:pic>
      <p:pic>
        <p:nvPicPr>
          <p:cNvPr id="5" name="Рисунок 4" descr="Документ">
            <a:extLst>
              <a:ext uri="{FF2B5EF4-FFF2-40B4-BE49-F238E27FC236}">
                <a16:creationId xmlns:a16="http://schemas.microsoft.com/office/drawing/2014/main" id="{1BE5954C-B305-44B0-AB66-19A10C7C15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2998" y="2712643"/>
            <a:ext cx="606142" cy="606142"/>
          </a:xfrm>
          <a:prstGeom prst="rect">
            <a:avLst/>
          </a:prstGeom>
        </p:spPr>
      </p:pic>
      <p:sp>
        <p:nvSpPr>
          <p:cNvPr id="41" name="Прямоугольник: загнутый угол 40">
            <a:extLst>
              <a:ext uri="{FF2B5EF4-FFF2-40B4-BE49-F238E27FC236}">
                <a16:creationId xmlns:a16="http://schemas.microsoft.com/office/drawing/2014/main" id="{FA357AE8-9733-4153-AA34-9095AE4AC4CA}"/>
              </a:ext>
            </a:extLst>
          </p:cNvPr>
          <p:cNvSpPr/>
          <p:nvPr/>
        </p:nvSpPr>
        <p:spPr>
          <a:xfrm>
            <a:off x="1544182" y="4817475"/>
            <a:ext cx="6267688" cy="1134988"/>
          </a:xfrm>
          <a:prstGeom prst="foldedCorner">
            <a:avLst>
              <a:gd name="adj" fmla="val 3802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altLang="ru-RU" i="1" cap="all" dirty="0">
              <a:solidFill>
                <a:schemeClr val="tx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Предоставление деклараций и отчетов об определении рыночной стоимости носит не обязательный, а скорее справочный характер, для исключения возникновения ошибок, недоразумений и оспаривания результатов государственной кадастровой оценки</a:t>
            </a:r>
            <a:endParaRPr lang="ru-RU" sz="1400" u="sng" dirty="0">
              <a:solidFill>
                <a:schemeClr val="tx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400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81CA48-A1B7-4666-96CD-F597359FF2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5"/>
          <a:stretch/>
        </p:blipFill>
        <p:spPr>
          <a:xfrm>
            <a:off x="30390" y="958645"/>
            <a:ext cx="9113610" cy="541265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133CAD-FB8F-4281-83AA-4F621262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4738" y="6623050"/>
            <a:ext cx="457200" cy="249238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latin typeface="Akrobat" panose="00000600000000000000" pitchFamily="50" charset="-52"/>
              </a:rPr>
              <a:t>14</a:t>
            </a:r>
          </a:p>
        </p:txBody>
      </p:sp>
      <p:sp>
        <p:nvSpPr>
          <p:cNvPr id="13317" name="Заголовок 1">
            <a:extLst>
              <a:ext uri="{FF2B5EF4-FFF2-40B4-BE49-F238E27FC236}">
                <a16:creationId xmlns:a16="http://schemas.microsoft.com/office/drawing/2014/main" id="{4868878E-778D-4EDF-8902-6EC9C6CABB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115888"/>
            <a:ext cx="7696200" cy="523875"/>
          </a:xfrm>
        </p:spPr>
        <p:txBody>
          <a:bodyPr/>
          <a:lstStyle/>
          <a:p>
            <a:pPr algn="l">
              <a:defRPr/>
            </a:pPr>
            <a:br>
              <a:rPr lang="ru-RU" altLang="ru-RU" sz="1700" b="0" cap="all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</a:br>
            <a:endParaRPr lang="ru-RU" altLang="ru-RU" sz="1700" b="0" cap="all">
              <a:solidFill>
                <a:schemeClr val="tx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C53DB8F-FA99-4E2C-B1DB-3533B9FDA9E6}"/>
              </a:ext>
            </a:extLst>
          </p:cNvPr>
          <p:cNvSpPr txBox="1">
            <a:spLocks/>
          </p:cNvSpPr>
          <p:nvPr/>
        </p:nvSpPr>
        <p:spPr bwMode="auto">
          <a:xfrm>
            <a:off x="250825" y="115888"/>
            <a:ext cx="7696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rgbClr val="9900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br>
              <a:rPr lang="ru-RU" altLang="ru-RU" sz="1700" b="0" cap="all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</a:br>
            <a:endParaRPr lang="ru-RU" altLang="ru-RU" sz="1700" b="0" cap="all" dirty="0">
              <a:solidFill>
                <a:schemeClr val="tx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CE1CD09-778B-4EEF-875E-67198F90A73E}"/>
              </a:ext>
            </a:extLst>
          </p:cNvPr>
          <p:cNvSpPr/>
          <p:nvPr/>
        </p:nvSpPr>
        <p:spPr>
          <a:xfrm>
            <a:off x="351095" y="2197996"/>
            <a:ext cx="2013267" cy="213065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Официальный сайт Учреждения</a:t>
            </a:r>
            <a:endParaRPr lang="ru-RU" sz="1400" dirty="0">
              <a:solidFill>
                <a:schemeClr val="bg2">
                  <a:lumMod val="75000"/>
                </a:schemeClr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67394EC-6335-4263-8C48-F01B6D4562F8}"/>
              </a:ext>
            </a:extLst>
          </p:cNvPr>
          <p:cNvSpPr/>
          <p:nvPr/>
        </p:nvSpPr>
        <p:spPr>
          <a:xfrm>
            <a:off x="2558733" y="2197996"/>
            <a:ext cx="2013267" cy="213065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Официальная группа Учреждения «</a:t>
            </a:r>
            <a:r>
              <a:rPr lang="ru-RU" sz="1400" dirty="0" err="1">
                <a:solidFill>
                  <a:schemeClr val="bg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Вконтакте</a:t>
            </a:r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»</a:t>
            </a:r>
            <a:endParaRPr lang="ru-RU" sz="1400" dirty="0">
              <a:solidFill>
                <a:schemeClr val="bg2">
                  <a:lumMod val="75000"/>
                </a:schemeClr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24" name="Рисунок 23" descr="Изображение выглядит как снимок экрана, внутренний&#10;&#10;Описание создано автоматически">
            <a:extLst>
              <a:ext uri="{FF2B5EF4-FFF2-40B4-BE49-F238E27FC236}">
                <a16:creationId xmlns:a16="http://schemas.microsoft.com/office/drawing/2014/main" id="{38404B97-9358-4529-A7B0-59AEB9EF9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49" y="3621688"/>
            <a:ext cx="1808082" cy="152918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нимок экрана&#10;&#10;Описание создано автоматически">
            <a:extLst>
              <a:ext uri="{FF2B5EF4-FFF2-40B4-BE49-F238E27FC236}">
                <a16:creationId xmlns:a16="http://schemas.microsoft.com/office/drawing/2014/main" id="{1BC07957-2CA1-477D-B304-F0036A26E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72" y="3621689"/>
            <a:ext cx="1808082" cy="1529183"/>
          </a:xfrm>
          <a:prstGeom prst="rect">
            <a:avLst/>
          </a:prstGeom>
        </p:spPr>
      </p:pic>
      <p:pic>
        <p:nvPicPr>
          <p:cNvPr id="7" name="Рисунок 6" descr="Мир">
            <a:extLst>
              <a:ext uri="{FF2B5EF4-FFF2-40B4-BE49-F238E27FC236}">
                <a16:creationId xmlns:a16="http://schemas.microsoft.com/office/drawing/2014/main" id="{47F7F660-B3D7-4C73-906D-84E416F15D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788" y="2318134"/>
            <a:ext cx="683880" cy="6838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93AE23-0195-4D9C-B989-C944F888E7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35" y="2318134"/>
            <a:ext cx="743062" cy="5921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0B97E0-AFDE-4B7A-B147-4ABDAEA4E4EF}"/>
              </a:ext>
            </a:extLst>
          </p:cNvPr>
          <p:cNvSpPr txBox="1"/>
          <p:nvPr/>
        </p:nvSpPr>
        <p:spPr>
          <a:xfrm>
            <a:off x="856832" y="5193502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krobat" panose="00000600000000000000" pitchFamily="50" charset="-52"/>
              </a:rPr>
              <a:t>ikmo51.ru</a:t>
            </a:r>
            <a:endParaRPr lang="ru-RU" dirty="0">
              <a:latin typeface="Akrobat" panose="000006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D8AC9E-690F-451E-B0F0-5096056EFB01}"/>
              </a:ext>
            </a:extLst>
          </p:cNvPr>
          <p:cNvSpPr txBox="1"/>
          <p:nvPr/>
        </p:nvSpPr>
        <p:spPr>
          <a:xfrm>
            <a:off x="2841450" y="5182751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krobat" panose="00000600000000000000" pitchFamily="50" charset="-52"/>
              </a:rPr>
              <a:t>vk.com/ikmo51</a:t>
            </a:r>
            <a:endParaRPr lang="ru-RU" dirty="0">
              <a:latin typeface="Akrobat" panose="00000600000000000000" pitchFamily="50" charset="-52"/>
            </a:endParaRPr>
          </a:p>
        </p:txBody>
      </p:sp>
      <p:sp>
        <p:nvSpPr>
          <p:cNvPr id="31" name="Прямоугольник: загнутый угол 30">
            <a:extLst>
              <a:ext uri="{FF2B5EF4-FFF2-40B4-BE49-F238E27FC236}">
                <a16:creationId xmlns:a16="http://schemas.microsoft.com/office/drawing/2014/main" id="{8A5C9507-1C7A-4793-A736-3338D44E1BDE}"/>
              </a:ext>
            </a:extLst>
          </p:cNvPr>
          <p:cNvSpPr/>
          <p:nvPr/>
        </p:nvSpPr>
        <p:spPr>
          <a:xfrm>
            <a:off x="4791209" y="2204685"/>
            <a:ext cx="3972651" cy="3358149"/>
          </a:xfrm>
          <a:prstGeom prst="foldedCorner">
            <a:avLst>
              <a:gd name="adj" fmla="val 86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altLang="ru-RU" sz="2000" i="1" cap="all" dirty="0">
              <a:solidFill>
                <a:schemeClr val="tx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г. Мурманск, ул. Карла Маркса, д. 18</a:t>
            </a:r>
            <a:endParaRPr lang="en-US" sz="2000" dirty="0">
              <a:solidFill>
                <a:schemeClr val="tx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Тел.</a:t>
            </a:r>
            <a:r>
              <a:rPr lang="en-US" sz="200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:</a:t>
            </a:r>
            <a:r>
              <a:rPr lang="ru-RU" sz="200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(8152) 56-70-36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E-mail: </a:t>
            </a:r>
            <a:r>
              <a:rPr lang="en-US" sz="2000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  <a:hlinkClick r:id="rId9"/>
              </a:rPr>
              <a:t>gobu_ikmo@mail.ru</a:t>
            </a:r>
            <a:endParaRPr lang="en-US" sz="2000" dirty="0">
              <a:solidFill>
                <a:schemeClr val="tx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пн.-чт. с 9:00 до 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8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:15, пт. с 9:00 до 17:00, перерыв на обед 13:00-14:00 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97E65120-955E-4777-B8F4-34AB859605FD}"/>
              </a:ext>
            </a:extLst>
          </p:cNvPr>
          <p:cNvSpPr txBox="1">
            <a:spLocks/>
          </p:cNvSpPr>
          <p:nvPr/>
        </p:nvSpPr>
        <p:spPr bwMode="auto">
          <a:xfrm>
            <a:off x="441182" y="115888"/>
            <a:ext cx="7696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rgbClr val="9900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altLang="ru-RU" sz="1700" b="0" cap="all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ГОБУ «Имущественная казна Мурманской области»</a:t>
            </a:r>
            <a:br>
              <a:rPr lang="ru-RU" altLang="ru-RU" sz="1700" b="0" cap="all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</a:br>
            <a:endParaRPr lang="ru-RU" altLang="ru-RU" sz="1700" b="0" cap="all" dirty="0">
              <a:solidFill>
                <a:schemeClr val="tx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631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517B245A-D90C-4C4B-9C82-756C6663B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"/>
          <a:stretch>
            <a:fillRect/>
          </a:stretch>
        </p:blipFill>
        <p:spPr bwMode="auto">
          <a:xfrm>
            <a:off x="647700" y="801688"/>
            <a:ext cx="784860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C:\Documents and Settings\yuriryab\Рабочий стол\Шаблон-Мурманск-2.jpg">
            <a:extLst>
              <a:ext uri="{FF2B5EF4-FFF2-40B4-BE49-F238E27FC236}">
                <a16:creationId xmlns:a16="http://schemas.microsoft.com/office/drawing/2014/main" id="{08D3C933-8F96-4E89-9E25-624FDE718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5413375"/>
            <a:ext cx="2500312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5">
            <a:extLst>
              <a:ext uri="{FF2B5EF4-FFF2-40B4-BE49-F238E27FC236}">
                <a16:creationId xmlns:a16="http://schemas.microsoft.com/office/drawing/2014/main" id="{858DE7EB-520A-410A-9C62-B9AD84B09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686050"/>
            <a:ext cx="6858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200" b="1" dirty="0">
                <a:latin typeface="Akrobat" panose="00000600000000000000" pitchFamily="50" charset="-52"/>
              </a:rPr>
              <a:t>СПАСИБО ЗА ВНИМАНИЕ!</a:t>
            </a:r>
          </a:p>
        </p:txBody>
      </p:sp>
      <p:sp>
        <p:nvSpPr>
          <p:cNvPr id="20485" name="TextBox 10">
            <a:extLst>
              <a:ext uri="{FF2B5EF4-FFF2-40B4-BE49-F238E27FC236}">
                <a16:creationId xmlns:a16="http://schemas.microsoft.com/office/drawing/2014/main" id="{3458D017-EEF6-4F37-9417-EE0F2A2ED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925" y="1185863"/>
            <a:ext cx="1718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600" dirty="0">
                <a:latin typeface="Akrobat" panose="00000600000000000000" pitchFamily="50" charset="-52"/>
                <a:cs typeface="Segoe UI" panose="020B0502040204020203" pitchFamily="34" charset="0"/>
              </a:rPr>
              <a:t>6</a:t>
            </a:r>
            <a:r>
              <a:rPr lang="ru-RU" altLang="ru-RU" sz="1600" dirty="0">
                <a:latin typeface="Akrobat" panose="00000600000000000000" pitchFamily="50" charset="-52"/>
                <a:cs typeface="Segoe UI" panose="020B0502040204020203" pitchFamily="34" charset="0"/>
              </a:rPr>
              <a:t> декабря 2018 года</a:t>
            </a:r>
          </a:p>
          <a:p>
            <a:r>
              <a:rPr lang="ru-RU" altLang="ru-RU" sz="1600" dirty="0">
                <a:latin typeface="Akrobat" panose="00000600000000000000" pitchFamily="50" charset="-52"/>
                <a:cs typeface="Segoe UI" panose="020B0502040204020203" pitchFamily="34" charset="0"/>
              </a:rPr>
              <a:t>г. Мурманск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3A8A9079-48C2-44F3-B7E5-037B33A9B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" y="5546725"/>
            <a:ext cx="5067667" cy="6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1600" dirty="0">
                <a:latin typeface="Akrobat" panose="00000600000000000000" pitchFamily="50" charset="-52"/>
                <a:cs typeface="Segoe UI" panose="020B0502040204020203" pitchFamily="34" charset="0"/>
              </a:rPr>
              <a:t>Министр имущественных отношений Мурманской области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1600" dirty="0">
                <a:latin typeface="Akrobat" panose="00000600000000000000" pitchFamily="50" charset="-52"/>
                <a:cs typeface="Segoe UI" panose="020B0502040204020203" pitchFamily="34" charset="0"/>
              </a:rPr>
              <a:t>О.А. </a:t>
            </a:r>
            <a:r>
              <a:rPr lang="ru-RU" altLang="ru-RU" sz="1600" dirty="0" err="1">
                <a:latin typeface="Akrobat" panose="00000600000000000000" pitchFamily="50" charset="-52"/>
                <a:cs typeface="Segoe UI" panose="020B0502040204020203" pitchFamily="34" charset="0"/>
              </a:rPr>
              <a:t>Мазунов</a:t>
            </a:r>
            <a:endParaRPr lang="ru-RU" altLang="ru-RU" sz="1600" dirty="0">
              <a:latin typeface="Akrobat" panose="00000600000000000000" pitchFamily="50" charset="-52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F398C3-9F30-455C-B8A3-0F1B8AB9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623050"/>
            <a:ext cx="457200" cy="249238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latin typeface="Akrobat" panose="00000600000000000000" pitchFamily="50" charset="-52"/>
                <a:cs typeface="Arial Unicode MS" pitchFamily="34" charset="-128"/>
              </a:rPr>
              <a:t>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58B7382-A557-4B2C-979E-964CED3FFAF2}"/>
              </a:ext>
            </a:extLst>
          </p:cNvPr>
          <p:cNvSpPr/>
          <p:nvPr/>
        </p:nvSpPr>
        <p:spPr>
          <a:xfrm>
            <a:off x="318776" y="3057069"/>
            <a:ext cx="2630208" cy="62316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Выкупная цена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FB1BE12-A571-4F94-9379-F6448E5D7899}"/>
              </a:ext>
            </a:extLst>
          </p:cNvPr>
          <p:cNvSpPr/>
          <p:nvPr/>
        </p:nvSpPr>
        <p:spPr>
          <a:xfrm>
            <a:off x="318776" y="4576326"/>
            <a:ext cx="8498739" cy="112080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krobat" panose="00000600000000000000" pitchFamily="50" charset="-52"/>
                <a:cs typeface="Arial" panose="020B0604020202020204" pitchFamily="34" charset="0"/>
              </a:rPr>
              <a:t>Консолидированный бюджет Мурманской области</a:t>
            </a:r>
          </a:p>
        </p:txBody>
      </p:sp>
      <p:sp>
        <p:nvSpPr>
          <p:cNvPr id="15" name="Стрелка вниз 23">
            <a:extLst>
              <a:ext uri="{FF2B5EF4-FFF2-40B4-BE49-F238E27FC236}">
                <a16:creationId xmlns:a16="http://schemas.microsoft.com/office/drawing/2014/main" id="{B58D66C3-C4DD-41BB-B1B2-52D895FF3383}"/>
              </a:ext>
            </a:extLst>
          </p:cNvPr>
          <p:cNvSpPr/>
          <p:nvPr/>
        </p:nvSpPr>
        <p:spPr>
          <a:xfrm>
            <a:off x="4175240" y="3856394"/>
            <a:ext cx="785813" cy="481012"/>
          </a:xfrm>
          <a:prstGeom prst="down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krobat" panose="00000600000000000000" pitchFamily="50" charset="-52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7160620-8A90-448B-A70E-026C6617AFBD}"/>
              </a:ext>
            </a:extLst>
          </p:cNvPr>
          <p:cNvSpPr/>
          <p:nvPr/>
        </p:nvSpPr>
        <p:spPr>
          <a:xfrm>
            <a:off x="318776" y="1051064"/>
            <a:ext cx="8498739" cy="1104846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krobat" panose="00000600000000000000" pitchFamily="50" charset="-52"/>
                <a:cs typeface="Arial" panose="020B0604020202020204" pitchFamily="34" charset="0"/>
              </a:rPr>
              <a:t>Кадастровая стоимость</a:t>
            </a:r>
            <a:r>
              <a:rPr lang="en-US" dirty="0">
                <a:latin typeface="Akrobat" panose="00000600000000000000" pitchFamily="50" charset="-52"/>
                <a:cs typeface="Arial" panose="020B0604020202020204" pitchFamily="34" charset="0"/>
              </a:rPr>
              <a:t> </a:t>
            </a:r>
            <a:r>
              <a:rPr lang="ru-RU" dirty="0">
                <a:latin typeface="Akrobat" panose="00000600000000000000" pitchFamily="50" charset="-52"/>
                <a:cs typeface="Arial" panose="020B0604020202020204" pitchFamily="34" charset="0"/>
              </a:rPr>
              <a:t>объекта недвижимости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38975D1-A34C-4F81-842F-6302478C6B2F}"/>
              </a:ext>
            </a:extLst>
          </p:cNvPr>
          <p:cNvSpPr/>
          <p:nvPr/>
        </p:nvSpPr>
        <p:spPr>
          <a:xfrm>
            <a:off x="3252697" y="3057069"/>
            <a:ext cx="2654194" cy="62316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Налоги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56C6AAE-D690-4BE5-BB53-70B1B1967E66}"/>
              </a:ext>
            </a:extLst>
          </p:cNvPr>
          <p:cNvSpPr/>
          <p:nvPr/>
        </p:nvSpPr>
        <p:spPr>
          <a:xfrm>
            <a:off x="6167176" y="3057069"/>
            <a:ext cx="2650339" cy="62316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Арендные платежи</a:t>
            </a:r>
          </a:p>
        </p:txBody>
      </p:sp>
      <p:sp>
        <p:nvSpPr>
          <p:cNvPr id="21" name="Стрелка вниз 23">
            <a:extLst>
              <a:ext uri="{FF2B5EF4-FFF2-40B4-BE49-F238E27FC236}">
                <a16:creationId xmlns:a16="http://schemas.microsoft.com/office/drawing/2014/main" id="{05345DDA-4A6B-470E-9E51-3E3B11843763}"/>
              </a:ext>
            </a:extLst>
          </p:cNvPr>
          <p:cNvSpPr/>
          <p:nvPr/>
        </p:nvSpPr>
        <p:spPr>
          <a:xfrm>
            <a:off x="1228979" y="2383556"/>
            <a:ext cx="785813" cy="481012"/>
          </a:xfrm>
          <a:prstGeom prst="down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krobat" panose="00000600000000000000" pitchFamily="50" charset="-52"/>
            </a:endParaRPr>
          </a:p>
        </p:txBody>
      </p:sp>
      <p:sp>
        <p:nvSpPr>
          <p:cNvPr id="22" name="Стрелка вниз 23">
            <a:extLst>
              <a:ext uri="{FF2B5EF4-FFF2-40B4-BE49-F238E27FC236}">
                <a16:creationId xmlns:a16="http://schemas.microsoft.com/office/drawing/2014/main" id="{8AECF0B2-7773-45F8-AF2F-1270A5AC323E}"/>
              </a:ext>
            </a:extLst>
          </p:cNvPr>
          <p:cNvSpPr/>
          <p:nvPr/>
        </p:nvSpPr>
        <p:spPr>
          <a:xfrm>
            <a:off x="4165171" y="2393019"/>
            <a:ext cx="785813" cy="481012"/>
          </a:xfrm>
          <a:prstGeom prst="down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krobat" panose="00000600000000000000" pitchFamily="50" charset="-52"/>
            </a:endParaRPr>
          </a:p>
        </p:txBody>
      </p:sp>
      <p:sp>
        <p:nvSpPr>
          <p:cNvPr id="23" name="Стрелка вниз 23">
            <a:extLst>
              <a:ext uri="{FF2B5EF4-FFF2-40B4-BE49-F238E27FC236}">
                <a16:creationId xmlns:a16="http://schemas.microsoft.com/office/drawing/2014/main" id="{837C52A7-51F9-4FC5-8958-1D4ACBCC9F9A}"/>
              </a:ext>
            </a:extLst>
          </p:cNvPr>
          <p:cNvSpPr/>
          <p:nvPr/>
        </p:nvSpPr>
        <p:spPr>
          <a:xfrm>
            <a:off x="7101366" y="2385598"/>
            <a:ext cx="785813" cy="481012"/>
          </a:xfrm>
          <a:prstGeom prst="down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krobat" panose="00000600000000000000" pitchFamily="50" charset="-52"/>
            </a:endParaRPr>
          </a:p>
        </p:txBody>
      </p:sp>
      <p:sp>
        <p:nvSpPr>
          <p:cNvPr id="24" name="Стрелка вниз 23">
            <a:extLst>
              <a:ext uri="{FF2B5EF4-FFF2-40B4-BE49-F238E27FC236}">
                <a16:creationId xmlns:a16="http://schemas.microsoft.com/office/drawing/2014/main" id="{D190EBB1-3589-42E5-A8D8-32395C972A9F}"/>
              </a:ext>
            </a:extLst>
          </p:cNvPr>
          <p:cNvSpPr/>
          <p:nvPr/>
        </p:nvSpPr>
        <p:spPr>
          <a:xfrm>
            <a:off x="7101366" y="3868686"/>
            <a:ext cx="785813" cy="481012"/>
          </a:xfrm>
          <a:prstGeom prst="down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krobat" panose="00000600000000000000" pitchFamily="50" charset="-52"/>
            </a:endParaRPr>
          </a:p>
        </p:txBody>
      </p:sp>
      <p:sp>
        <p:nvSpPr>
          <p:cNvPr id="25" name="Стрелка вниз 23">
            <a:extLst>
              <a:ext uri="{FF2B5EF4-FFF2-40B4-BE49-F238E27FC236}">
                <a16:creationId xmlns:a16="http://schemas.microsoft.com/office/drawing/2014/main" id="{548C000D-E0F7-486E-BB5D-04120208BDC1}"/>
              </a:ext>
            </a:extLst>
          </p:cNvPr>
          <p:cNvSpPr/>
          <p:nvPr/>
        </p:nvSpPr>
        <p:spPr>
          <a:xfrm>
            <a:off x="1226488" y="3868686"/>
            <a:ext cx="785813" cy="481012"/>
          </a:xfrm>
          <a:prstGeom prst="down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krobat" panose="00000600000000000000" pitchFamily="50" charset="-52"/>
            </a:endParaRPr>
          </a:p>
        </p:txBody>
      </p:sp>
      <p:pic>
        <p:nvPicPr>
          <p:cNvPr id="26" name="Рисунок 25" descr="Монеты">
            <a:extLst>
              <a:ext uri="{FF2B5EF4-FFF2-40B4-BE49-F238E27FC236}">
                <a16:creationId xmlns:a16="http://schemas.microsoft.com/office/drawing/2014/main" id="{7C19092C-1570-4E0E-9974-C03970A67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19872" y="3196341"/>
            <a:ext cx="389629" cy="389629"/>
          </a:xfrm>
          <a:prstGeom prst="rect">
            <a:avLst/>
          </a:prstGeom>
        </p:spPr>
      </p:pic>
      <p:pic>
        <p:nvPicPr>
          <p:cNvPr id="29" name="Рисунок 28" descr="Монеты">
            <a:extLst>
              <a:ext uri="{FF2B5EF4-FFF2-40B4-BE49-F238E27FC236}">
                <a16:creationId xmlns:a16="http://schemas.microsoft.com/office/drawing/2014/main" id="{F2DFDBF5-5166-41E3-B540-7351EB883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8184" y="3204031"/>
            <a:ext cx="382421" cy="382421"/>
          </a:xfrm>
          <a:prstGeom prst="rect">
            <a:avLst/>
          </a:prstGeom>
        </p:spPr>
      </p:pic>
      <p:pic>
        <p:nvPicPr>
          <p:cNvPr id="30" name="Рисунок 29" descr="Монеты">
            <a:extLst>
              <a:ext uri="{FF2B5EF4-FFF2-40B4-BE49-F238E27FC236}">
                <a16:creationId xmlns:a16="http://schemas.microsoft.com/office/drawing/2014/main" id="{3F673457-6032-44FB-B9F1-07EBA77E3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536" y="3173837"/>
            <a:ext cx="389629" cy="389629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A4F4E7F-AF24-4297-9F52-1B6215A45C28}"/>
              </a:ext>
            </a:extLst>
          </p:cNvPr>
          <p:cNvSpPr/>
          <p:nvPr/>
        </p:nvSpPr>
        <p:spPr>
          <a:xfrm>
            <a:off x="251885" y="22196"/>
            <a:ext cx="643109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700" b="0" cap="all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Государственная кадастровая оценка</a:t>
            </a:r>
            <a:endParaRPr lang="ru-RU" sz="1700" dirty="0">
              <a:latin typeface="Akrobat" panose="00000600000000000000" pitchFamily="50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F398C3-9F30-455C-B8A3-0F1B8AB9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623050"/>
            <a:ext cx="457200" cy="249238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latin typeface="Akrobat" panose="00000600000000000000" pitchFamily="50" charset="-52"/>
                <a:cs typeface="Arial Unicode MS" pitchFamily="34" charset="-128"/>
              </a:rPr>
              <a:t>3</a:t>
            </a:r>
          </a:p>
        </p:txBody>
      </p:sp>
      <p:sp>
        <p:nvSpPr>
          <p:cNvPr id="13317" name="Заголовок 1">
            <a:extLst>
              <a:ext uri="{FF2B5EF4-FFF2-40B4-BE49-F238E27FC236}">
                <a16:creationId xmlns:a16="http://schemas.microsoft.com/office/drawing/2014/main" id="{3C1C8015-1F98-4384-827B-583FAE777A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6550" y="49213"/>
            <a:ext cx="7694613" cy="325925"/>
          </a:xfrm>
        </p:spPr>
        <p:txBody>
          <a:bodyPr/>
          <a:lstStyle/>
          <a:p>
            <a:pPr algn="l">
              <a:defRPr/>
            </a:pPr>
            <a:r>
              <a:rPr lang="ru-RU" altLang="ru-RU" sz="1700" b="0" cap="all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Государственная кадастровая оценка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58B7382-A557-4B2C-979E-964CED3FFAF2}"/>
              </a:ext>
            </a:extLst>
          </p:cNvPr>
          <p:cNvSpPr/>
          <p:nvPr/>
        </p:nvSpPr>
        <p:spPr>
          <a:xfrm>
            <a:off x="5131701" y="1700808"/>
            <a:ext cx="3619544" cy="57444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Принятие решения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FB1BE12-A571-4F94-9379-F6448E5D7899}"/>
              </a:ext>
            </a:extLst>
          </p:cNvPr>
          <p:cNvSpPr/>
          <p:nvPr/>
        </p:nvSpPr>
        <p:spPr>
          <a:xfrm>
            <a:off x="336550" y="1700808"/>
            <a:ext cx="3619543" cy="3310506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krobat" panose="00000600000000000000" pitchFamily="50" charset="-52"/>
                <a:cs typeface="Arial" panose="020B0604020202020204" pitchFamily="34" charset="0"/>
              </a:rPr>
              <a:t>Государственная кадастровая оценка</a:t>
            </a:r>
          </a:p>
          <a:p>
            <a:pPr algn="ctr">
              <a:defRPr/>
            </a:pPr>
            <a:endParaRPr lang="ru-RU" dirty="0"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i="1" dirty="0">
                <a:latin typeface="Akrobat" panose="00000600000000000000" pitchFamily="50" charset="-52"/>
                <a:cs typeface="Arial" panose="020B0604020202020204" pitchFamily="34" charset="0"/>
              </a:rPr>
              <a:t>совокупность процедур, направленных на определение кадастровой стоимости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38975D1-A34C-4F81-842F-6302478C6B2F}"/>
              </a:ext>
            </a:extLst>
          </p:cNvPr>
          <p:cNvSpPr/>
          <p:nvPr/>
        </p:nvSpPr>
        <p:spPr>
          <a:xfrm>
            <a:off x="5131701" y="3075875"/>
            <a:ext cx="3619544" cy="57444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Определение кадастровой стоимости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56C6AAE-D690-4BE5-BB53-70B1B1967E66}"/>
              </a:ext>
            </a:extLst>
          </p:cNvPr>
          <p:cNvSpPr/>
          <p:nvPr/>
        </p:nvSpPr>
        <p:spPr>
          <a:xfrm>
            <a:off x="5131702" y="3756372"/>
            <a:ext cx="3619543" cy="57444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Утверждения отчета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B3370FA-B8D2-4316-A5C6-BEFDE83C4CF5}"/>
              </a:ext>
            </a:extLst>
          </p:cNvPr>
          <p:cNvSpPr/>
          <p:nvPr/>
        </p:nvSpPr>
        <p:spPr>
          <a:xfrm>
            <a:off x="5131701" y="4436869"/>
            <a:ext cx="3619544" cy="57444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Пересмотр кадастровой стоимости</a:t>
            </a:r>
          </a:p>
        </p:txBody>
      </p:sp>
      <p:sp>
        <p:nvSpPr>
          <p:cNvPr id="16" name="Стрелка вниз 23">
            <a:extLst>
              <a:ext uri="{FF2B5EF4-FFF2-40B4-BE49-F238E27FC236}">
                <a16:creationId xmlns:a16="http://schemas.microsoft.com/office/drawing/2014/main" id="{E55916B1-8BFD-4EB7-9F46-06385F936FD4}"/>
              </a:ext>
            </a:extLst>
          </p:cNvPr>
          <p:cNvSpPr/>
          <p:nvPr/>
        </p:nvSpPr>
        <p:spPr>
          <a:xfrm rot="16200000">
            <a:off x="4303391" y="1528193"/>
            <a:ext cx="481012" cy="1012810"/>
          </a:xfrm>
          <a:prstGeom prst="downArrow">
            <a:avLst>
              <a:gd name="adj1" fmla="val 50000"/>
              <a:gd name="adj2" fmla="val 4524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krobat" panose="00000600000000000000" pitchFamily="50" charset="-52"/>
            </a:endParaRPr>
          </a:p>
        </p:txBody>
      </p:sp>
      <p:sp>
        <p:nvSpPr>
          <p:cNvPr id="25" name="Стрелка вниз 23">
            <a:extLst>
              <a:ext uri="{FF2B5EF4-FFF2-40B4-BE49-F238E27FC236}">
                <a16:creationId xmlns:a16="http://schemas.microsoft.com/office/drawing/2014/main" id="{0EA7EB57-AE6A-4CC5-A74E-D52ED7DD4B88}"/>
              </a:ext>
            </a:extLst>
          </p:cNvPr>
          <p:cNvSpPr/>
          <p:nvPr/>
        </p:nvSpPr>
        <p:spPr>
          <a:xfrm rot="16200000">
            <a:off x="4309206" y="2833764"/>
            <a:ext cx="481012" cy="1012810"/>
          </a:xfrm>
          <a:prstGeom prst="downArrow">
            <a:avLst>
              <a:gd name="adj1" fmla="val 50000"/>
              <a:gd name="adj2" fmla="val 4524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krobat" panose="00000600000000000000" pitchFamily="50" charset="-52"/>
            </a:endParaRPr>
          </a:p>
        </p:txBody>
      </p:sp>
      <p:sp>
        <p:nvSpPr>
          <p:cNvPr id="26" name="Стрелка вниз 23">
            <a:extLst>
              <a:ext uri="{FF2B5EF4-FFF2-40B4-BE49-F238E27FC236}">
                <a16:creationId xmlns:a16="http://schemas.microsoft.com/office/drawing/2014/main" id="{38394D88-CF35-47C4-ADC4-886082E2D016}"/>
              </a:ext>
            </a:extLst>
          </p:cNvPr>
          <p:cNvSpPr/>
          <p:nvPr/>
        </p:nvSpPr>
        <p:spPr>
          <a:xfrm rot="16200000">
            <a:off x="4299500" y="3513545"/>
            <a:ext cx="481012" cy="1012810"/>
          </a:xfrm>
          <a:prstGeom prst="downArrow">
            <a:avLst>
              <a:gd name="adj1" fmla="val 50000"/>
              <a:gd name="adj2" fmla="val 4524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krobat" panose="00000600000000000000" pitchFamily="50" charset="-52"/>
            </a:endParaRPr>
          </a:p>
        </p:txBody>
      </p:sp>
      <p:sp>
        <p:nvSpPr>
          <p:cNvPr id="27" name="Стрелка вниз 23">
            <a:extLst>
              <a:ext uri="{FF2B5EF4-FFF2-40B4-BE49-F238E27FC236}">
                <a16:creationId xmlns:a16="http://schemas.microsoft.com/office/drawing/2014/main" id="{0F3EBA88-13A0-4928-9AEB-0EBF7CDDA5FE}"/>
              </a:ext>
            </a:extLst>
          </p:cNvPr>
          <p:cNvSpPr/>
          <p:nvPr/>
        </p:nvSpPr>
        <p:spPr>
          <a:xfrm rot="16200000">
            <a:off x="4299500" y="4193326"/>
            <a:ext cx="481012" cy="1012810"/>
          </a:xfrm>
          <a:prstGeom prst="downArrow">
            <a:avLst>
              <a:gd name="adj1" fmla="val 50000"/>
              <a:gd name="adj2" fmla="val 4524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krobat" panose="00000600000000000000" pitchFamily="50" charset="-52"/>
            </a:endParaRPr>
          </a:p>
        </p:txBody>
      </p:sp>
      <p:pic>
        <p:nvPicPr>
          <p:cNvPr id="3" name="Рисунок 2" descr="Карта с кнопкой">
            <a:extLst>
              <a:ext uri="{FF2B5EF4-FFF2-40B4-BE49-F238E27FC236}">
                <a16:creationId xmlns:a16="http://schemas.microsoft.com/office/drawing/2014/main" id="{17BE7F7F-EF31-4849-BF6C-84B21A4D1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4657" y="1723015"/>
            <a:ext cx="1178540" cy="914400"/>
          </a:xfrm>
          <a:prstGeom prst="rect">
            <a:avLst/>
          </a:prstGeom>
        </p:spPr>
      </p:pic>
      <p:sp>
        <p:nvSpPr>
          <p:cNvPr id="18" name="Стрелка вниз 23">
            <a:extLst>
              <a:ext uri="{FF2B5EF4-FFF2-40B4-BE49-F238E27FC236}">
                <a16:creationId xmlns:a16="http://schemas.microsoft.com/office/drawing/2014/main" id="{29C926B1-90CD-4465-92A4-94E6A6B45735}"/>
              </a:ext>
            </a:extLst>
          </p:cNvPr>
          <p:cNvSpPr/>
          <p:nvPr/>
        </p:nvSpPr>
        <p:spPr>
          <a:xfrm rot="16200000">
            <a:off x="4309206" y="2137761"/>
            <a:ext cx="481012" cy="1012810"/>
          </a:xfrm>
          <a:prstGeom prst="downArrow">
            <a:avLst>
              <a:gd name="adj1" fmla="val 50000"/>
              <a:gd name="adj2" fmla="val 4524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krobat" panose="00000600000000000000" pitchFamily="50" charset="-52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B656942-2E01-4C25-B42D-93CE238480EE}"/>
              </a:ext>
            </a:extLst>
          </p:cNvPr>
          <p:cNvSpPr/>
          <p:nvPr/>
        </p:nvSpPr>
        <p:spPr>
          <a:xfrm>
            <a:off x="5131701" y="2388341"/>
            <a:ext cx="3619544" cy="57444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Подготовительный этап</a:t>
            </a:r>
          </a:p>
        </p:txBody>
      </p:sp>
    </p:spTree>
    <p:extLst>
      <p:ext uri="{BB962C8B-B14F-4D97-AF65-F5344CB8AC3E}">
        <p14:creationId xmlns:p14="http://schemas.microsoft.com/office/powerpoint/2010/main" val="164148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F398C3-9F30-455C-B8A3-0F1B8AB9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623050"/>
            <a:ext cx="457200" cy="249238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latin typeface="Akrobat" panose="00000600000000000000" pitchFamily="50" charset="-52"/>
                <a:cs typeface="Arial Unicode MS" pitchFamily="34" charset="-128"/>
              </a:rPr>
              <a:t>4</a:t>
            </a:r>
          </a:p>
        </p:txBody>
      </p:sp>
      <p:sp>
        <p:nvSpPr>
          <p:cNvPr id="13317" name="Заголовок 1">
            <a:extLst>
              <a:ext uri="{FF2B5EF4-FFF2-40B4-BE49-F238E27FC236}">
                <a16:creationId xmlns:a16="http://schemas.microsoft.com/office/drawing/2014/main" id="{3C1C8015-1F98-4384-827B-583FAE777A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6550" y="49213"/>
            <a:ext cx="7694613" cy="307777"/>
          </a:xfrm>
        </p:spPr>
        <p:txBody>
          <a:bodyPr/>
          <a:lstStyle/>
          <a:p>
            <a:pPr algn="l">
              <a:defRPr/>
            </a:pPr>
            <a:r>
              <a:rPr lang="ru-RU" altLang="ru-RU" sz="1700" b="0" cap="all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135-ФЗ  от 29.07.1998 «Об оценочной деятельности в Российской Федерации»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27493F3-3DB0-4A82-91CB-0703C3CEEF44}"/>
              </a:ext>
            </a:extLst>
          </p:cNvPr>
          <p:cNvSpPr/>
          <p:nvPr/>
        </p:nvSpPr>
        <p:spPr>
          <a:xfrm>
            <a:off x="336550" y="2291309"/>
            <a:ext cx="3083322" cy="2398884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krobat" panose="00000600000000000000" pitchFamily="50" charset="-52"/>
                <a:cs typeface="Arial" panose="020B0604020202020204" pitchFamily="34" charset="0"/>
              </a:rPr>
              <a:t>Министерство имущественных отношений</a:t>
            </a:r>
          </a:p>
          <a:p>
            <a:pPr algn="ctr">
              <a:defRPr/>
            </a:pPr>
            <a:r>
              <a:rPr lang="ru-RU" dirty="0">
                <a:latin typeface="Akrobat" panose="00000600000000000000" pitchFamily="50" charset="-52"/>
                <a:cs typeface="Arial" panose="020B0604020202020204" pitchFamily="34" charset="0"/>
              </a:rPr>
              <a:t>Мурманской области</a:t>
            </a:r>
          </a:p>
          <a:p>
            <a:pPr algn="ctr">
              <a:defRPr/>
            </a:pPr>
            <a:endParaRPr lang="ru-RU" dirty="0"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i="1" dirty="0">
                <a:latin typeface="Akrobat" panose="00000600000000000000" pitchFamily="50" charset="-52"/>
                <a:cs typeface="Arial" panose="020B0604020202020204" pitchFamily="34" charset="0"/>
              </a:rPr>
              <a:t>Заключение государственного контракта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71CC807-3C5A-405A-AD23-2ED7A66CD167}"/>
              </a:ext>
            </a:extLst>
          </p:cNvPr>
          <p:cNvSpPr/>
          <p:nvPr/>
        </p:nvSpPr>
        <p:spPr>
          <a:xfrm>
            <a:off x="5724128" y="2298144"/>
            <a:ext cx="3083322" cy="127487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krobat" panose="00000600000000000000" pitchFamily="50" charset="-52"/>
                <a:cs typeface="Arial" panose="020B0604020202020204" pitchFamily="34" charset="0"/>
              </a:rPr>
              <a:t>Независимый оценщик</a:t>
            </a:r>
          </a:p>
          <a:p>
            <a:pPr algn="ctr">
              <a:defRPr/>
            </a:pPr>
            <a:r>
              <a:rPr lang="ru-RU" sz="1400" i="1" dirty="0">
                <a:latin typeface="Akrobat" panose="00000600000000000000" pitchFamily="50" charset="-52"/>
                <a:cs typeface="Arial" panose="020B0604020202020204" pitchFamily="34" charset="0"/>
              </a:rPr>
              <a:t>Оценка и составление отчета</a:t>
            </a:r>
          </a:p>
        </p:txBody>
      </p:sp>
      <p:sp>
        <p:nvSpPr>
          <p:cNvPr id="22" name="Стрелка вниз 23">
            <a:extLst>
              <a:ext uri="{FF2B5EF4-FFF2-40B4-BE49-F238E27FC236}">
                <a16:creationId xmlns:a16="http://schemas.microsoft.com/office/drawing/2014/main" id="{EFF04634-A57F-4E3D-BC05-0B16C512005E}"/>
              </a:ext>
            </a:extLst>
          </p:cNvPr>
          <p:cNvSpPr/>
          <p:nvPr/>
        </p:nvSpPr>
        <p:spPr>
          <a:xfrm rot="16200000">
            <a:off x="4322373" y="2339447"/>
            <a:ext cx="702940" cy="1764196"/>
          </a:xfrm>
          <a:prstGeom prst="downArrow">
            <a:avLst>
              <a:gd name="adj1" fmla="val 50000"/>
              <a:gd name="adj2" fmla="val 4524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krobat" panose="00000600000000000000" pitchFamily="50" charset="-52"/>
            </a:endParaRPr>
          </a:p>
        </p:txBody>
      </p:sp>
      <p:sp>
        <p:nvSpPr>
          <p:cNvPr id="23" name="Стрелка вниз 23">
            <a:extLst>
              <a:ext uri="{FF2B5EF4-FFF2-40B4-BE49-F238E27FC236}">
                <a16:creationId xmlns:a16="http://schemas.microsoft.com/office/drawing/2014/main" id="{0456F9AC-8611-49A9-BB71-5F12F8B9491A}"/>
              </a:ext>
            </a:extLst>
          </p:cNvPr>
          <p:cNvSpPr/>
          <p:nvPr/>
        </p:nvSpPr>
        <p:spPr>
          <a:xfrm rot="5400000">
            <a:off x="4214340" y="1772043"/>
            <a:ext cx="702940" cy="1656184"/>
          </a:xfrm>
          <a:prstGeom prst="downArrow">
            <a:avLst>
              <a:gd name="adj1" fmla="val 50000"/>
              <a:gd name="adj2" fmla="val 45248"/>
            </a:avLst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ctr"/>
          <a:lstStyle/>
          <a:p>
            <a:pPr algn="ctr">
              <a:defRPr/>
            </a:pPr>
            <a:endParaRPr lang="ru-RU" dirty="0">
              <a:latin typeface="Akrobat" panose="00000600000000000000" pitchFamily="50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6B859F-7234-4F12-BBF6-B34367C9846D}"/>
              </a:ext>
            </a:extLst>
          </p:cNvPr>
          <p:cNvSpPr txBox="1"/>
          <p:nvPr/>
        </p:nvSpPr>
        <p:spPr>
          <a:xfrm>
            <a:off x="4232665" y="2424108"/>
            <a:ext cx="76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отчет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529496-51D0-49BD-BEDC-9A8DDBDA2D39}"/>
              </a:ext>
            </a:extLst>
          </p:cNvPr>
          <p:cNvSpPr txBox="1"/>
          <p:nvPr/>
        </p:nvSpPr>
        <p:spPr>
          <a:xfrm>
            <a:off x="4089106" y="3036878"/>
            <a:ext cx="111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контракт</a:t>
            </a:r>
          </a:p>
        </p:txBody>
      </p:sp>
      <p:sp>
        <p:nvSpPr>
          <p:cNvPr id="29" name="Прямоугольник: загнутый угол 28">
            <a:extLst>
              <a:ext uri="{FF2B5EF4-FFF2-40B4-BE49-F238E27FC236}">
                <a16:creationId xmlns:a16="http://schemas.microsoft.com/office/drawing/2014/main" id="{0C1BF85F-8CB3-4DDE-9C85-87494F7C9C69}"/>
              </a:ext>
            </a:extLst>
          </p:cNvPr>
          <p:cNvSpPr/>
          <p:nvPr/>
        </p:nvSpPr>
        <p:spPr>
          <a:xfrm>
            <a:off x="343118" y="4884463"/>
            <a:ext cx="8464332" cy="1682192"/>
          </a:xfrm>
          <a:prstGeom prst="foldedCorner">
            <a:avLst>
              <a:gd name="adj" fmla="val 2174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altLang="ru-RU" i="1" dirty="0">
              <a:solidFill>
                <a:schemeClr val="tx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Убытки, допущенные в результате нарушений при определении кадастровой стоимости  возмещаются за счет</a:t>
            </a:r>
            <a:r>
              <a:rPr lang="en-US" sz="1400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:</a:t>
            </a:r>
            <a:endParaRPr lang="ru-RU" sz="1400" dirty="0">
              <a:solidFill>
                <a:schemeClr val="tx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ru-RU" sz="140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Личного </a:t>
            </a:r>
            <a:r>
              <a:rPr lang="ru-RU" sz="1400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имущества оценщика</a:t>
            </a:r>
            <a:r>
              <a:rPr lang="en-US" sz="1400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;</a:t>
            </a:r>
            <a:endParaRPr lang="ru-RU" sz="1400" dirty="0">
              <a:solidFill>
                <a:schemeClr val="tx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Имущества юридического лица</a:t>
            </a:r>
            <a:r>
              <a:rPr lang="en-US" sz="1400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 (</a:t>
            </a:r>
            <a:r>
              <a:rPr lang="ru-RU" sz="1400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оценочной организации</a:t>
            </a:r>
            <a:r>
              <a:rPr lang="en-US" sz="1400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);</a:t>
            </a:r>
            <a:endParaRPr lang="ru-RU" sz="1400" dirty="0">
              <a:solidFill>
                <a:schemeClr val="tx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Страхового договора юридического лица</a:t>
            </a:r>
            <a:r>
              <a:rPr lang="en-US" sz="1400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(оценочной организации)</a:t>
            </a:r>
            <a:r>
              <a:rPr lang="en-US" sz="1400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;</a:t>
            </a: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Компенсационного фонда СРО.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ACDC955-A4E2-463E-BA69-DF8D03E160AF}"/>
              </a:ext>
            </a:extLst>
          </p:cNvPr>
          <p:cNvSpPr/>
          <p:nvPr/>
        </p:nvSpPr>
        <p:spPr>
          <a:xfrm>
            <a:off x="343118" y="1175968"/>
            <a:ext cx="8498739" cy="948534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krobat" panose="00000600000000000000" pitchFamily="50" charset="-52"/>
                <a:cs typeface="Arial" panose="020B0604020202020204" pitchFamily="34" charset="0"/>
              </a:rPr>
              <a:t>Правительство Мурманской области</a:t>
            </a:r>
          </a:p>
          <a:p>
            <a:pPr algn="ctr">
              <a:defRPr/>
            </a:pPr>
            <a:endParaRPr lang="ru-RU" dirty="0"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i="1" dirty="0">
                <a:latin typeface="Akrobat" panose="00000600000000000000" pitchFamily="50" charset="-52"/>
                <a:cs typeface="Arial" panose="020B0604020202020204" pitchFamily="34" charset="0"/>
              </a:rPr>
              <a:t>Принятие отчета и утверждение результатов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906DDB2-C960-420B-A65E-7FD9458BC586}"/>
              </a:ext>
            </a:extLst>
          </p:cNvPr>
          <p:cNvSpPr/>
          <p:nvPr/>
        </p:nvSpPr>
        <p:spPr>
          <a:xfrm>
            <a:off x="5724128" y="3741659"/>
            <a:ext cx="3083322" cy="94853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krobat" panose="00000600000000000000" pitchFamily="50" charset="-52"/>
                <a:cs typeface="Arial" panose="020B0604020202020204" pitchFamily="34" charset="0"/>
              </a:rPr>
              <a:t>СРО</a:t>
            </a:r>
          </a:p>
          <a:p>
            <a:pPr algn="ctr">
              <a:defRPr/>
            </a:pPr>
            <a:r>
              <a:rPr lang="ru-RU" sz="1400" i="1" dirty="0">
                <a:latin typeface="Akrobat" panose="00000600000000000000" pitchFamily="50" charset="-52"/>
                <a:cs typeface="Arial" panose="020B0604020202020204" pitchFamily="34" charset="0"/>
              </a:rPr>
              <a:t>Экспертиза отчета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35363E7-550D-4555-BF35-C9755232C0A8}"/>
              </a:ext>
            </a:extLst>
          </p:cNvPr>
          <p:cNvSpPr/>
          <p:nvPr/>
        </p:nvSpPr>
        <p:spPr>
          <a:xfrm>
            <a:off x="2227738" y="843465"/>
            <a:ext cx="51012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cap="all" dirty="0">
                <a:latin typeface="Akrobat" panose="00000600000000000000" pitchFamily="50" charset="-52"/>
                <a:cs typeface="Arial" panose="020B0604020202020204" pitchFamily="34" charset="0"/>
              </a:rPr>
              <a:t>В мурманской области применялся в 2011-2016</a:t>
            </a:r>
            <a:r>
              <a:rPr lang="ru-RU" sz="1400" i="1" dirty="0">
                <a:latin typeface="Akrobat" panose="00000600000000000000" pitchFamily="50" charset="-52"/>
                <a:cs typeface="Arial" panose="020B0604020202020204" pitchFamily="34" charset="0"/>
              </a:rPr>
              <a:t>гг.</a:t>
            </a:r>
          </a:p>
        </p:txBody>
      </p:sp>
      <p:pic>
        <p:nvPicPr>
          <p:cNvPr id="3" name="Рисунок 2" descr="Повторить">
            <a:extLst>
              <a:ext uri="{FF2B5EF4-FFF2-40B4-BE49-F238E27FC236}">
                <a16:creationId xmlns:a16="http://schemas.microsoft.com/office/drawing/2014/main" id="{41259995-7BA9-444D-A645-86B80FE65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2765" y="3142907"/>
            <a:ext cx="914400" cy="9144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423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F398C3-9F30-455C-B8A3-0F1B8AB9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623050"/>
            <a:ext cx="457200" cy="249238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latin typeface="Akrobat" panose="00000600000000000000" pitchFamily="50" charset="-52"/>
                <a:cs typeface="Arial Unicode MS" pitchFamily="34" charset="-128"/>
              </a:rPr>
              <a:t>5</a:t>
            </a:r>
          </a:p>
        </p:txBody>
      </p:sp>
      <p:sp>
        <p:nvSpPr>
          <p:cNvPr id="13317" name="Заголовок 1">
            <a:extLst>
              <a:ext uri="{FF2B5EF4-FFF2-40B4-BE49-F238E27FC236}">
                <a16:creationId xmlns:a16="http://schemas.microsoft.com/office/drawing/2014/main" id="{3C1C8015-1F98-4384-827B-583FAE777A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3832" y="69846"/>
            <a:ext cx="7694613" cy="544512"/>
          </a:xfrm>
        </p:spPr>
        <p:txBody>
          <a:bodyPr/>
          <a:lstStyle/>
          <a:p>
            <a:pPr algn="l">
              <a:defRPr/>
            </a:pPr>
            <a:br>
              <a:rPr lang="ru-RU" altLang="ru-RU" sz="1700" b="0" cap="all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</a:br>
            <a:r>
              <a:rPr lang="ru-RU" altLang="ru-RU" sz="1700" b="0" cap="all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237-ФЗ  от 03.07.2016 «О государственной кадастровой оценке»</a:t>
            </a:r>
            <a:br>
              <a:rPr lang="ru-RU" altLang="ru-RU" sz="1700" b="0" cap="all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</a:br>
            <a:endParaRPr lang="ru-RU" altLang="ru-RU" sz="1700" b="0" cap="all" dirty="0">
              <a:solidFill>
                <a:schemeClr val="tx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71CC807-3C5A-405A-AD23-2ED7A66CD167}"/>
              </a:ext>
            </a:extLst>
          </p:cNvPr>
          <p:cNvSpPr/>
          <p:nvPr/>
        </p:nvSpPr>
        <p:spPr>
          <a:xfrm>
            <a:off x="3030339" y="3948256"/>
            <a:ext cx="3083322" cy="11349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dirty="0"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dirty="0">
                <a:latin typeface="Akrobat" panose="00000600000000000000" pitchFamily="50" charset="-52"/>
                <a:cs typeface="Arial" panose="020B0604020202020204" pitchFamily="34" charset="0"/>
              </a:rPr>
              <a:t>Отчет</a:t>
            </a:r>
            <a:endParaRPr lang="ru-RU" sz="1400" i="1" dirty="0">
              <a:latin typeface="Akrobat" panose="000006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29" name="Прямоугольник: загнутый угол 28">
            <a:extLst>
              <a:ext uri="{FF2B5EF4-FFF2-40B4-BE49-F238E27FC236}">
                <a16:creationId xmlns:a16="http://schemas.microsoft.com/office/drawing/2014/main" id="{0C1BF85F-8CB3-4DDE-9C85-87494F7C9C69}"/>
              </a:ext>
            </a:extLst>
          </p:cNvPr>
          <p:cNvSpPr/>
          <p:nvPr/>
        </p:nvSpPr>
        <p:spPr>
          <a:xfrm>
            <a:off x="1593202" y="5239876"/>
            <a:ext cx="5957596" cy="1134988"/>
          </a:xfrm>
          <a:prstGeom prst="foldedCorner">
            <a:avLst>
              <a:gd name="adj" fmla="val 3802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altLang="ru-RU" i="1" cap="all" dirty="0">
              <a:solidFill>
                <a:schemeClr val="tx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Убытки, допущенные в результате нарушений при определении кадастровой стоимости  возмещаются за счет</a:t>
            </a:r>
            <a:r>
              <a:rPr lang="ru-RU" sz="1400" i="1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бюджетного учреждения. </a:t>
            </a:r>
          </a:p>
          <a:p>
            <a:pPr algn="ctr">
              <a:defRPr/>
            </a:pPr>
            <a:r>
              <a:rPr lang="ru-RU" sz="1400" u="sng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Субъект РФ несет субсидиарную ответственность.</a:t>
            </a:r>
          </a:p>
        </p:txBody>
      </p:sp>
      <p:pic>
        <p:nvPicPr>
          <p:cNvPr id="3" name="Рисунок 2" descr="Контрольный список">
            <a:extLst>
              <a:ext uri="{FF2B5EF4-FFF2-40B4-BE49-F238E27FC236}">
                <a16:creationId xmlns:a16="http://schemas.microsoft.com/office/drawing/2014/main" id="{45CF77D8-5871-40C5-B256-1D2745AB4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4893" y="4066957"/>
            <a:ext cx="594214" cy="594214"/>
          </a:xfrm>
          <a:prstGeom prst="rect">
            <a:avLst/>
          </a:prstGeom>
        </p:spPr>
      </p:pic>
      <p:cxnSp>
        <p:nvCxnSpPr>
          <p:cNvPr id="5" name="Соединитель: уступ 4">
            <a:extLst>
              <a:ext uri="{FF2B5EF4-FFF2-40B4-BE49-F238E27FC236}">
                <a16:creationId xmlns:a16="http://schemas.microsoft.com/office/drawing/2014/main" id="{3C2C8CB6-E5BC-4773-A888-F9C77E0B130D}"/>
              </a:ext>
            </a:extLst>
          </p:cNvPr>
          <p:cNvCxnSpPr>
            <a:cxnSpLocks/>
            <a:stCxn id="12" idx="2"/>
            <a:endCxn id="21" idx="3"/>
          </p:cNvCxnSpPr>
          <p:nvPr/>
        </p:nvCxnSpPr>
        <p:spPr>
          <a:xfrm rot="5400000">
            <a:off x="5530480" y="2880493"/>
            <a:ext cx="2218438" cy="105207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Соединитель: уступ 6">
            <a:extLst>
              <a:ext uri="{FF2B5EF4-FFF2-40B4-BE49-F238E27FC236}">
                <a16:creationId xmlns:a16="http://schemas.microsoft.com/office/drawing/2014/main" id="{E17B6E62-6CE5-4562-A07E-D70C33D244E1}"/>
              </a:ext>
            </a:extLst>
          </p:cNvPr>
          <p:cNvCxnSpPr>
            <a:cxnSpLocks/>
            <a:stCxn id="17" idx="2"/>
            <a:endCxn id="21" idx="1"/>
          </p:cNvCxnSpPr>
          <p:nvPr/>
        </p:nvCxnSpPr>
        <p:spPr>
          <a:xfrm rot="16200000" flipH="1">
            <a:off x="1882892" y="3368302"/>
            <a:ext cx="1090049" cy="120484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27493F3-3DB0-4A82-91CB-0703C3CEEF44}"/>
              </a:ext>
            </a:extLst>
          </p:cNvPr>
          <p:cNvSpPr/>
          <p:nvPr/>
        </p:nvSpPr>
        <p:spPr>
          <a:xfrm>
            <a:off x="283832" y="713718"/>
            <a:ext cx="3083322" cy="2711983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krobat" panose="00000600000000000000" pitchFamily="50" charset="-52"/>
                <a:cs typeface="Arial" panose="020B0604020202020204" pitchFamily="34" charset="0"/>
              </a:rPr>
              <a:t>Министерство имущественных отношений</a:t>
            </a:r>
          </a:p>
          <a:p>
            <a:pPr algn="ctr">
              <a:defRPr/>
            </a:pPr>
            <a:r>
              <a:rPr lang="ru-RU" sz="1600" dirty="0">
                <a:latin typeface="Akrobat" panose="00000600000000000000" pitchFamily="50" charset="-52"/>
                <a:cs typeface="Arial" panose="020B0604020202020204" pitchFamily="34" charset="0"/>
              </a:rPr>
              <a:t>Мурманской области</a:t>
            </a:r>
          </a:p>
          <a:p>
            <a:pPr algn="ctr">
              <a:defRPr/>
            </a:pPr>
            <a:endParaRPr lang="ru-RU" dirty="0"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i="1" dirty="0">
                <a:latin typeface="Akrobat" panose="00000600000000000000" pitchFamily="50" charset="-52"/>
                <a:cs typeface="Arial" panose="020B0604020202020204" pitchFamily="34" charset="0"/>
              </a:rPr>
              <a:t>Утверждение результатов государственной кадастровой оценки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302997D-5F15-4065-9C92-C042006663BB}"/>
              </a:ext>
            </a:extLst>
          </p:cNvPr>
          <p:cNvSpPr/>
          <p:nvPr/>
        </p:nvSpPr>
        <p:spPr>
          <a:xfrm>
            <a:off x="5624076" y="713719"/>
            <a:ext cx="3083322" cy="1583593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Akrobat" panose="00000600000000000000" pitchFamily="50" charset="-52"/>
                <a:cs typeface="Arial" panose="020B0604020202020204" pitchFamily="34" charset="0"/>
              </a:rPr>
              <a:t>ГОБУ «Имущественная казна Мурманской области»</a:t>
            </a:r>
          </a:p>
          <a:p>
            <a:pPr algn="ctr">
              <a:defRPr/>
            </a:pPr>
            <a:endParaRPr lang="ru-RU" dirty="0"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i="1" dirty="0">
                <a:latin typeface="Akrobat" panose="00000600000000000000" pitchFamily="50" charset="-52"/>
                <a:cs typeface="Arial" panose="020B0604020202020204" pitchFamily="34" charset="0"/>
              </a:rPr>
              <a:t>Оценка и составление отчета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048698A-6A27-4665-AC84-6F55B4CF6834}"/>
              </a:ext>
            </a:extLst>
          </p:cNvPr>
          <p:cNvSpPr/>
          <p:nvPr/>
        </p:nvSpPr>
        <p:spPr>
          <a:xfrm>
            <a:off x="5603478" y="2458619"/>
            <a:ext cx="3083322" cy="4028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krobat" panose="00000600000000000000" pitchFamily="50" charset="-52"/>
                <a:cs typeface="Arial" panose="020B0604020202020204" pitchFamily="34" charset="0"/>
              </a:rPr>
              <a:t>Подготовительный этап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611A151-9301-4B88-93BD-8B7C652B3520}"/>
              </a:ext>
            </a:extLst>
          </p:cNvPr>
          <p:cNvSpPr/>
          <p:nvPr/>
        </p:nvSpPr>
        <p:spPr>
          <a:xfrm>
            <a:off x="5603478" y="3022814"/>
            <a:ext cx="3103920" cy="4028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krobat" panose="00000600000000000000" pitchFamily="50" charset="-52"/>
                <a:cs typeface="Arial" panose="020B0604020202020204" pitchFamily="34" charset="0"/>
              </a:rPr>
              <a:t>Оценка</a:t>
            </a:r>
          </a:p>
        </p:txBody>
      </p:sp>
    </p:spTree>
    <p:extLst>
      <p:ext uri="{BB962C8B-B14F-4D97-AF65-F5344CB8AC3E}">
        <p14:creationId xmlns:p14="http://schemas.microsoft.com/office/powerpoint/2010/main" val="267316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133CAD-FB8F-4281-83AA-4F621262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4738" y="6623050"/>
            <a:ext cx="457200" cy="249238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latin typeface="Akrobat" panose="00000600000000000000" pitchFamily="50" charset="-52"/>
              </a:rPr>
              <a:t>6</a:t>
            </a:r>
          </a:p>
        </p:txBody>
      </p:sp>
      <p:sp>
        <p:nvSpPr>
          <p:cNvPr id="13317" name="Заголовок 1">
            <a:extLst>
              <a:ext uri="{FF2B5EF4-FFF2-40B4-BE49-F238E27FC236}">
                <a16:creationId xmlns:a16="http://schemas.microsoft.com/office/drawing/2014/main" id="{4868878E-778D-4EDF-8902-6EC9C6CABB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115888"/>
            <a:ext cx="7696200" cy="523875"/>
          </a:xfrm>
        </p:spPr>
        <p:txBody>
          <a:bodyPr/>
          <a:lstStyle/>
          <a:p>
            <a:pPr algn="l">
              <a:defRPr/>
            </a:pPr>
            <a:br>
              <a:rPr lang="ru-RU" altLang="ru-RU" sz="1700" b="0" cap="all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</a:br>
            <a:endParaRPr lang="ru-RU" altLang="ru-RU" sz="1700" b="0" cap="all">
              <a:solidFill>
                <a:schemeClr val="tx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C53DB8F-FA99-4E2C-B1DB-3533B9FDA9E6}"/>
              </a:ext>
            </a:extLst>
          </p:cNvPr>
          <p:cNvSpPr txBox="1">
            <a:spLocks/>
          </p:cNvSpPr>
          <p:nvPr/>
        </p:nvSpPr>
        <p:spPr bwMode="auto">
          <a:xfrm>
            <a:off x="250825" y="115888"/>
            <a:ext cx="7696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rgbClr val="9900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altLang="ru-RU" sz="1700" b="0" cap="all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Новый порядок проведения государственной кадастровой оценки</a:t>
            </a:r>
            <a:br>
              <a:rPr lang="ru-RU" altLang="ru-RU" sz="1700" b="0" cap="all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</a:br>
            <a:endParaRPr lang="ru-RU" altLang="ru-RU" sz="1700" b="0" cap="all" dirty="0">
              <a:solidFill>
                <a:schemeClr val="tx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9BB1143-496B-44D8-8C49-B3F3E8E81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033819"/>
              </p:ext>
            </p:extLst>
          </p:nvPr>
        </p:nvGraphicFramePr>
        <p:xfrm>
          <a:off x="281823" y="1819539"/>
          <a:ext cx="8412915" cy="321892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59429">
                  <a:extLst>
                    <a:ext uri="{9D8B030D-6E8A-4147-A177-3AD203B41FA5}">
                      <a16:colId xmlns:a16="http://schemas.microsoft.com/office/drawing/2014/main" val="1830297053"/>
                    </a:ext>
                  </a:extLst>
                </a:gridCol>
                <a:gridCol w="1619220">
                  <a:extLst>
                    <a:ext uri="{9D8B030D-6E8A-4147-A177-3AD203B41FA5}">
                      <a16:colId xmlns:a16="http://schemas.microsoft.com/office/drawing/2014/main" val="720422053"/>
                    </a:ext>
                  </a:extLst>
                </a:gridCol>
                <a:gridCol w="1695312">
                  <a:extLst>
                    <a:ext uri="{9D8B030D-6E8A-4147-A177-3AD203B41FA5}">
                      <a16:colId xmlns:a16="http://schemas.microsoft.com/office/drawing/2014/main" val="2076086210"/>
                    </a:ext>
                  </a:extLst>
                </a:gridCol>
                <a:gridCol w="2462712">
                  <a:extLst>
                    <a:ext uri="{9D8B030D-6E8A-4147-A177-3AD203B41FA5}">
                      <a16:colId xmlns:a16="http://schemas.microsoft.com/office/drawing/2014/main" val="3674275070"/>
                    </a:ext>
                  </a:extLst>
                </a:gridCol>
                <a:gridCol w="1476242">
                  <a:extLst>
                    <a:ext uri="{9D8B030D-6E8A-4147-A177-3AD203B41FA5}">
                      <a16:colId xmlns:a16="http://schemas.microsoft.com/office/drawing/2014/main" val="511610270"/>
                    </a:ext>
                  </a:extLst>
                </a:gridCol>
              </a:tblGrid>
              <a:tr h="1460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krobat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783" marR="93899" marT="702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krobat" panose="00000600000000000000" pitchFamily="50" charset="-52"/>
                        </a:rPr>
                        <a:t>Сбор исходной информации на регулярной основе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krobat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783" marR="93899" marT="70287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krobat" panose="00000600000000000000" pitchFamily="50" charset="-52"/>
                        </a:rPr>
                        <a:t>Определение КС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krobat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783" marR="93899" marT="70287" marB="0" anchor="ctr"/>
                </a:tc>
                <a:tc>
                  <a:txBody>
                    <a:bodyPr/>
                    <a:lstStyle/>
                    <a:p>
                      <a:pPr marL="74930" marR="46990" indent="71755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krobat" panose="00000600000000000000" pitchFamily="50" charset="-52"/>
                        </a:rPr>
                        <a:t>Расчет вновь</a:t>
                      </a:r>
                      <a:r>
                        <a:rPr lang="en-US" sz="1200" dirty="0">
                          <a:effectLst/>
                          <a:latin typeface="Akrobat" panose="00000600000000000000" pitchFamily="50" charset="-52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krobat" panose="00000600000000000000" pitchFamily="50" charset="-52"/>
                        </a:rPr>
                        <a:t>образованных и</a:t>
                      </a:r>
                      <a:r>
                        <a:rPr lang="en-US" sz="1200" dirty="0">
                          <a:effectLst/>
                          <a:latin typeface="Akrobat" panose="00000600000000000000" pitchFamily="50" charset="-52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krobat" panose="00000600000000000000" pitchFamily="50" charset="-52"/>
                        </a:rPr>
                        <a:t>изменивших</a:t>
                      </a:r>
                      <a:r>
                        <a:rPr lang="en-US" sz="1200" dirty="0">
                          <a:effectLst/>
                          <a:latin typeface="Akrobat" panose="00000600000000000000" pitchFamily="50" charset="-52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krobat" panose="00000600000000000000" pitchFamily="50" charset="-52"/>
                        </a:rPr>
                        <a:t>характеристики </a:t>
                      </a:r>
                    </a:p>
                    <a:p>
                      <a:pPr marR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krobat" panose="00000600000000000000" pitchFamily="50" charset="-52"/>
                        </a:rPr>
                        <a:t>объектов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krobat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783" marR="93899" marT="7028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krobat" panose="00000600000000000000" pitchFamily="50" charset="-52"/>
                        </a:rPr>
                        <a:t>Комиссия по оспариванию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krobat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783" marR="93899" marT="70287" marB="0" anchor="ctr"/>
                </a:tc>
                <a:extLst>
                  <a:ext uri="{0D108BD9-81ED-4DB2-BD59-A6C34878D82A}">
                    <a16:rowId xmlns:a16="http://schemas.microsoft.com/office/drawing/2014/main" val="4040928185"/>
                  </a:ext>
                </a:extLst>
              </a:tr>
              <a:tr h="928428">
                <a:tc>
                  <a:txBody>
                    <a:bodyPr/>
                    <a:lstStyle/>
                    <a:p>
                      <a:pPr marR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krobat" panose="00000600000000000000" pitchFamily="50" charset="-52"/>
                        </a:rPr>
                        <a:t>135-ФЗ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krobat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783" marR="93899" marT="70287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krobat" panose="00000600000000000000" pitchFamily="50" charset="-52"/>
                        </a:rPr>
                        <a:t>отсутствует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krobat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783" marR="93899" marT="7028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krobat" panose="00000600000000000000" pitchFamily="50" charset="-52"/>
                        </a:rPr>
                        <a:t>«Независимая оценочная организация»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krobat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783" marR="93899" marT="70287" marB="0" anchor="ctr"/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krobat" panose="00000600000000000000" pitchFamily="50" charset="-52"/>
                        </a:rPr>
                        <a:t>ФКП Росреестра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krobat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783" marR="93899" marT="70287" marB="0" anchor="ctr"/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krobat" panose="00000600000000000000" pitchFamily="50" charset="-52"/>
                        </a:rPr>
                        <a:t>Росреестр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krobat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783" marR="93899" marT="70287" marB="0" anchor="ctr"/>
                </a:tc>
                <a:extLst>
                  <a:ext uri="{0D108BD9-81ED-4DB2-BD59-A6C34878D82A}">
                    <a16:rowId xmlns:a16="http://schemas.microsoft.com/office/drawing/2014/main" val="3467737391"/>
                  </a:ext>
                </a:extLst>
              </a:tr>
              <a:tr h="830289">
                <a:tc>
                  <a:txBody>
                    <a:bodyPr/>
                    <a:lstStyle/>
                    <a:p>
                      <a:pPr marR="127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krobat" panose="00000600000000000000" pitchFamily="50" charset="-52"/>
                        </a:rPr>
                        <a:t>237-ФЗ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krobat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783" marR="93899" marT="70287" marB="0" anchor="ctr"/>
                </a:tc>
                <a:tc gridSpan="4">
                  <a:txBody>
                    <a:bodyPr/>
                    <a:lstStyle/>
                    <a:p>
                      <a:pPr marR="114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krobat" panose="00000600000000000000" pitchFamily="50" charset="-52"/>
                        </a:rPr>
                        <a:t>ГОБУ «Имущественная казна Мурманской области»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krobat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783" marR="93899" marT="70287" marB="0" anchor="ctr"/>
                </a:tc>
                <a:tc hMerge="1">
                  <a:txBody>
                    <a:bodyPr/>
                    <a:lstStyle/>
                    <a:p>
                      <a:pPr marR="107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krobat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783" marR="93899" marT="70287" marB="0" anchor="ctr"/>
                </a:tc>
                <a:tc hMerge="1">
                  <a:txBody>
                    <a:bodyPr/>
                    <a:lstStyle/>
                    <a:p>
                      <a:pPr marR="8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krobat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783" marR="93899" marT="70287" marB="0" anchor="ctr"/>
                </a:tc>
                <a:tc hMerge="1">
                  <a:txBody>
                    <a:bodyPr/>
                    <a:lstStyle/>
                    <a:p>
                      <a:pPr marR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Akrobat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783" marR="93899" marT="70287" marB="0" anchor="ctr"/>
                </a:tc>
                <a:extLst>
                  <a:ext uri="{0D108BD9-81ED-4DB2-BD59-A6C34878D82A}">
                    <a16:rowId xmlns:a16="http://schemas.microsoft.com/office/drawing/2014/main" val="3219509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556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9DA7096-0C73-4542-8818-0FFFC7E48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4" y="696118"/>
            <a:ext cx="8667750" cy="56388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133CAD-FB8F-4281-83AA-4F621262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4738" y="6623050"/>
            <a:ext cx="457200" cy="249238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latin typeface="Akrobat" panose="00000600000000000000" pitchFamily="50" charset="-52"/>
              </a:rPr>
              <a:t>7</a:t>
            </a:r>
          </a:p>
        </p:txBody>
      </p:sp>
      <p:sp>
        <p:nvSpPr>
          <p:cNvPr id="13317" name="Заголовок 1">
            <a:extLst>
              <a:ext uri="{FF2B5EF4-FFF2-40B4-BE49-F238E27FC236}">
                <a16:creationId xmlns:a16="http://schemas.microsoft.com/office/drawing/2014/main" id="{4868878E-778D-4EDF-8902-6EC9C6CABB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115888"/>
            <a:ext cx="7696200" cy="523875"/>
          </a:xfrm>
        </p:spPr>
        <p:txBody>
          <a:bodyPr/>
          <a:lstStyle/>
          <a:p>
            <a:pPr algn="l">
              <a:defRPr/>
            </a:pPr>
            <a:br>
              <a:rPr lang="ru-RU" altLang="ru-RU" sz="1700" b="0" cap="all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</a:br>
            <a:endParaRPr lang="ru-RU" altLang="ru-RU" sz="1700" b="0" cap="all">
              <a:solidFill>
                <a:schemeClr val="tx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C53DB8F-FA99-4E2C-B1DB-3533B9FDA9E6}"/>
              </a:ext>
            </a:extLst>
          </p:cNvPr>
          <p:cNvSpPr txBox="1">
            <a:spLocks/>
          </p:cNvSpPr>
          <p:nvPr/>
        </p:nvSpPr>
        <p:spPr bwMode="auto">
          <a:xfrm>
            <a:off x="250825" y="115887"/>
            <a:ext cx="7696200" cy="5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rgbClr val="9900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altLang="ru-RU" sz="1700" b="0" cap="all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ГОБУ «Имущественная казна Мурманской области»</a:t>
            </a:r>
            <a:br>
              <a:rPr lang="ru-RU" altLang="ru-RU" sz="1700" b="0" cap="all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</a:br>
            <a:endParaRPr lang="ru-RU" altLang="ru-RU" sz="1700" b="0" cap="all" dirty="0">
              <a:solidFill>
                <a:schemeClr val="tx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3C1F52-517E-4728-909F-15D18EABB822}"/>
              </a:ext>
            </a:extLst>
          </p:cNvPr>
          <p:cNvSpPr/>
          <p:nvPr/>
        </p:nvSpPr>
        <p:spPr>
          <a:xfrm>
            <a:off x="1915587" y="1528328"/>
            <a:ext cx="5312825" cy="4312034"/>
          </a:xfrm>
          <a:prstGeom prst="rect">
            <a:avLst/>
          </a:prstGeom>
          <a:gradFill flip="none" rotWithShape="1">
            <a:gsLst>
              <a:gs pos="0">
                <a:srgbClr val="267426">
                  <a:shade val="30000"/>
                  <a:satMod val="115000"/>
                </a:srgbClr>
              </a:gs>
              <a:gs pos="50000">
                <a:srgbClr val="267426">
                  <a:shade val="67500"/>
                  <a:satMod val="115000"/>
                </a:srgbClr>
              </a:gs>
              <a:gs pos="100000">
                <a:srgbClr val="267426">
                  <a:shade val="100000"/>
                  <a:satMod val="115000"/>
                </a:srgb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92000">
              <a:spcBef>
                <a:spcPts val="0"/>
              </a:spcBef>
              <a:defRPr/>
            </a:pPr>
            <a:endParaRPr lang="ru-RU" sz="12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defTabSz="792000">
              <a:spcBef>
                <a:spcPts val="0"/>
              </a:spcBef>
              <a:defRPr/>
            </a:pPr>
            <a:endParaRPr lang="ru-RU" sz="12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defTabSz="792000">
              <a:spcBef>
                <a:spcPts val="0"/>
              </a:spcBef>
              <a:defRPr/>
            </a:pPr>
            <a:endParaRPr lang="ru-RU" sz="12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defTabSz="792000">
              <a:spcBef>
                <a:spcPts val="0"/>
              </a:spcBef>
              <a:defRPr/>
            </a:pPr>
            <a:endParaRPr lang="ru-RU" sz="12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defTabSz="792000">
              <a:spcBef>
                <a:spcPts val="0"/>
              </a:spcBef>
              <a:defRPr/>
            </a:pPr>
            <a:endParaRPr lang="ru-RU" sz="12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ru-RU" sz="14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en-US" sz="14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r>
              <a:rPr lang="ru-RU" sz="1600" dirty="0">
                <a:solidFill>
                  <a:schemeClr val="bg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Сотрудники с опытом практической деятельности в оценочных организациях и прошедших профессиональную переподготовку в «Российском экономическом университете имени Г.В. Плеханова» по программе «Государственная кадастровая оценка», а также являющихся членами экспертного совета СРО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5778384-3E18-4EC7-A2CD-8DDBF68EEDB5}"/>
              </a:ext>
            </a:extLst>
          </p:cNvPr>
          <p:cNvSpPr/>
          <p:nvPr/>
        </p:nvSpPr>
        <p:spPr>
          <a:xfrm>
            <a:off x="2265272" y="2395103"/>
            <a:ext cx="4758403" cy="85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Квалифицированные сотрудники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A519B8A-73C7-4F00-A8A7-E86E8B422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86" y="1668642"/>
            <a:ext cx="893758" cy="5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63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C92122-0981-46AD-A6B7-D2CC4E653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2" y="884904"/>
            <a:ext cx="8474483" cy="5147186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133CAD-FB8F-4281-83AA-4F621262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4738" y="6623050"/>
            <a:ext cx="457200" cy="249238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latin typeface="Akrobat" panose="00000600000000000000" pitchFamily="50" charset="-52"/>
              </a:rPr>
              <a:t>8</a:t>
            </a:r>
          </a:p>
        </p:txBody>
      </p:sp>
      <p:sp>
        <p:nvSpPr>
          <p:cNvPr id="13317" name="Заголовок 1">
            <a:extLst>
              <a:ext uri="{FF2B5EF4-FFF2-40B4-BE49-F238E27FC236}">
                <a16:creationId xmlns:a16="http://schemas.microsoft.com/office/drawing/2014/main" id="{4868878E-778D-4EDF-8902-6EC9C6CABB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115888"/>
            <a:ext cx="7696200" cy="523875"/>
          </a:xfrm>
        </p:spPr>
        <p:txBody>
          <a:bodyPr/>
          <a:lstStyle/>
          <a:p>
            <a:pPr algn="l">
              <a:defRPr/>
            </a:pPr>
            <a:br>
              <a:rPr lang="ru-RU" altLang="ru-RU" sz="1700" b="0" cap="all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</a:br>
            <a:endParaRPr lang="ru-RU" altLang="ru-RU" sz="1700" b="0" cap="all">
              <a:solidFill>
                <a:schemeClr val="tx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C53DB8F-FA99-4E2C-B1DB-3533B9FDA9E6}"/>
              </a:ext>
            </a:extLst>
          </p:cNvPr>
          <p:cNvSpPr txBox="1">
            <a:spLocks/>
          </p:cNvSpPr>
          <p:nvPr/>
        </p:nvSpPr>
        <p:spPr bwMode="auto">
          <a:xfrm>
            <a:off x="250825" y="115887"/>
            <a:ext cx="7696200" cy="5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rgbClr val="9900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0000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altLang="ru-RU" sz="1700" b="0" cap="all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ГОБУ «Имущественная казна Мурманской области»</a:t>
            </a:r>
            <a:br>
              <a:rPr lang="ru-RU" altLang="ru-RU" sz="1700" b="0" cap="all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</a:br>
            <a:endParaRPr lang="ru-RU" altLang="ru-RU" sz="1700" b="0" cap="all" dirty="0">
              <a:solidFill>
                <a:schemeClr val="tx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5FCD92-C77E-44FB-AEF7-F6AE942AE411}"/>
              </a:ext>
            </a:extLst>
          </p:cNvPr>
          <p:cNvSpPr/>
          <p:nvPr/>
        </p:nvSpPr>
        <p:spPr>
          <a:xfrm>
            <a:off x="1726432" y="1033392"/>
            <a:ext cx="5691136" cy="4791215"/>
          </a:xfrm>
          <a:prstGeom prst="rect">
            <a:avLst/>
          </a:prstGeom>
          <a:gradFill flip="none" rotWithShape="1">
            <a:gsLst>
              <a:gs pos="0">
                <a:srgbClr val="267426">
                  <a:shade val="30000"/>
                  <a:satMod val="115000"/>
                </a:srgbClr>
              </a:gs>
              <a:gs pos="50000">
                <a:srgbClr val="267426">
                  <a:shade val="67500"/>
                  <a:satMod val="115000"/>
                </a:srgbClr>
              </a:gs>
              <a:gs pos="100000">
                <a:srgbClr val="267426">
                  <a:shade val="100000"/>
                  <a:satMod val="115000"/>
                </a:srgb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92000">
              <a:spcBef>
                <a:spcPts val="0"/>
              </a:spcBef>
              <a:defRPr/>
            </a:pPr>
            <a:endParaRPr lang="ru-RU" sz="16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ru-RU" sz="16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ru-RU" sz="16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ru-RU" sz="16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ctr" defTabSz="792000">
              <a:spcBef>
                <a:spcPts val="0"/>
              </a:spcBef>
              <a:defRPr/>
            </a:pPr>
            <a:endParaRPr lang="ru-RU" sz="16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just" defTabSz="792000">
              <a:spcBef>
                <a:spcPts val="0"/>
              </a:spcBef>
              <a:defRPr/>
            </a:pPr>
            <a:endParaRPr lang="ru-RU" sz="16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just" defTabSz="792000">
              <a:spcBef>
                <a:spcPts val="0"/>
              </a:spcBef>
              <a:defRPr/>
            </a:pPr>
            <a:endParaRPr lang="ru-RU" sz="16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just" defTabSz="792000">
              <a:spcBef>
                <a:spcPts val="0"/>
              </a:spcBef>
              <a:defRPr/>
            </a:pPr>
            <a:endParaRPr lang="ru-RU" sz="16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just" defTabSz="792000">
              <a:spcBef>
                <a:spcPts val="0"/>
              </a:spcBef>
              <a:defRPr/>
            </a:pPr>
            <a:endParaRPr lang="ru-RU" sz="16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algn="just" defTabSz="792000">
              <a:spcBef>
                <a:spcPts val="0"/>
              </a:spcBef>
              <a:defRPr/>
            </a:pPr>
            <a:endParaRPr lang="ru-RU" sz="1600" dirty="0">
              <a:solidFill>
                <a:schemeClr val="bg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15" name="Рисунок 2" descr="База данных">
            <a:extLst>
              <a:ext uri="{FF2B5EF4-FFF2-40B4-BE49-F238E27FC236}">
                <a16:creationId xmlns:a16="http://schemas.microsoft.com/office/drawing/2014/main" id="{F345FBF7-E3A5-4EF4-9F1C-FB6BB02E73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1140621"/>
            <a:ext cx="67051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C7FAA45-B424-4C8F-85A1-7003761EA202}"/>
              </a:ext>
            </a:extLst>
          </p:cNvPr>
          <p:cNvSpPr/>
          <p:nvPr/>
        </p:nvSpPr>
        <p:spPr>
          <a:xfrm>
            <a:off x="2027096" y="1870006"/>
            <a:ext cx="5102475" cy="949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Современное программное обеспечение</a:t>
            </a:r>
          </a:p>
        </p:txBody>
      </p:sp>
      <p:sp>
        <p:nvSpPr>
          <p:cNvPr id="20" name="TextBox 30">
            <a:extLst>
              <a:ext uri="{FF2B5EF4-FFF2-40B4-BE49-F238E27FC236}">
                <a16:creationId xmlns:a16="http://schemas.microsoft.com/office/drawing/2014/main" id="{62CD8CBF-83AA-46F5-8504-FC66CDB44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432" y="3458497"/>
            <a:ext cx="55820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/>
            <a:r>
              <a:rPr lang="ru-RU" altLang="ru-RU" sz="1600" dirty="0">
                <a:solidFill>
                  <a:schemeClr val="bg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Современные программные комплексы, базы данных, геоинформационные ресурсы, а также используются собственные программные инструментарии для автоматизации процессов определения кадастровой стоимости объектов недвижимости</a:t>
            </a:r>
          </a:p>
        </p:txBody>
      </p:sp>
    </p:spTree>
    <p:extLst>
      <p:ext uri="{BB962C8B-B14F-4D97-AF65-F5344CB8AC3E}">
        <p14:creationId xmlns:p14="http://schemas.microsoft.com/office/powerpoint/2010/main" val="119306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F398C3-9F30-455C-B8A3-0F1B8AB9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623050"/>
            <a:ext cx="457200" cy="249238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latin typeface="Akrobat" panose="00000600000000000000" pitchFamily="50" charset="-52"/>
                <a:cs typeface="Arial Unicode MS" pitchFamily="34" charset="-128"/>
              </a:rPr>
              <a:t>9</a:t>
            </a:r>
          </a:p>
        </p:txBody>
      </p:sp>
      <p:sp>
        <p:nvSpPr>
          <p:cNvPr id="13317" name="Заголовок 1">
            <a:extLst>
              <a:ext uri="{FF2B5EF4-FFF2-40B4-BE49-F238E27FC236}">
                <a16:creationId xmlns:a16="http://schemas.microsoft.com/office/drawing/2014/main" id="{3C1C8015-1F98-4384-827B-583FAE777A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7694613" cy="544512"/>
          </a:xfrm>
        </p:spPr>
        <p:txBody>
          <a:bodyPr/>
          <a:lstStyle/>
          <a:p>
            <a:pPr algn="l">
              <a:defRPr/>
            </a:pPr>
            <a:r>
              <a:rPr lang="ru-RU" altLang="ru-RU" sz="1700" b="0" cap="all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Функции министерства и Учреждения в рамках проведения государственной кадастровой оценки</a:t>
            </a:r>
            <a:br>
              <a:rPr lang="ru-RU" altLang="ru-RU" sz="1700" b="0" cap="all" dirty="0">
                <a:solidFill>
                  <a:schemeClr val="tx1"/>
                </a:solidFill>
                <a:latin typeface="Akrobat" panose="00000600000000000000" pitchFamily="50" charset="-52"/>
                <a:cs typeface="Arial" panose="020B0604020202020204" pitchFamily="34" charset="0"/>
              </a:rPr>
            </a:br>
            <a:endParaRPr lang="ru-RU" altLang="ru-RU" sz="1700" b="0" cap="all" dirty="0">
              <a:solidFill>
                <a:schemeClr val="tx1"/>
              </a:solidFill>
              <a:latin typeface="Akrobat" panose="000006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2AB64C-B608-4B72-800B-C1572EB505FC}"/>
              </a:ext>
            </a:extLst>
          </p:cNvPr>
          <p:cNvSpPr/>
          <p:nvPr/>
        </p:nvSpPr>
        <p:spPr>
          <a:xfrm>
            <a:off x="250825" y="698500"/>
            <a:ext cx="8586788" cy="65563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Akrobat" panose="00000600000000000000" pitchFamily="50" charset="-52"/>
                <a:cs typeface="Arial" panose="020B0604020202020204" pitchFamily="34" charset="0"/>
              </a:rPr>
              <a:t>ГОСУДАРСТВЕННАЯ КАДАСТРОВАЯ ОЦЕНКА</a:t>
            </a:r>
          </a:p>
        </p:txBody>
      </p:sp>
      <p:sp>
        <p:nvSpPr>
          <p:cNvPr id="9" name="Стрелка вниз 23">
            <a:extLst>
              <a:ext uri="{FF2B5EF4-FFF2-40B4-BE49-F238E27FC236}">
                <a16:creationId xmlns:a16="http://schemas.microsoft.com/office/drawing/2014/main" id="{09B3B80B-6543-48B5-9264-C1C4DF3687D2}"/>
              </a:ext>
            </a:extLst>
          </p:cNvPr>
          <p:cNvSpPr/>
          <p:nvPr/>
        </p:nvSpPr>
        <p:spPr>
          <a:xfrm>
            <a:off x="430464" y="1441847"/>
            <a:ext cx="820737" cy="51831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krobat" panose="00000600000000000000" pitchFamily="50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20DA209-0633-46B5-9AA7-BEAB31D39FE3}"/>
              </a:ext>
            </a:extLst>
          </p:cNvPr>
          <p:cNvSpPr/>
          <p:nvPr/>
        </p:nvSpPr>
        <p:spPr>
          <a:xfrm>
            <a:off x="277813" y="2047875"/>
            <a:ext cx="4224337" cy="45545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+mj-lt"/>
              <a:buAutoNum type="arabicPeriod"/>
            </a:pPr>
            <a:r>
              <a:rPr lang="ru-RU" sz="1300" dirty="0">
                <a:latin typeface="Akrobat" panose="00000600000000000000" pitchFamily="50" charset="-52"/>
                <a:cs typeface="Arial" panose="020B0604020202020204" pitchFamily="34" charset="0"/>
              </a:rPr>
              <a:t>Принятие решения о проведении государственной кадастровой оценки;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>
                <a:latin typeface="Akrobat" panose="00000600000000000000" pitchFamily="50" charset="-52"/>
                <a:cs typeface="Arial" panose="020B0604020202020204" pitchFamily="34" charset="0"/>
              </a:rPr>
              <a:t>Информационное сопровождение проведения процедур кадастровой оценки;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>
                <a:latin typeface="Akrobat" panose="00000600000000000000" pitchFamily="50" charset="-52"/>
                <a:cs typeface="Arial" panose="020B0604020202020204" pitchFamily="34" charset="0"/>
              </a:rPr>
              <a:t>Утверждение результатов кадастровой оценки и обеспечение внесения их в Единый государственный реестр недвижимости;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>
                <a:latin typeface="Akrobat" panose="00000600000000000000" pitchFamily="50" charset="-52"/>
                <a:cs typeface="Arial" panose="020B0604020202020204" pitchFamily="34" charset="0"/>
              </a:rPr>
              <a:t>Утверждение размера кадастровой стоимости в отношении вновь учтенных объектов и объектов, в отношении которых установлено, что кадастровая стоимость определена с техническими ошибками;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300" dirty="0">
                <a:latin typeface="Akrobat" panose="00000600000000000000" pitchFamily="50" charset="-52"/>
                <a:cs typeface="Arial" panose="020B0604020202020204" pitchFamily="34" charset="0"/>
              </a:rPr>
              <a:t>Участие в судебных спорах по делам об оспаривании кадастровой стоимости</a:t>
            </a:r>
            <a:r>
              <a:rPr lang="en-US" sz="1300" dirty="0">
                <a:latin typeface="Akrobat" panose="00000600000000000000" pitchFamily="50" charset="-52"/>
                <a:cs typeface="Arial" panose="020B0604020202020204" pitchFamily="34" charset="0"/>
              </a:rPr>
              <a:t>;</a:t>
            </a:r>
            <a:endParaRPr lang="ru-RU" sz="1300" dirty="0">
              <a:latin typeface="Akrobat" panose="00000600000000000000" pitchFamily="50" charset="-52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300" dirty="0">
                <a:latin typeface="Akrobat" panose="00000600000000000000" pitchFamily="50" charset="-52"/>
                <a:cs typeface="Arial" panose="020B0604020202020204" pitchFamily="34" charset="0"/>
              </a:rPr>
              <a:t>Организация  и  обеспечение работы комиссии по пересмотру кадастровой стоимости.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127BF51-C32A-40E9-A4C6-A23676A55F5B}"/>
              </a:ext>
            </a:extLst>
          </p:cNvPr>
          <p:cNvSpPr/>
          <p:nvPr/>
        </p:nvSpPr>
        <p:spPr>
          <a:xfrm>
            <a:off x="4578350" y="2047875"/>
            <a:ext cx="4265613" cy="45545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defTabSz="2355850">
              <a:lnSpc>
                <a:spcPct val="90000"/>
              </a:lnSpc>
              <a:spcAft>
                <a:spcPct val="15000"/>
              </a:spcAft>
              <a:buFont typeface="+mj-lt"/>
              <a:buAutoNum type="arabicPeriod"/>
              <a:defRPr/>
            </a:pPr>
            <a:r>
              <a:rPr lang="ru-RU" sz="1300" dirty="0">
                <a:latin typeface="Akrobat" panose="00000600000000000000" pitchFamily="50" charset="-52"/>
                <a:cs typeface="Arial" panose="020B0604020202020204" pitchFamily="34" charset="0"/>
              </a:rPr>
              <a:t>Сбор, обработка, систематизация и накопление информации, необходимой для определения кадастровой стоимости;</a:t>
            </a:r>
          </a:p>
          <a:p>
            <a:pPr marL="342900" indent="-342900" defTabSz="2355850">
              <a:lnSpc>
                <a:spcPct val="90000"/>
              </a:lnSpc>
              <a:spcAft>
                <a:spcPct val="15000"/>
              </a:spcAft>
              <a:buFont typeface="+mj-lt"/>
              <a:buAutoNum type="arabicPeriod"/>
              <a:defRPr/>
            </a:pPr>
            <a:r>
              <a:rPr lang="ru-RU" sz="1300" dirty="0">
                <a:latin typeface="Akrobat" panose="00000600000000000000" pitchFamily="50" charset="-52"/>
                <a:cs typeface="Arial" panose="020B0604020202020204" pitchFamily="34" charset="0"/>
              </a:rPr>
              <a:t>Определение кадастровой стоимости при проведении государственной кадастровой оценки;</a:t>
            </a:r>
          </a:p>
          <a:p>
            <a:pPr marL="342900" indent="-342900" defTabSz="2355850">
              <a:lnSpc>
                <a:spcPct val="90000"/>
              </a:lnSpc>
              <a:spcAft>
                <a:spcPct val="15000"/>
              </a:spcAft>
              <a:buFont typeface="+mj-lt"/>
              <a:buAutoNum type="arabicPeriod"/>
              <a:defRPr/>
            </a:pPr>
            <a:r>
              <a:rPr lang="ru-RU" sz="1300" dirty="0">
                <a:latin typeface="Akrobat" panose="00000600000000000000" pitchFamily="50" charset="-52"/>
                <a:cs typeface="Arial" panose="020B0604020202020204" pitchFamily="34" charset="0"/>
              </a:rPr>
              <a:t>Определение кадастровой стоимости вновь учтенных объектов недвижимости;</a:t>
            </a:r>
          </a:p>
          <a:p>
            <a:pPr marL="342900" indent="-342900" defTabSz="2355850">
              <a:lnSpc>
                <a:spcPct val="90000"/>
              </a:lnSpc>
              <a:spcAft>
                <a:spcPct val="15000"/>
              </a:spcAft>
              <a:buFont typeface="+mj-lt"/>
              <a:buAutoNum type="arabicPeriod"/>
              <a:defRPr/>
            </a:pPr>
            <a:r>
              <a:rPr lang="ru-RU" sz="1300" dirty="0">
                <a:latin typeface="Akrobat" panose="00000600000000000000" pitchFamily="50" charset="-52"/>
                <a:cs typeface="Arial" panose="020B0604020202020204" pitchFamily="34" charset="0"/>
              </a:rPr>
              <a:t>Предоставление разъяснений, связанных с определением кадастровой стоимости;</a:t>
            </a:r>
          </a:p>
          <a:p>
            <a:pPr marL="342900" indent="-342900" defTabSz="2355850">
              <a:lnSpc>
                <a:spcPct val="90000"/>
              </a:lnSpc>
              <a:spcAft>
                <a:spcPct val="15000"/>
              </a:spcAft>
              <a:buFont typeface="+mj-lt"/>
              <a:buAutoNum type="arabicPeriod"/>
              <a:defRPr/>
            </a:pPr>
            <a:r>
              <a:rPr lang="ru-RU" sz="1300" dirty="0">
                <a:latin typeface="Akrobat" panose="00000600000000000000" pitchFamily="50" charset="-52"/>
                <a:cs typeface="Arial" panose="020B0604020202020204" pitchFamily="34" charset="0"/>
              </a:rPr>
              <a:t>Рассмотрение обращений об исправлении ошибок, допущенных при определении кадастровой стоимости;</a:t>
            </a:r>
          </a:p>
          <a:p>
            <a:pPr marL="342900" indent="-342900" defTabSz="2355850">
              <a:lnSpc>
                <a:spcPct val="90000"/>
              </a:lnSpc>
              <a:spcAft>
                <a:spcPct val="15000"/>
              </a:spcAft>
              <a:buFont typeface="+mj-lt"/>
              <a:buAutoNum type="arabicPeriod"/>
              <a:defRPr/>
            </a:pPr>
            <a:r>
              <a:rPr lang="ru-RU" sz="1300" dirty="0">
                <a:latin typeface="Akrobat" panose="00000600000000000000" pitchFamily="50" charset="-52"/>
                <a:cs typeface="Arial" panose="020B0604020202020204" pitchFamily="34" charset="0"/>
              </a:rPr>
              <a:t>Иные полномочия, предусмотренные 237-ФЗ.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C9BD649-0CF3-4D7C-B992-79ED9D07D7A3}"/>
              </a:ext>
            </a:extLst>
          </p:cNvPr>
          <p:cNvSpPr/>
          <p:nvPr/>
        </p:nvSpPr>
        <p:spPr>
          <a:xfrm>
            <a:off x="1383184" y="1660048"/>
            <a:ext cx="2787650" cy="7608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Akrobat" panose="00000600000000000000" pitchFamily="50" charset="-52"/>
                <a:cs typeface="Arial" panose="020B0604020202020204" pitchFamily="34" charset="0"/>
              </a:rPr>
              <a:t>Министерство имущественных отношений Мурманской области</a:t>
            </a:r>
          </a:p>
        </p:txBody>
      </p:sp>
      <p:sp>
        <p:nvSpPr>
          <p:cNvPr id="10" name="Стрелка вниз 23">
            <a:extLst>
              <a:ext uri="{FF2B5EF4-FFF2-40B4-BE49-F238E27FC236}">
                <a16:creationId xmlns:a16="http://schemas.microsoft.com/office/drawing/2014/main" id="{E5C4B01E-DD7A-4760-AE9B-FCDC7AC20ADF}"/>
              </a:ext>
            </a:extLst>
          </p:cNvPr>
          <p:cNvSpPr/>
          <p:nvPr/>
        </p:nvSpPr>
        <p:spPr>
          <a:xfrm>
            <a:off x="7823686" y="1441847"/>
            <a:ext cx="822325" cy="51831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krobat" panose="00000600000000000000" pitchFamily="50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AF6B96D-BE6B-4EBB-9819-380088ECE427}"/>
              </a:ext>
            </a:extLst>
          </p:cNvPr>
          <p:cNvSpPr/>
          <p:nvPr/>
        </p:nvSpPr>
        <p:spPr>
          <a:xfrm>
            <a:off x="4904053" y="1646712"/>
            <a:ext cx="2787650" cy="7875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Akrobat" panose="00000600000000000000" pitchFamily="50" charset="-52"/>
                <a:cs typeface="Arial" panose="020B0604020202020204" pitchFamily="34" charset="0"/>
              </a:rPr>
              <a:t>ГОБУ «Имущественная казна Мурманской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2028942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2479</TotalTime>
  <Words>839</Words>
  <Application>Microsoft Office PowerPoint</Application>
  <PresentationFormat>Экран (4:3)</PresentationFormat>
  <Paragraphs>255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Akrobat</vt:lpstr>
      <vt:lpstr>Arial</vt:lpstr>
      <vt:lpstr>Arial Unicode MS</vt:lpstr>
      <vt:lpstr>Calibri</vt:lpstr>
      <vt:lpstr>Century Gothic</vt:lpstr>
      <vt:lpstr>Constantia</vt:lpstr>
      <vt:lpstr>Segoe UI</vt:lpstr>
      <vt:lpstr>Times New Roman</vt:lpstr>
      <vt:lpstr>Wingdings 2</vt:lpstr>
      <vt:lpstr>Поток</vt:lpstr>
      <vt:lpstr>Презентация PowerPoint</vt:lpstr>
      <vt:lpstr>Презентация PowerPoint</vt:lpstr>
      <vt:lpstr>Государственная кадастровая оценка</vt:lpstr>
      <vt:lpstr>135-ФЗ  от 29.07.1998 «Об оценочной деятельности в Российской Федерации»</vt:lpstr>
      <vt:lpstr> 237-ФЗ  от 03.07.2016 «О государственной кадастровой оценке» </vt:lpstr>
      <vt:lpstr> </vt:lpstr>
      <vt:lpstr> </vt:lpstr>
      <vt:lpstr> </vt:lpstr>
      <vt:lpstr>Функции министерства и Учреждения в рамках проведения государственной кадастровой оценки </vt:lpstr>
      <vt:lpstr>Проведение государственной кадастровой оценки </vt:lpstr>
      <vt:lpstr>Презентация PowerPoint</vt:lpstr>
      <vt:lpstr>Пересмотр кадастровой стоимости </vt:lpstr>
      <vt:lpstr>Повышение качества государственной кадастровой оценки </vt:lpstr>
      <vt:lpstr>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Станислав Терентьев</dc:creator>
  <cp:lastModifiedBy>Станислав Терентьев</cp:lastModifiedBy>
  <cp:revision>29</cp:revision>
  <cp:lastPrinted>2018-12-04T07:32:43Z</cp:lastPrinted>
  <dcterms:created xsi:type="dcterms:W3CDTF">1601-01-01T00:00:00Z</dcterms:created>
  <dcterms:modified xsi:type="dcterms:W3CDTF">2018-12-06T12:59:06Z</dcterms:modified>
</cp:coreProperties>
</file>