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340" r:id="rId2"/>
    <p:sldId id="386" r:id="rId3"/>
    <p:sldId id="387" r:id="rId4"/>
    <p:sldId id="388" r:id="rId5"/>
    <p:sldId id="390" r:id="rId6"/>
    <p:sldId id="391" r:id="rId7"/>
    <p:sldId id="392" r:id="rId8"/>
    <p:sldId id="394" r:id="rId9"/>
    <p:sldId id="395" r:id="rId10"/>
    <p:sldId id="403" r:id="rId11"/>
    <p:sldId id="385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98" r:id="rId20"/>
    <p:sldId id="399" r:id="rId21"/>
    <p:sldId id="384" r:id="rId2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03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07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11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1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5192" algn="l" defTabSz="914077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2232" algn="l" defTabSz="914077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199271" algn="l" defTabSz="914077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6308" algn="l" defTabSz="914077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49" autoAdjust="0"/>
    <p:restoredTop sz="93271" autoAdjust="0"/>
  </p:normalViewPr>
  <p:slideViewPr>
    <p:cSldViewPr>
      <p:cViewPr>
        <p:scale>
          <a:sx n="100" d="100"/>
          <a:sy n="100" d="100"/>
        </p:scale>
        <p:origin x="-112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C4506-5C4D-4D7F-9153-20AC28022BC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E2B72-E1FA-40DD-8AD3-1E6B0A8C6C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3796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CACE04-F292-42EC-BC2E-79028A4025A7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80A7B0-0AE0-49B9-88EA-7D269D56B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942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3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7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1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192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32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71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08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9295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929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63691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6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8512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80F43-AB4B-4F7B-90A4-30CC680E2BED}" type="datetime1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759FE-DBA5-4365-816B-9DD5143173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092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5B2E2-789C-4122-8DD8-16F8683C665E}" type="datetime1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DEA32-05E3-4D2E-8DE7-387FAFEC2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6969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606873"/>
            <a:ext cx="7320689" cy="4829253"/>
          </a:xfrm>
        </p:spPr>
        <p:txBody>
          <a:bodyPr/>
          <a:lstStyle>
            <a:lvl1pPr marL="310752" indent="0">
              <a:buFontTx/>
              <a:buNone/>
              <a:defRPr b="1">
                <a:latin typeface="+mj-lt"/>
              </a:defRPr>
            </a:lvl1pPr>
            <a:lvl2pPr marL="308037" indent="2715">
              <a:defRPr>
                <a:latin typeface="+mj-lt"/>
              </a:defRPr>
            </a:lvl2pPr>
            <a:lvl3pPr marL="537369" indent="-222547">
              <a:tabLst/>
              <a:defRPr>
                <a:latin typeface="+mj-lt"/>
              </a:defRPr>
            </a:lvl3pPr>
            <a:lvl4pPr marL="0" indent="308037">
              <a:lnSpc>
                <a:spcPts val="1539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9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5127078"/>
            <a:ext cx="923618" cy="376853"/>
          </a:xfrm>
          <a:prstGeom prst="rect">
            <a:avLst/>
          </a:prstGeom>
          <a:noFill/>
        </p:spPr>
        <p:txBody>
          <a:bodyPr wrap="square" lIns="78164" tIns="39082" rIns="78164" bIns="39082" rtlCol="0">
            <a:noAutofit/>
          </a:bodyPr>
          <a:lstStyle/>
          <a:p>
            <a:pPr defTabSz="891603"/>
            <a:endParaRPr lang="ru-RU" sz="1796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501071"/>
            <a:ext cx="7337192" cy="1105803"/>
          </a:xfrm>
        </p:spPr>
        <p:txBody>
          <a:bodyPr/>
          <a:lstStyle>
            <a:lvl1pPr marL="0" marR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18"/>
            </a:lvl1pPr>
          </a:lstStyle>
          <a:p>
            <a:pPr marL="0" marR="0" lvl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104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11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" y="2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606873"/>
            <a:ext cx="7320689" cy="4829253"/>
          </a:xfrm>
        </p:spPr>
        <p:txBody>
          <a:bodyPr/>
          <a:lstStyle>
            <a:lvl1pPr marL="318529" indent="0">
              <a:buFontTx/>
              <a:buNone/>
              <a:defRPr b="1">
                <a:latin typeface="+mj-lt"/>
              </a:defRPr>
            </a:lvl1pPr>
            <a:lvl2pPr marL="318529" indent="0">
              <a:defRPr>
                <a:latin typeface="+mj-lt"/>
              </a:defRPr>
            </a:lvl2pPr>
            <a:lvl3pPr marL="550817" indent="-228116">
              <a:defRPr>
                <a:latin typeface="+mj-lt"/>
              </a:defRPr>
            </a:lvl3pPr>
            <a:lvl4pPr marL="0" indent="315746">
              <a:defRPr>
                <a:latin typeface="+mj-lt"/>
              </a:defRPr>
            </a:lvl4pPr>
            <a:lvl5pPr marL="1257421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6" y="501071"/>
            <a:ext cx="7337901" cy="1105803"/>
          </a:xfrm>
        </p:spPr>
        <p:txBody>
          <a:bodyPr/>
          <a:lstStyle>
            <a:lvl1pPr marL="0" marR="0" indent="0" defTabSz="91391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9F3EF-9DA4-4358-8E6D-E8188E9584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213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" y="2"/>
            <a:ext cx="9142413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1012506"/>
            <a:ext cx="732068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3429720"/>
            <a:ext cx="7320689" cy="300640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8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7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6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51AEA-CEC9-49F3-A03A-211C65733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118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1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5ABA8-FA25-47AB-A448-9FFE5BDB6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935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6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F56E3-069F-488D-8E01-8536A1ADA08C}" type="datetime1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BF502-DE18-4E25-A7E4-FAA42562A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5131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FBAC8-31F8-49E2-AEBF-4FDD7F937D1D}" type="datetime1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14DA7-513B-42FD-A841-5A0F3BB0E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818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D4E4B-44AC-4D1B-A66B-B8214113A5B4}" type="datetime1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0" y="5872163"/>
            <a:ext cx="566738" cy="654050"/>
          </a:xfrm>
        </p:spPr>
        <p:txBody>
          <a:bodyPr/>
          <a:lstStyle>
            <a:lvl1pPr algn="ctr">
              <a:defRPr sz="24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B3E82794-8CE2-49EC-8CF4-4C44080E5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449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0FBD7-6303-48EB-B86C-4F8D52C4EBDD}" type="datetime1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CF782-3DEA-4891-BB9E-55F2D440A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923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58" indent="0">
              <a:buNone/>
              <a:defRPr sz="2800"/>
            </a:lvl2pPr>
            <a:lvl3pPr marL="913916" indent="0">
              <a:buNone/>
              <a:defRPr sz="2400"/>
            </a:lvl3pPr>
            <a:lvl4pPr marL="1370874" indent="0">
              <a:buNone/>
              <a:defRPr sz="2000"/>
            </a:lvl4pPr>
            <a:lvl5pPr marL="1827832" indent="0">
              <a:buNone/>
              <a:defRPr sz="2000"/>
            </a:lvl5pPr>
            <a:lvl6pPr marL="2284789" indent="0">
              <a:buNone/>
              <a:defRPr sz="2000"/>
            </a:lvl6pPr>
            <a:lvl7pPr marL="2741748" indent="0">
              <a:buNone/>
              <a:defRPr sz="2000"/>
            </a:lvl7pPr>
            <a:lvl8pPr marL="3198706" indent="0">
              <a:buNone/>
              <a:defRPr sz="2000"/>
            </a:lvl8pPr>
            <a:lvl9pPr marL="3655663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854-D27C-4DF1-8CF3-431D2A4D6F46}" type="datetime1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78411-B0C1-4184-BE91-C76EF5D62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435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7" y="490538"/>
            <a:ext cx="7343775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7" y="1600202"/>
            <a:ext cx="7343775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</p:spPr>
        <p:txBody>
          <a:bodyPr vert="horz" lIns="91392" tIns="45696" rIns="91392" bIns="4569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59F3D7-FD7A-4C6F-91A9-D2B9EBD0D0E1}" type="datetime1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2" y="6356352"/>
            <a:ext cx="2895600" cy="365125"/>
          </a:xfrm>
          <a:prstGeom prst="rect">
            <a:avLst/>
          </a:prstGeom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0" y="6042025"/>
            <a:ext cx="619125" cy="631825"/>
          </a:xfrm>
          <a:prstGeom prst="rect">
            <a:avLst/>
          </a:prstGeom>
        </p:spPr>
        <p:txBody>
          <a:bodyPr vert="horz" lIns="91392" tIns="45696" rIns="91392" bIns="45696" rtlCol="0" anchor="ctr">
            <a:normAutofit/>
          </a:bodyPr>
          <a:lstStyle>
            <a:lvl1pPr algn="ctr" fontAlgn="auto">
              <a:lnSpc>
                <a:spcPts val="2104"/>
              </a:lnSpc>
              <a:spcBef>
                <a:spcPts val="0"/>
              </a:spcBef>
              <a:spcAft>
                <a:spcPts val="0"/>
              </a:spcAft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BB3B87-1686-450C-AA2A-F84E2EFDB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85" r:id="rId5"/>
    <p:sldLayoutId id="2147483694" r:id="rId6"/>
    <p:sldLayoutId id="2147483695" r:id="rId7"/>
    <p:sldLayoutId id="2147483686" r:id="rId8"/>
    <p:sldLayoutId id="2147483687" r:id="rId9"/>
    <p:sldLayoutId id="2147483688" r:id="rId10"/>
    <p:sldLayoutId id="2147483689" r:id="rId11"/>
    <p:sldLayoutId id="2147483696" r:id="rId12"/>
  </p:sldLayoutIdLst>
  <p:hf hdr="0" ftr="0" dt="0"/>
  <p:txStyles>
    <p:titleStyle>
      <a:lvl1pPr algn="l" defTabSz="912491" rtl="0" eaLnBrk="0" fontAlgn="base" hangingPunct="0">
        <a:lnSpc>
          <a:spcPts val="4561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12491" rtl="0" eaLnBrk="0" fontAlgn="base" hangingPunct="0">
        <a:lnSpc>
          <a:spcPts val="4561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12491" rtl="0" eaLnBrk="0" fontAlgn="base" hangingPunct="0">
        <a:lnSpc>
          <a:spcPts val="4561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12491" rtl="0" eaLnBrk="0" fontAlgn="base" hangingPunct="0">
        <a:lnSpc>
          <a:spcPts val="4561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12491" rtl="0" eaLnBrk="0" fontAlgn="base" hangingPunct="0">
        <a:lnSpc>
          <a:spcPts val="4561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039" algn="l" defTabSz="912491" rtl="0" fontAlgn="base">
        <a:lnSpc>
          <a:spcPts val="4561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077" algn="l" defTabSz="912491" rtl="0" fontAlgn="base">
        <a:lnSpc>
          <a:spcPts val="4561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116" algn="l" defTabSz="912491" rtl="0" fontAlgn="base">
        <a:lnSpc>
          <a:spcPts val="4561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155" algn="l" defTabSz="912491" rtl="0" fontAlgn="base">
        <a:lnSpc>
          <a:spcPts val="4561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7388" indent="-317388" algn="l" defTabSz="912491" rtl="0" eaLnBrk="0" fontAlgn="base" hangingPunct="0">
        <a:spcBef>
          <a:spcPct val="20000"/>
        </a:spcBef>
        <a:spcAft>
          <a:spcPct val="0"/>
        </a:spcAft>
        <a:buFont typeface="+mj-lt"/>
        <a:buChar char="•"/>
        <a:defRPr sz="3200" kern="1200">
          <a:solidFill>
            <a:srgbClr val="005AA9"/>
          </a:solidFill>
          <a:latin typeface="+mj-lt"/>
          <a:ea typeface="+mn-ea"/>
          <a:cs typeface="+mn-cs"/>
        </a:defRPr>
      </a:lvl1pPr>
      <a:lvl2pPr marL="317388" indent="139651" algn="l" defTabSz="912491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rgbClr val="504F53"/>
          </a:solidFill>
          <a:latin typeface="+mj-lt"/>
          <a:ea typeface="+mn-ea"/>
          <a:cs typeface="+mn-cs"/>
        </a:defRPr>
      </a:lvl2pPr>
      <a:lvl3pPr marL="623668" indent="-226933" algn="l" defTabSz="912491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rgbClr val="504F53"/>
          </a:solidFill>
          <a:latin typeface="+mj-lt"/>
          <a:ea typeface="+mn-ea"/>
          <a:cs typeface="+mn-cs"/>
        </a:defRPr>
      </a:lvl3pPr>
      <a:lvl4pPr marL="1599635" indent="-1285421" algn="just" defTabSz="912491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04F53"/>
          </a:solidFill>
          <a:latin typeface="+mj-lt"/>
          <a:ea typeface="+mn-ea"/>
          <a:cs typeface="+mn-cs"/>
        </a:defRPr>
      </a:lvl4pPr>
      <a:lvl5pPr marL="1256856" indent="571298" algn="l" defTabSz="912491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8D8C90"/>
          </a:solidFill>
          <a:latin typeface="+mj-lt"/>
          <a:ea typeface="+mn-ea"/>
          <a:cs typeface="+mn-cs"/>
        </a:defRPr>
      </a:lvl5pPr>
      <a:lvl6pPr marL="2513269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226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185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143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58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16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74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32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89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48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706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63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122" y="2060810"/>
            <a:ext cx="7993110" cy="201628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 smtClean="0">
                <a:solidFill>
                  <a:srgbClr val="104E72"/>
                </a:solidFill>
                <a:cs typeface="Arial" pitchFamily="34" charset="0"/>
              </a:rPr>
              <a:t>Доклад </a:t>
            </a:r>
            <a:br>
              <a:rPr lang="ru-RU" sz="2800" dirty="0" smtClean="0">
                <a:solidFill>
                  <a:srgbClr val="104E72"/>
                </a:solidFill>
                <a:cs typeface="Arial" pitchFamily="34" charset="0"/>
              </a:rPr>
            </a:br>
            <a:r>
              <a:rPr lang="ru-RU" sz="2800" dirty="0" smtClean="0">
                <a:solidFill>
                  <a:srgbClr val="104E72"/>
                </a:solidFill>
                <a:cs typeface="Arial" pitchFamily="34" charset="0"/>
              </a:rPr>
              <a:t>начальника отдела камерального контроля №2 </a:t>
            </a:r>
            <a:r>
              <a:rPr lang="ru-RU" sz="2800" dirty="0" err="1" smtClean="0">
                <a:solidFill>
                  <a:srgbClr val="104E72"/>
                </a:solidFill>
                <a:cs typeface="Arial" pitchFamily="34" charset="0"/>
              </a:rPr>
              <a:t>УФНС</a:t>
            </a:r>
            <a:r>
              <a:rPr lang="ru-RU" sz="2800" dirty="0" smtClean="0">
                <a:solidFill>
                  <a:srgbClr val="104E72"/>
                </a:solidFill>
                <a:cs typeface="Arial" pitchFamily="34" charset="0"/>
              </a:rPr>
              <a:t> России по Мурманской области</a:t>
            </a:r>
            <a:br>
              <a:rPr lang="ru-RU" sz="2800" dirty="0" smtClean="0">
                <a:solidFill>
                  <a:srgbClr val="104E72"/>
                </a:solidFill>
                <a:cs typeface="Arial" pitchFamily="34" charset="0"/>
              </a:rPr>
            </a:br>
            <a:r>
              <a:rPr lang="ru-RU" sz="2800" dirty="0" err="1" smtClean="0">
                <a:solidFill>
                  <a:srgbClr val="104E72"/>
                </a:solidFill>
                <a:cs typeface="Arial" pitchFamily="34" charset="0"/>
              </a:rPr>
              <a:t>Булековой</a:t>
            </a:r>
            <a:r>
              <a:rPr lang="ru-RU" sz="2800" dirty="0" smtClean="0">
                <a:solidFill>
                  <a:srgbClr val="104E72"/>
                </a:solidFill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rgbClr val="104E72"/>
                </a:solidFill>
                <a:cs typeface="Arial" pitchFamily="34" charset="0"/>
              </a:rPr>
              <a:t>А.А</a:t>
            </a:r>
            <a:r>
              <a:rPr lang="ru-RU" sz="2800" dirty="0" smtClean="0">
                <a:solidFill>
                  <a:srgbClr val="104E72"/>
                </a:solidFill>
                <a:cs typeface="Arial" pitchFamily="34" charset="0"/>
              </a:rPr>
              <a:t>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1450" y="4437140"/>
            <a:ext cx="7705070" cy="155765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Налог на прибыль, УСН, ЕНВД: последние изменения в законодательстве, обзор отдельных вопросов, основные направления налоговой политики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на 2020-2021 годы.</a:t>
            </a:r>
            <a:endParaRPr lang="ru-RU" sz="2400" b="1" dirty="0">
              <a:solidFill>
                <a:schemeClr val="tx1"/>
              </a:solidFill>
              <a:latin typeface="Arial Narrow" pitchFamily="34" charset="0"/>
              <a:cs typeface="Aharoni" pitchFamily="2" charset="-79"/>
            </a:endParaRPr>
          </a:p>
        </p:txBody>
      </p:sp>
      <p:pic>
        <p:nvPicPr>
          <p:cNvPr id="5" name="Изображение 10" descr="FNS_vizitka_for_rukovodstv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60" y="195485"/>
            <a:ext cx="1719634" cy="178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1464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446088" y="431800"/>
            <a:ext cx="8128000" cy="0"/>
          </a:xfrm>
          <a:prstGeom prst="line">
            <a:avLst/>
          </a:prstGeom>
          <a:ln w="1270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6088" y="6432550"/>
            <a:ext cx="8128000" cy="0"/>
          </a:xfrm>
          <a:prstGeom prst="line">
            <a:avLst/>
          </a:prstGeom>
          <a:ln w="1270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574088" y="6381750"/>
            <a:ext cx="569912" cy="365125"/>
          </a:xfrm>
        </p:spPr>
        <p:txBody>
          <a:bodyPr>
            <a:normAutofit/>
          </a:bodyPr>
          <a:lstStyle/>
          <a:p>
            <a:pPr>
              <a:defRPr/>
            </a:pPr>
            <a:fld id="{AC13B5D7-E8BC-4456-A1C6-4C134914230C}" type="slidenum">
              <a:rPr lang="ru-RU" sz="2800" b="1"/>
              <a:pPr>
                <a:defRPr/>
              </a:pPr>
              <a:t>10</a:t>
            </a:fld>
            <a:endParaRPr lang="ru-RU" sz="2800" b="1" dirty="0"/>
          </a:p>
        </p:txBody>
      </p:sp>
      <p:sp>
        <p:nvSpPr>
          <p:cNvPr id="17413" name="Rectangle 1805"/>
          <p:cNvSpPr txBox="1">
            <a:spLocks/>
          </p:cNvSpPr>
          <p:nvPr/>
        </p:nvSpPr>
        <p:spPr bwMode="auto">
          <a:xfrm>
            <a:off x="482600" y="431800"/>
            <a:ext cx="81280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pPr algn="ctr" defTabSz="912813"/>
            <a:r>
              <a:rPr lang="ru-RU" altLang="ru-RU" sz="3200" b="1">
                <a:solidFill>
                  <a:srgbClr val="000000"/>
                </a:solidFill>
                <a:latin typeface="Calibri" pitchFamily="34" charset="0"/>
              </a:rPr>
              <a:t>Изменения в налоговой декларации по налогу на прибыль</a:t>
            </a:r>
          </a:p>
        </p:txBody>
      </p:sp>
      <p:sp>
        <p:nvSpPr>
          <p:cNvPr id="8" name="Rectangle 1805"/>
          <p:cNvSpPr txBox="1">
            <a:spLocks/>
          </p:cNvSpPr>
          <p:nvPr/>
        </p:nvSpPr>
        <p:spPr>
          <a:xfrm>
            <a:off x="482129" y="1556791"/>
            <a:ext cx="8092225" cy="4752529"/>
          </a:xfrm>
          <a:prstGeom prst="rect">
            <a:avLst/>
          </a:prstGeom>
          <a:ln w="38100">
            <a:gradFill flip="none" rotWithShape="1">
              <a:gsLst>
                <a:gs pos="0">
                  <a:srgbClr val="C00000"/>
                </a:gs>
                <a:gs pos="100000">
                  <a:srgbClr val="00B050"/>
                </a:gs>
              </a:gsLst>
              <a:lin ang="5400000" scaled="1"/>
              <a:tileRect/>
            </a:gradFill>
          </a:ln>
        </p:spPr>
        <p:txBody>
          <a:bodyPr lIns="36000" tIns="36000" rIns="36000" bIns="36000">
            <a:normAutofit fontScale="92500" lnSpcReduction="10000"/>
          </a:bodyPr>
          <a:lstStyle>
            <a:lvl1pPr algn="ctr" defTabSz="914239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altLang="ru-RU" sz="2400" b="1" dirty="0" smtClean="0">
                <a:solidFill>
                  <a:prstClr val="black"/>
                </a:solidFill>
              </a:rPr>
              <a:t>Приказ ФНС </a:t>
            </a:r>
            <a:r>
              <a:rPr lang="ru-RU" altLang="ru-RU" sz="2400" b="1" dirty="0">
                <a:solidFill>
                  <a:prstClr val="black"/>
                </a:solidFill>
              </a:rPr>
              <a:t>России от 23.09.2019 №ММВ-7-3/475</a:t>
            </a:r>
            <a:r>
              <a:rPr lang="ru-RU" altLang="ru-RU" sz="2400" b="1" dirty="0" smtClean="0">
                <a:solidFill>
                  <a:prstClr val="black"/>
                </a:solidFill>
              </a:rPr>
              <a:t>@</a:t>
            </a:r>
          </a:p>
          <a:p>
            <a:pPr>
              <a:defRPr/>
            </a:pPr>
            <a:r>
              <a:rPr lang="ru-RU" altLang="ru-RU" sz="2400" b="1" dirty="0">
                <a:solidFill>
                  <a:prstClr val="black"/>
                </a:solidFill>
              </a:rPr>
              <a:t>«Об утверждении формы налоговой декларации по налогу на прибыль организаций, порядка ее заполнения, а также формата представления налоговой декларации по налогу на прибыль организаций в электронной </a:t>
            </a:r>
            <a:r>
              <a:rPr lang="ru-RU" altLang="ru-RU" sz="2400" b="1" dirty="0" smtClean="0">
                <a:solidFill>
                  <a:prstClr val="black"/>
                </a:solidFill>
              </a:rPr>
              <a:t>форме»</a:t>
            </a:r>
            <a:endParaRPr lang="ru-RU" altLang="ru-RU" sz="2400" b="1" dirty="0">
              <a:solidFill>
                <a:prstClr val="black"/>
              </a:solidFill>
            </a:endParaRPr>
          </a:p>
          <a:p>
            <a:pPr>
              <a:defRPr/>
            </a:pPr>
            <a:endParaRPr lang="ru-RU" altLang="ru-RU" sz="2400" b="1" dirty="0" smtClean="0">
              <a:solidFill>
                <a:prstClr val="black"/>
              </a:solidFill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ü"/>
              <a:defRPr/>
            </a:pPr>
            <a:r>
              <a:rPr lang="ru-RU" altLang="ru-RU" sz="2200" b="1" dirty="0" smtClean="0">
                <a:solidFill>
                  <a:prstClr val="black"/>
                </a:solidFill>
              </a:rPr>
              <a:t>новые коды признака налогоплательщика (07-для участников РИП, 09 – для образовательных организаций, 10 – для медицинских организаций и др.)</a:t>
            </a:r>
            <a:endParaRPr lang="ru-RU" altLang="ru-RU" sz="2200" b="1" dirty="0">
              <a:solidFill>
                <a:prstClr val="black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ru-RU" altLang="ru-RU" sz="2200" b="1" dirty="0" smtClean="0">
                <a:solidFill>
                  <a:prstClr val="black"/>
                </a:solidFill>
              </a:rPr>
              <a:t>обязанность отражать в декларации реквизиты закона субъекта РФ, которым установлены пониженные ставки налога в бюджет субъекта 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ru-RU" altLang="ru-RU" sz="2200" b="1" dirty="0" smtClean="0">
                <a:solidFill>
                  <a:prstClr val="black"/>
                </a:solidFill>
              </a:rPr>
              <a:t>инвестиционный налоговый вычет (Приложение № 7),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ru-RU" altLang="ru-RU" sz="2200" b="1" dirty="0" smtClean="0">
                <a:solidFill>
                  <a:prstClr val="black"/>
                </a:solidFill>
              </a:rPr>
              <a:t>корректировки цен сделок, налог с прибыли КИК (в Листе 08 следует отражать сведения о сделке, по которой произведена корректировка (реквизиты договора)).</a:t>
            </a:r>
            <a:endParaRPr lang="ru-RU" altLang="ru-RU" sz="2000" b="1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71480"/>
            <a:ext cx="7821331" cy="499040"/>
          </a:xfrm>
        </p:spPr>
        <p:txBody>
          <a:bodyPr/>
          <a:lstStyle/>
          <a:p>
            <a:r>
              <a:rPr lang="ru-RU" sz="2800" dirty="0" smtClean="0"/>
              <a:t>Налог на прибыль, новое с 2020 года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614DA7-513B-42FD-A841-5A0F3BB0EB9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1142984"/>
            <a:ext cx="7643866" cy="550072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1142984"/>
            <a:ext cx="8215370" cy="514353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25000" lnSpcReduction="20000"/>
          </a:bodyPr>
          <a:lstStyle/>
          <a:p>
            <a:endParaRPr lang="ru-RU" sz="4800" dirty="0" smtClean="0"/>
          </a:p>
          <a:p>
            <a:r>
              <a:rPr lang="ru-RU" sz="7200" b="1" dirty="0" smtClean="0"/>
              <a:t>Расконсервированные объекты будут амортизироваться быстрее</a:t>
            </a:r>
            <a:endParaRPr lang="ru-RU" sz="7200" dirty="0" smtClean="0"/>
          </a:p>
          <a:p>
            <a:r>
              <a:rPr lang="ru-RU" sz="7200" dirty="0" smtClean="0"/>
              <a:t>Исключено положение, по которому срок полезного использования расконсервированного объекта нужно продлевать на период консервации.</a:t>
            </a:r>
          </a:p>
          <a:p>
            <a:r>
              <a:rPr lang="ru-RU" sz="7200" b="1" dirty="0" smtClean="0"/>
              <a:t>Медицинские и образовательные организации могут продолжить применять нулевую ставку</a:t>
            </a:r>
            <a:endParaRPr lang="ru-RU" sz="7200" dirty="0" smtClean="0"/>
          </a:p>
          <a:p>
            <a:r>
              <a:rPr lang="ru-RU" sz="7200" dirty="0" smtClean="0"/>
              <a:t>Образовательные и медицинские организации смогут применять льготную ставку бессрочно. По прежним правилам ставка 0% лишь до 1 января 2020 года.</a:t>
            </a:r>
          </a:p>
          <a:p>
            <a:r>
              <a:rPr lang="ru-RU" sz="7200" b="1" dirty="0" smtClean="0"/>
              <a:t>С 1 января правила применения инвестиционного вычета скорректируют:</a:t>
            </a:r>
            <a:endParaRPr lang="ru-RU" sz="7200" dirty="0" smtClean="0"/>
          </a:p>
          <a:p>
            <a:r>
              <a:rPr lang="ru-RU" sz="7200" dirty="0" smtClean="0"/>
              <a:t>- разрешат инвестиционный вычет по основным средствам, которые относятся к 8 - 10 амортизационным группам (кроме зданий, сооружений, передаточных устройств);</a:t>
            </a:r>
          </a:p>
          <a:p>
            <a:pPr>
              <a:buFontTx/>
              <a:buChar char="-"/>
            </a:pPr>
            <a:r>
              <a:rPr lang="ru-RU" sz="7200" dirty="0" smtClean="0"/>
              <a:t>дадут возможность дополнительно включать в инвестиционный вычет вплоть до 100% суммы расходов на создание объектов транспортной и коммунальной инфраструктуры и не более 80% суммы расходов на создание объектов социальной инфраструктуры. Их создание должно быть предусмотрено договором о комплексном освоении территории для строительства стандартного жилья. Применять инвестиционный вычет можно до конца 2027 года.</a:t>
            </a:r>
          </a:p>
          <a:p>
            <a:endParaRPr lang="ru-RU" sz="72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446088" y="431800"/>
            <a:ext cx="8128000" cy="0"/>
          </a:xfrm>
          <a:prstGeom prst="line">
            <a:avLst/>
          </a:prstGeom>
          <a:ln w="1270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6088" y="6432550"/>
            <a:ext cx="8128000" cy="0"/>
          </a:xfrm>
          <a:prstGeom prst="line">
            <a:avLst/>
          </a:prstGeom>
          <a:ln w="1270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805"/>
          <p:cNvSpPr>
            <a:spLocks noGrp="1"/>
          </p:cNvSpPr>
          <p:nvPr>
            <p:ph type="title"/>
          </p:nvPr>
        </p:nvSpPr>
        <p:spPr>
          <a:xfrm>
            <a:off x="446088" y="431800"/>
            <a:ext cx="8128000" cy="1196975"/>
          </a:xfrm>
        </p:spPr>
        <p:txBody>
          <a:bodyPr rtlCol="0">
            <a:normAutofit fontScale="90000"/>
          </a:bodyPr>
          <a:lstStyle/>
          <a:p>
            <a:pPr>
              <a:lnSpc>
                <a:spcPts val="3000"/>
              </a:lnSpc>
              <a:defRPr/>
            </a:pPr>
            <a:r>
              <a:rPr lang="ru-RU" alt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29.09.2019 №</a:t>
            </a:r>
            <a:r>
              <a:rPr lang="ru-RU" alt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325-ФЗ</a:t>
            </a:r>
            <a:br>
              <a:rPr lang="ru-RU" alt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2400" dirty="0" smtClean="0"/>
              <a:t>«О </a:t>
            </a:r>
            <a:r>
              <a:rPr lang="ru-RU" altLang="ru-RU" sz="2400" dirty="0"/>
              <a:t>внесении изменений в части первую и вторую НК РФ»</a:t>
            </a:r>
            <a:br>
              <a:rPr lang="ru-RU" altLang="ru-RU" sz="2400" dirty="0"/>
            </a:br>
            <a:r>
              <a:rPr lang="ru-RU" altLang="ru-RU" sz="2400" dirty="0"/>
              <a:t>(основные направления налоговой политики)</a:t>
            </a:r>
          </a:p>
        </p:txBody>
      </p:sp>
      <p:sp>
        <p:nvSpPr>
          <p:cNvPr id="16389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8567738" y="6415088"/>
            <a:ext cx="569912" cy="36512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D0F877B7-F92C-4D4B-8D8E-DD471354E5C6}" type="slidenum">
              <a:rPr lang="ru-RU" alt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alt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1805"/>
          <p:cNvSpPr txBox="1">
            <a:spLocks/>
          </p:cNvSpPr>
          <p:nvPr/>
        </p:nvSpPr>
        <p:spPr>
          <a:xfrm>
            <a:off x="446088" y="1628775"/>
            <a:ext cx="8128000" cy="4803775"/>
          </a:xfrm>
          <a:prstGeom prst="rect">
            <a:avLst/>
          </a:prstGeom>
        </p:spPr>
        <p:txBody>
          <a:bodyPr lIns="36000" tIns="0" rIns="36000" bIns="0"/>
          <a:lstStyle>
            <a:lvl1pPr algn="ctr" defTabSz="914239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defRPr/>
            </a:pPr>
            <a:endParaRPr lang="ru-RU" altLang="ru-RU" sz="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>
              <a:defRPr/>
            </a:pPr>
            <a:r>
              <a:rPr lang="ru-RU" alt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 налоговый контроль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altLang="ru-RU" sz="2000" b="1" dirty="0" smtClean="0">
                <a:sym typeface="Wingdings"/>
              </a:rPr>
              <a:t>банки (в том числе, НКО) обязаны сообщать об открытии / закрытии </a:t>
            </a:r>
            <a:r>
              <a:rPr lang="ru-RU" alt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электронных кошельков</a:t>
            </a:r>
            <a:r>
              <a:rPr lang="ru-RU" altLang="ru-RU" sz="2000" b="1" dirty="0" smtClean="0">
                <a:sym typeface="Wingdings"/>
              </a:rPr>
              <a:t> физическим лицам (п.1.1 ст.86 НК РФ),</a:t>
            </a:r>
            <a:endParaRPr lang="ru-RU" altLang="ru-RU" sz="2000" b="1" dirty="0">
              <a:sym typeface="Wingdings"/>
            </a:endParaRPr>
          </a:p>
          <a:p>
            <a:pPr algn="l">
              <a:defRPr/>
            </a:pPr>
            <a:r>
              <a:rPr lang="ru-RU" alt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 </a:t>
            </a:r>
            <a:r>
              <a:rPr lang="ru-RU" alt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взаимосогласительная</a:t>
            </a:r>
            <a:r>
              <a:rPr lang="ru-RU" alt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 процедура </a:t>
            </a:r>
            <a:r>
              <a:rPr lang="ru-RU" alt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в соответствии с </a:t>
            </a:r>
            <a:r>
              <a:rPr lang="ru-RU" alt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междунар.договорами</a:t>
            </a:r>
            <a:r>
              <a:rPr lang="ru-RU" alt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 </a:t>
            </a:r>
            <a:r>
              <a:rPr lang="ru-RU" alt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РФ по вопросам </a:t>
            </a:r>
            <a:r>
              <a:rPr lang="ru-RU" alt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налогообложения (Глава 20.3 НК РФ)</a:t>
            </a:r>
            <a:endParaRPr lang="ru-RU" alt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ru-RU" altLang="ru-RU" sz="2000" b="1" dirty="0" smtClean="0">
                <a:sym typeface="Wingdings"/>
              </a:rPr>
              <a:t>может </a:t>
            </a:r>
            <a:r>
              <a:rPr lang="ru-RU" altLang="ru-RU" sz="2000" b="1" dirty="0">
                <a:sym typeface="Wingdings"/>
              </a:rPr>
              <a:t>быть инициирована по заявлению налогоплательщика или по запросу </a:t>
            </a:r>
            <a:r>
              <a:rPr lang="ru-RU" altLang="ru-RU" sz="2000" b="1" dirty="0" smtClean="0">
                <a:sym typeface="Wingdings"/>
              </a:rPr>
              <a:t>иностранного компетентного органа,</a:t>
            </a:r>
            <a:endParaRPr lang="ru-RU" altLang="ru-RU" sz="2000" b="1" dirty="0">
              <a:sym typeface="Wingdings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ru-RU" altLang="ru-RU" sz="2000" b="1" dirty="0" smtClean="0">
                <a:sym typeface="Wingdings"/>
              </a:rPr>
              <a:t>порядок </a:t>
            </a:r>
            <a:r>
              <a:rPr lang="ru-RU" altLang="ru-RU" sz="2000" b="1" dirty="0">
                <a:sym typeface="Wingdings"/>
              </a:rPr>
              <a:t>и сроки проведения </a:t>
            </a:r>
            <a:r>
              <a:rPr lang="ru-RU" altLang="ru-RU" sz="2000" b="1" dirty="0" smtClean="0">
                <a:sym typeface="Wingdings"/>
              </a:rPr>
              <a:t>определяются </a:t>
            </a:r>
            <a:r>
              <a:rPr lang="ru-RU" altLang="ru-RU" sz="2000" b="1" dirty="0">
                <a:sym typeface="Wingdings"/>
              </a:rPr>
              <a:t>Минфином России</a:t>
            </a:r>
            <a:r>
              <a:rPr lang="ru-RU" altLang="ru-RU" sz="2000" b="1" dirty="0" smtClean="0">
                <a:sym typeface="Wingdings"/>
              </a:rPr>
              <a:t>.</a:t>
            </a:r>
          </a:p>
          <a:p>
            <a:pPr algn="l" fontAlgn="auto">
              <a:defRPr/>
            </a:pPr>
            <a:r>
              <a:rPr lang="ru-RU" alt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 меры против агрессивного налогового планирования</a:t>
            </a:r>
            <a:endParaRPr lang="ru-RU" alt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fontAlgn="auto">
              <a:buFontTx/>
              <a:buChar char="-"/>
              <a:defRPr/>
            </a:pPr>
            <a:r>
              <a:rPr lang="ru-RU" altLang="ru-RU" sz="2000" b="1" dirty="0" smtClean="0"/>
              <a:t>смена метода амортизации - не </a:t>
            </a:r>
            <a:r>
              <a:rPr lang="ru-RU" altLang="ru-RU" sz="2000" b="1" dirty="0"/>
              <a:t>чаще одного раза в </a:t>
            </a:r>
            <a:r>
              <a:rPr lang="ru-RU" altLang="ru-RU" sz="2000" b="1" dirty="0" smtClean="0"/>
              <a:t>5 лет,</a:t>
            </a:r>
            <a:endParaRPr lang="ru-RU" altLang="ru-RU" sz="2000" b="1" dirty="0"/>
          </a:p>
          <a:p>
            <a:pPr marL="342900" indent="-342900" algn="just" fontAlgn="auto">
              <a:buFontTx/>
              <a:buChar char="-"/>
              <a:defRPr/>
            </a:pPr>
            <a:r>
              <a:rPr lang="ru-RU" altLang="ru-RU" sz="2000" b="1" dirty="0" smtClean="0"/>
              <a:t>запрет зачета убытков </a:t>
            </a:r>
            <a:r>
              <a:rPr lang="ru-RU" altLang="ru-RU" sz="2000" b="1" dirty="0"/>
              <a:t>прошлых лет </a:t>
            </a:r>
            <a:r>
              <a:rPr lang="ru-RU" altLang="ru-RU" sz="2000" b="1" dirty="0" smtClean="0"/>
              <a:t>после </a:t>
            </a:r>
            <a:r>
              <a:rPr lang="ru-RU" altLang="ru-RU" sz="2000" b="1" dirty="0"/>
              <a:t>реорганизации в форме слияния или </a:t>
            </a:r>
            <a:r>
              <a:rPr lang="ru-RU" altLang="ru-RU" sz="2000" b="1" dirty="0" smtClean="0"/>
              <a:t>присоединения (если такой зачет был основной целью реорганизации)</a:t>
            </a:r>
            <a:endParaRPr lang="ru-RU" altLang="ru-RU" sz="2000" b="1" dirty="0"/>
          </a:p>
          <a:p>
            <a:pPr algn="just" fontAlgn="auto">
              <a:defRPr/>
            </a:pPr>
            <a:endParaRPr lang="ru-RU" alt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fontAlgn="auto">
              <a:spcAft>
                <a:spcPts val="1200"/>
              </a:spcAft>
              <a:buFontTx/>
              <a:buChar char="-"/>
              <a:defRPr/>
            </a:pPr>
            <a:endParaRPr lang="ru-RU" altLang="ru-RU" sz="2400" b="1" dirty="0"/>
          </a:p>
          <a:p>
            <a:pPr marL="342900" indent="-342900" algn="just" fontAlgn="auto">
              <a:spcAft>
                <a:spcPts val="1200"/>
              </a:spcAft>
              <a:buFontTx/>
              <a:buChar char="-"/>
              <a:defRPr/>
            </a:pPr>
            <a:endParaRPr lang="ru-RU" alt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446088" y="431800"/>
            <a:ext cx="8128000" cy="0"/>
          </a:xfrm>
          <a:prstGeom prst="line">
            <a:avLst/>
          </a:prstGeom>
          <a:ln w="1270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6088" y="6432550"/>
            <a:ext cx="8128000" cy="0"/>
          </a:xfrm>
          <a:prstGeom prst="line">
            <a:avLst/>
          </a:prstGeom>
          <a:ln w="1270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805"/>
          <p:cNvSpPr>
            <a:spLocks noGrp="1"/>
          </p:cNvSpPr>
          <p:nvPr>
            <p:ph type="title"/>
          </p:nvPr>
        </p:nvSpPr>
        <p:spPr>
          <a:xfrm>
            <a:off x="446088" y="431800"/>
            <a:ext cx="8128000" cy="1196975"/>
          </a:xfrm>
        </p:spPr>
        <p:txBody>
          <a:bodyPr rtlCol="0" anchor="t">
            <a:normAutofit fontScale="90000"/>
          </a:bodyPr>
          <a:lstStyle/>
          <a:p>
            <a:pPr>
              <a:lnSpc>
                <a:spcPts val="3000"/>
              </a:lnSpc>
              <a:defRPr/>
            </a:pPr>
            <a:r>
              <a:rPr lang="ru-RU" alt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29.09.2019 №325-ФЗ</a:t>
            </a:r>
            <a:br>
              <a:rPr lang="ru-RU" alt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2400" dirty="0"/>
              <a:t>«О внесении изменений в части первую и вторую НК РФ»</a:t>
            </a:r>
            <a:br>
              <a:rPr lang="ru-RU" altLang="ru-RU" sz="2400" dirty="0"/>
            </a:br>
            <a:r>
              <a:rPr lang="ru-RU" altLang="ru-RU" sz="2400" dirty="0"/>
              <a:t>(основные направления налоговой политики)</a:t>
            </a:r>
          </a:p>
        </p:txBody>
      </p:sp>
      <p:sp>
        <p:nvSpPr>
          <p:cNvPr id="16389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8567738" y="6415088"/>
            <a:ext cx="569912" cy="36512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67D7FFFE-A85D-4627-B998-F933AF2AB635}" type="slidenum">
              <a:rPr lang="ru-RU" alt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alt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1805"/>
          <p:cNvSpPr txBox="1">
            <a:spLocks/>
          </p:cNvSpPr>
          <p:nvPr/>
        </p:nvSpPr>
        <p:spPr>
          <a:xfrm>
            <a:off x="446088" y="1700213"/>
            <a:ext cx="8128000" cy="4732337"/>
          </a:xfrm>
          <a:prstGeom prst="rect">
            <a:avLst/>
          </a:prstGeom>
        </p:spPr>
        <p:txBody>
          <a:bodyPr lIns="36000" tIns="0" rIns="36000" bIns="0"/>
          <a:lstStyle>
            <a:lvl1pPr algn="ctr" defTabSz="914239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defRPr/>
            </a:pPr>
            <a:endParaRPr lang="ru-RU" altLang="ru-RU" sz="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>
              <a:defRPr/>
            </a:pPr>
            <a:r>
              <a:rPr lang="ru-RU" alt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 </a:t>
            </a:r>
            <a:r>
              <a:rPr lang="ru-RU" alt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регулирующие поправки</a:t>
            </a:r>
            <a:endParaRPr lang="ru-RU" alt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ru-RU" altLang="ru-RU" sz="2000" b="1" dirty="0" smtClean="0"/>
              <a:t> </a:t>
            </a:r>
            <a:r>
              <a:rPr lang="ru-RU" alt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alt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01.01.2020</a:t>
            </a:r>
            <a:r>
              <a:rPr lang="ru-RU" altLang="ru-RU" sz="2400" b="1" dirty="0"/>
              <a:t>. </a:t>
            </a:r>
            <a:r>
              <a:rPr lang="ru-RU" altLang="ru-RU" sz="2400" b="1" dirty="0" smtClean="0"/>
              <a:t>возврат к представлению сведений о доходах физлиц по операциям с ценными бумагами – по форме 2-НДФЛ (п.4 ст.230 </a:t>
            </a:r>
            <a:r>
              <a:rPr lang="ru-RU" altLang="ru-RU" sz="2400" b="1" dirty="0" err="1" smtClean="0"/>
              <a:t>утр.силу</a:t>
            </a:r>
            <a:r>
              <a:rPr lang="ru-RU" altLang="ru-RU" sz="2400" b="1" dirty="0" smtClean="0"/>
              <a:t>),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alt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01.01.2020 </a:t>
            </a:r>
            <a:r>
              <a:rPr lang="ru-RU" altLang="ru-RU" sz="2400" b="1" dirty="0" smtClean="0"/>
              <a:t>ИП </a:t>
            </a:r>
            <a:r>
              <a:rPr lang="ru-RU" altLang="ru-RU" sz="2400" b="1" dirty="0"/>
              <a:t>– налоговый агент </a:t>
            </a:r>
            <a:r>
              <a:rPr lang="ru-RU" altLang="ru-RU" sz="2400" b="1" dirty="0" smtClean="0"/>
              <a:t>при выплатах иностранным организациям,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alt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01.01.2019</a:t>
            </a:r>
            <a:r>
              <a:rPr lang="ru-RU" altLang="ru-RU" sz="2400" b="1" dirty="0" smtClean="0"/>
              <a:t>. Увеличение номинальной стоимости доли в ООО при увеличении уставного капитала (без изменения доли участия в %) </a:t>
            </a:r>
            <a:r>
              <a:rPr lang="ru-RU" alt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облагается</a:t>
            </a:r>
            <a:r>
              <a:rPr lang="ru-RU" altLang="ru-RU" sz="2400" b="1" dirty="0" smtClean="0"/>
              <a:t> налогом на прибыль (пп.15 п.1 ст.251),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altLang="ru-RU" sz="2400" b="1" dirty="0"/>
              <a:t> </a:t>
            </a:r>
          </a:p>
          <a:p>
            <a:pPr algn="just" fontAlgn="auto">
              <a:defRPr/>
            </a:pPr>
            <a:endParaRPr lang="ru-RU" alt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fontAlgn="auto">
              <a:spcAft>
                <a:spcPts val="1200"/>
              </a:spcAft>
              <a:buFontTx/>
              <a:buChar char="-"/>
              <a:defRPr/>
            </a:pPr>
            <a:endParaRPr lang="ru-RU" altLang="ru-RU" sz="2400" b="1" dirty="0"/>
          </a:p>
          <a:p>
            <a:pPr marL="342900" indent="-342900" algn="just" fontAlgn="auto">
              <a:spcAft>
                <a:spcPts val="1200"/>
              </a:spcAft>
              <a:buFontTx/>
              <a:buChar char="-"/>
              <a:defRPr/>
            </a:pPr>
            <a:endParaRPr lang="ru-RU" alt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05"/>
          <p:cNvSpPr>
            <a:spLocks noGrp="1"/>
          </p:cNvSpPr>
          <p:nvPr>
            <p:ph type="title"/>
          </p:nvPr>
        </p:nvSpPr>
        <p:spPr>
          <a:xfrm>
            <a:off x="446088" y="431800"/>
            <a:ext cx="8055002" cy="2425696"/>
          </a:xfrm>
        </p:spPr>
        <p:txBody>
          <a:bodyPr rtlCol="0"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ru-RU" alt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Многосторонняя Конвенция</a:t>
            </a:r>
            <a:r>
              <a:rPr lang="ru-RU" altLang="ru-RU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2000" dirty="0" smtClean="0"/>
              <a:t>по </a:t>
            </a:r>
            <a:r>
              <a:rPr lang="ru-RU" altLang="ru-RU" sz="2000" dirty="0"/>
              <a:t>выполнению мер, относящихся к налоговым соглашениям, в целях противодействия размыванию налоговой базы и выводу прибыли из-под </a:t>
            </a:r>
            <a:r>
              <a:rPr lang="ru-RU" altLang="ru-RU" sz="2000" dirty="0" smtClean="0"/>
              <a:t>налогообложения (Конвенция «</a:t>
            </a:r>
            <a:r>
              <a:rPr lang="en-US" altLang="ru-RU" sz="2000" dirty="0" smtClean="0"/>
              <a:t>MLI</a:t>
            </a:r>
            <a:r>
              <a:rPr lang="ru-RU" altLang="ru-RU" sz="2000" dirty="0" smtClean="0"/>
              <a:t>»)</a:t>
            </a:r>
            <a:br>
              <a:rPr lang="ru-RU" altLang="ru-RU" sz="2000" dirty="0" smtClean="0"/>
            </a:br>
            <a:r>
              <a:rPr lang="ru-RU" altLang="ru-RU" sz="2000" dirty="0" smtClean="0"/>
              <a:t>ратифицирована федеральным законом от 01.05.2019 №79-ФЗ </a:t>
            </a:r>
            <a:endParaRPr lang="ru-RU" altLang="ru-RU" sz="2000" dirty="0"/>
          </a:p>
        </p:txBody>
      </p:sp>
      <p:sp>
        <p:nvSpPr>
          <p:cNvPr id="16389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8574088" y="6423025"/>
            <a:ext cx="569912" cy="36512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462BA43E-23E2-4B5A-BDD0-25CF8C5C5F85}" type="slidenum">
              <a:rPr lang="ru-RU" alt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alt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46088" y="431800"/>
            <a:ext cx="8128000" cy="0"/>
          </a:xfrm>
          <a:prstGeom prst="line">
            <a:avLst/>
          </a:prstGeom>
          <a:ln w="1270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6088" y="6432550"/>
            <a:ext cx="8128000" cy="0"/>
          </a:xfrm>
          <a:prstGeom prst="line">
            <a:avLst/>
          </a:prstGeom>
          <a:ln w="1270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805"/>
          <p:cNvSpPr txBox="1">
            <a:spLocks/>
          </p:cNvSpPr>
          <p:nvPr/>
        </p:nvSpPr>
        <p:spPr>
          <a:xfrm>
            <a:off x="285720" y="2571744"/>
            <a:ext cx="8013700" cy="3240087"/>
          </a:xfrm>
          <a:prstGeom prst="rect">
            <a:avLst/>
          </a:prstGeom>
        </p:spPr>
        <p:txBody>
          <a:bodyPr lIns="36000" tIns="36000" rIns="36000" bIns="36000"/>
          <a:lstStyle>
            <a:lvl1pPr algn="ctr" defTabSz="914239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defRPr/>
            </a:pPr>
            <a:endParaRPr lang="ru-RU" altLang="ru-RU" sz="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Wingdings"/>
              <a:buChar char="ü"/>
              <a:defRPr/>
            </a:pPr>
            <a:r>
              <a:rPr lang="ru-RU" altLang="ru-RU" sz="2000" b="1" dirty="0" smtClean="0"/>
              <a:t> </a:t>
            </a:r>
            <a:r>
              <a:rPr lang="ru-RU" alt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вступила </a:t>
            </a:r>
            <a:r>
              <a:rPr lang="ru-RU" alt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в силу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 с 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1 октября </a:t>
            </a:r>
            <a:r>
              <a:rPr lang="ru-RU" alt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2019 </a:t>
            </a:r>
            <a:r>
              <a:rPr lang="ru-RU" alt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года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,</a:t>
            </a:r>
          </a:p>
          <a:p>
            <a:pPr algn="just">
              <a:defRPr/>
            </a:pPr>
            <a:endParaRPr lang="ru-RU" altLang="ru-RU" sz="1800" b="1" dirty="0">
              <a:solidFill>
                <a:prstClr val="black"/>
              </a:solidFill>
              <a:sym typeface="Wingdings"/>
            </a:endParaRPr>
          </a:p>
          <a:p>
            <a:pPr marL="342900" indent="-342900" algn="just">
              <a:buFont typeface="Wingdings"/>
              <a:buChar char="ü"/>
              <a:defRPr/>
            </a:pP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 </a:t>
            </a:r>
            <a:r>
              <a:rPr lang="ru-RU" alt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применяется </a:t>
            </a:r>
            <a:r>
              <a:rPr lang="ru-RU" alt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к налогам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 у источника, удерживаемым начиная с 1 января </a:t>
            </a:r>
            <a:r>
              <a:rPr lang="ru-RU" alt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2020 </a:t>
            </a:r>
            <a:r>
              <a:rPr lang="ru-RU" alt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года</a:t>
            </a:r>
            <a:r>
              <a:rPr lang="ru-RU" altLang="ru-RU" sz="2400" b="1" dirty="0" smtClean="0">
                <a:solidFill>
                  <a:prstClr val="black"/>
                </a:solidFill>
                <a:sym typeface="Wingdings"/>
              </a:rPr>
              <a:t>.</a:t>
            </a:r>
          </a:p>
          <a:p>
            <a:pPr algn="just"/>
            <a:r>
              <a:rPr lang="ru-RU" sz="1800" b="1" dirty="0" smtClean="0"/>
              <a:t>При выплате доходов за рубеж нужно учитывать положения новой международной конвенции</a:t>
            </a:r>
            <a:endParaRPr lang="ru-RU" sz="1800" dirty="0" smtClean="0"/>
          </a:p>
          <a:p>
            <a:pPr algn="just"/>
            <a:r>
              <a:rPr lang="ru-RU" sz="1800" dirty="0" smtClean="0"/>
              <a:t>С 2020 года частично начнет действовать конвенция о противодействии размыванию налоговой базы. Если вы будете выплачивать иностранной фирме из страны, ратифицировавшей конвенцию, доходы, которые облагаются налогом на прибыль у источника, то можете столкнуться с ограничениями в применении льгот.</a:t>
            </a:r>
          </a:p>
          <a:p>
            <a:pPr marL="342900" indent="-342900" algn="just">
              <a:buFont typeface="Wingdings"/>
              <a:buChar char="ü"/>
              <a:defRPr/>
            </a:pPr>
            <a:endParaRPr lang="ru-RU" altLang="ru-RU" sz="24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05"/>
          <p:cNvSpPr>
            <a:spLocks noGrp="1"/>
          </p:cNvSpPr>
          <p:nvPr>
            <p:ph type="title"/>
          </p:nvPr>
        </p:nvSpPr>
        <p:spPr>
          <a:xfrm>
            <a:off x="446088" y="431800"/>
            <a:ext cx="8128000" cy="83661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Конвенция </a:t>
            </a:r>
            <a:r>
              <a:rPr lang="en-US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MLI</a:t>
            </a:r>
            <a:r>
              <a:rPr lang="ru-RU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2800" dirty="0" smtClean="0"/>
              <a:t>ОСНОВНЫЕ НАПРАВЛЕНИЯ</a:t>
            </a:r>
            <a:endParaRPr lang="ru-RU" altLang="ru-RU" sz="2000" dirty="0"/>
          </a:p>
        </p:txBody>
      </p:sp>
      <p:sp>
        <p:nvSpPr>
          <p:cNvPr id="16389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8574088" y="6423025"/>
            <a:ext cx="569912" cy="36512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AD2526A1-6ECF-4A67-93FB-CB32B4952660}" type="slidenum">
              <a:rPr lang="ru-RU" alt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alt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46088" y="431800"/>
            <a:ext cx="8128000" cy="0"/>
          </a:xfrm>
          <a:prstGeom prst="line">
            <a:avLst/>
          </a:prstGeom>
          <a:ln w="1270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6088" y="6432550"/>
            <a:ext cx="8128000" cy="0"/>
          </a:xfrm>
          <a:prstGeom prst="line">
            <a:avLst/>
          </a:prstGeom>
          <a:ln w="1270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805"/>
          <p:cNvSpPr txBox="1">
            <a:spLocks/>
          </p:cNvSpPr>
          <p:nvPr/>
        </p:nvSpPr>
        <p:spPr>
          <a:xfrm>
            <a:off x="446088" y="1268413"/>
            <a:ext cx="8128000" cy="5164137"/>
          </a:xfrm>
          <a:prstGeom prst="rect">
            <a:avLst/>
          </a:prstGeom>
        </p:spPr>
        <p:txBody>
          <a:bodyPr lIns="36000" tIns="36000" rIns="36000" bIns="36000"/>
          <a:lstStyle>
            <a:lvl1pPr algn="ctr" defTabSz="914239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/>
              <a:buChar char="ü"/>
              <a:defRPr/>
            </a:pPr>
            <a:r>
              <a:rPr lang="ru-RU" alt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Гибридные схемы снижения налоговой нагрузки</a:t>
            </a:r>
          </a:p>
          <a:p>
            <a:pPr algn="just">
              <a:defRPr/>
            </a:pPr>
            <a:r>
              <a:rPr lang="ru-RU" altLang="ru-RU" sz="1800" b="1" dirty="0" smtClean="0">
                <a:sym typeface="Wingdings"/>
              </a:rPr>
              <a:t>- фискально-прозрачные </a:t>
            </a:r>
            <a:r>
              <a:rPr lang="ru-RU" altLang="ru-RU" sz="1800" b="1" dirty="0">
                <a:sym typeface="Wingdings"/>
              </a:rPr>
              <a:t>образования</a:t>
            </a:r>
          </a:p>
          <a:p>
            <a:pPr algn="just">
              <a:defRPr/>
            </a:pP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- лица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с двойным </a:t>
            </a:r>
            <a:r>
              <a:rPr lang="ru-RU" altLang="ru-RU" sz="1800" b="1" dirty="0" err="1" smtClean="0">
                <a:solidFill>
                  <a:prstClr val="black"/>
                </a:solidFill>
                <a:sym typeface="Wingdings"/>
              </a:rPr>
              <a:t>резидентством</a:t>
            </a:r>
            <a:endParaRPr lang="ru-RU" altLang="ru-RU" sz="1800" b="1" dirty="0" smtClean="0">
              <a:solidFill>
                <a:prstClr val="black"/>
              </a:solidFill>
              <a:sym typeface="Wingdings"/>
            </a:endParaRPr>
          </a:p>
          <a:p>
            <a:pPr algn="just">
              <a:defRPr/>
            </a:pP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- методы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устранения двойного 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налогообложения</a:t>
            </a:r>
          </a:p>
          <a:p>
            <a:pPr algn="just">
              <a:defRPr/>
            </a:pPr>
            <a:r>
              <a:rPr lang="ru-RU" alt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 Злоупотребление положениями соглашений</a:t>
            </a:r>
            <a:endParaRPr lang="ru-RU" alt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/>
            </a:endParaRPr>
          </a:p>
          <a:p>
            <a:pPr algn="just">
              <a:defRPr/>
            </a:pP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- предотвращение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злоупотреблений 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(упрощенное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положение об ограничении 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льгот)</a:t>
            </a:r>
          </a:p>
          <a:p>
            <a:pPr algn="just">
              <a:defRPr/>
            </a:pP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- операции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по переводу 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дивидендов</a:t>
            </a:r>
          </a:p>
          <a:p>
            <a:pPr algn="just">
              <a:defRPr/>
            </a:pP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- доходы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от отчуждения акций 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(долей), стоимость которых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представлена преимущественно 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недвижимостью</a:t>
            </a:r>
          </a:p>
          <a:p>
            <a:pPr algn="just">
              <a:defRPr/>
            </a:pPr>
            <a:r>
              <a:rPr lang="ru-RU" alt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</a:t>
            </a:r>
            <a:r>
              <a:rPr lang="ru-RU" altLang="ru-RU" sz="2000" b="1" dirty="0" smtClean="0">
                <a:solidFill>
                  <a:prstClr val="black"/>
                </a:solidFill>
                <a:sym typeface="Wingdings"/>
              </a:rPr>
              <a:t> </a:t>
            </a:r>
            <a:r>
              <a:rPr lang="ru-RU" alt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Избежание </a:t>
            </a:r>
            <a:r>
              <a:rPr lang="ru-RU" alt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статуса </a:t>
            </a:r>
            <a:r>
              <a:rPr lang="ru-RU" alt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постоянного представительства</a:t>
            </a:r>
            <a:endParaRPr lang="ru-RU" alt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/>
            </a:endParaRPr>
          </a:p>
          <a:p>
            <a:pPr algn="just">
              <a:defRPr/>
            </a:pP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- за счет агентских 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соглашений и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аналогичных стратегий</a:t>
            </a:r>
          </a:p>
          <a:p>
            <a:pPr algn="just">
              <a:defRPr/>
            </a:pP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- за счет исключений, 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предусмотренных для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конкретных видов деятельности</a:t>
            </a:r>
          </a:p>
          <a:p>
            <a:pPr algn="just">
              <a:defRPr/>
            </a:pP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- 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разделение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контрактов</a:t>
            </a:r>
          </a:p>
          <a:p>
            <a:pPr algn="just">
              <a:defRPr/>
            </a:pP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- 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определение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лица, тесно связанного с предприятием</a:t>
            </a:r>
          </a:p>
          <a:p>
            <a:pPr algn="just">
              <a:defRPr/>
            </a:pPr>
            <a:r>
              <a:rPr lang="ru-RU" alt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 Совершенствование механизмов разрешения споров</a:t>
            </a:r>
          </a:p>
          <a:p>
            <a:pPr algn="just">
              <a:defRPr/>
            </a:pP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- </a:t>
            </a:r>
            <a:r>
              <a:rPr lang="ru-RU" altLang="ru-RU" sz="1800" b="1" dirty="0" err="1" smtClean="0">
                <a:solidFill>
                  <a:prstClr val="black"/>
                </a:solidFill>
                <a:sym typeface="Wingdings"/>
              </a:rPr>
              <a:t>взаимосогласительная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 процедура</a:t>
            </a:r>
          </a:p>
          <a:p>
            <a:pPr algn="just">
              <a:defRPr/>
            </a:pP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- </a:t>
            </a:r>
            <a:r>
              <a:rPr lang="ru-RU" altLang="ru-RU" sz="1800" b="1" dirty="0">
                <a:solidFill>
                  <a:prstClr val="black"/>
                </a:solidFill>
                <a:sym typeface="Wingdings"/>
              </a:rPr>
              <a:t>с</a:t>
            </a:r>
            <a:r>
              <a:rPr lang="ru-RU" altLang="ru-RU" sz="1800" b="1" dirty="0" smtClean="0">
                <a:solidFill>
                  <a:prstClr val="black"/>
                </a:solidFill>
                <a:sym typeface="Wingdings"/>
              </a:rPr>
              <a:t>имметричные корректировки</a:t>
            </a:r>
            <a:endParaRPr lang="ru-RU" altLang="ru-RU" sz="2400" b="1" dirty="0" smtClean="0">
              <a:solidFill>
                <a:prstClr val="black"/>
              </a:solidFill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446088" y="431800"/>
            <a:ext cx="8128000" cy="0"/>
          </a:xfrm>
          <a:prstGeom prst="line">
            <a:avLst/>
          </a:prstGeom>
          <a:ln w="1270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6088" y="6432550"/>
            <a:ext cx="8128000" cy="0"/>
          </a:xfrm>
          <a:prstGeom prst="line">
            <a:avLst/>
          </a:prstGeom>
          <a:ln w="1270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805"/>
          <p:cNvSpPr>
            <a:spLocks noGrp="1"/>
          </p:cNvSpPr>
          <p:nvPr>
            <p:ph type="title"/>
          </p:nvPr>
        </p:nvSpPr>
        <p:spPr>
          <a:xfrm>
            <a:off x="446088" y="468313"/>
            <a:ext cx="8128000" cy="1155700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Конвенция </a:t>
            </a:r>
            <a:r>
              <a:rPr lang="en-US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MLI</a:t>
            </a:r>
            <a:r>
              <a:rPr lang="ru-RU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2800" dirty="0" smtClean="0"/>
              <a:t>РАТИФИКАЦИЯ И ПРИМЕНЕНИЕ РАЗНЫМИ СТРАНАМИ</a:t>
            </a:r>
            <a:br>
              <a:rPr lang="ru-RU" altLang="ru-RU" sz="2800" dirty="0" smtClean="0"/>
            </a:br>
            <a:r>
              <a:rPr lang="ru-RU" altLang="ru-RU" sz="2700" dirty="0" smtClean="0"/>
              <a:t>(</a:t>
            </a:r>
            <a:r>
              <a:rPr lang="en-US" altLang="ru-RU" sz="2700" dirty="0" smtClean="0"/>
              <a:t>MLI Matching Database)</a:t>
            </a:r>
            <a:endParaRPr lang="ru-RU" altLang="ru-RU" sz="2700" dirty="0"/>
          </a:p>
        </p:txBody>
      </p:sp>
      <p:sp>
        <p:nvSpPr>
          <p:cNvPr id="22533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8574088" y="6249988"/>
            <a:ext cx="569912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defTabSz="912813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fld id="{EB8D4C90-AC3A-4C32-A9A8-4B78449B58E0}" type="slidenum">
              <a:rPr lang="ru-RU" altLang="ru-RU" sz="2800" b="1" smtClean="0"/>
              <a:pPr defTabSz="912813" fontAlgn="base">
                <a:lnSpc>
                  <a:spcPts val="2100"/>
                </a:lnSpc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 altLang="ru-RU" sz="2800" b="1" smtClean="0"/>
          </a:p>
        </p:txBody>
      </p:sp>
      <p:pic>
        <p:nvPicPr>
          <p:cNvPr id="225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088" y="1700213"/>
            <a:ext cx="81280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2492375" y="2636838"/>
            <a:ext cx="6048375" cy="287337"/>
          </a:xfrm>
          <a:prstGeom prst="wedgeRoundRectCallout">
            <a:avLst>
              <a:gd name="adj1" fmla="val -46402"/>
              <a:gd name="adj2" fmla="val -279100"/>
              <a:gd name="adj3" fmla="val 16667"/>
            </a:avLst>
          </a:prstGeom>
          <a:solidFill>
            <a:schemeClr val="bg1">
              <a:lumMod val="85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https://www.oecd.org/tax/beps/mli-matching-database.htm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263" y="1700213"/>
            <a:ext cx="7870825" cy="460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446088" y="431800"/>
            <a:ext cx="8128000" cy="0"/>
          </a:xfrm>
          <a:prstGeom prst="line">
            <a:avLst/>
          </a:prstGeom>
          <a:ln w="1270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6088" y="6432550"/>
            <a:ext cx="8128000" cy="0"/>
          </a:xfrm>
          <a:prstGeom prst="line">
            <a:avLst/>
          </a:prstGeom>
          <a:ln w="1270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805"/>
          <p:cNvSpPr>
            <a:spLocks noGrp="1"/>
          </p:cNvSpPr>
          <p:nvPr>
            <p:ph type="title"/>
          </p:nvPr>
        </p:nvSpPr>
        <p:spPr>
          <a:xfrm>
            <a:off x="446088" y="468313"/>
            <a:ext cx="8128000" cy="1155700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Конвенция </a:t>
            </a:r>
            <a:r>
              <a:rPr lang="en-US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MLI</a:t>
            </a:r>
            <a:r>
              <a:rPr lang="ru-RU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2800" dirty="0" smtClean="0"/>
              <a:t>МАТРИЦА ОГОВОРОК И ЗАЯВЛЕНИЙ</a:t>
            </a:r>
            <a:br>
              <a:rPr lang="ru-RU" altLang="ru-RU" sz="2800" dirty="0" smtClean="0"/>
            </a:br>
            <a:r>
              <a:rPr lang="ru-RU" altLang="ru-RU" sz="2700" dirty="0" smtClean="0"/>
              <a:t>(</a:t>
            </a:r>
            <a:r>
              <a:rPr lang="en-US" altLang="ru-RU" sz="2700" dirty="0"/>
              <a:t>MLI Database - Matrix of options and reservations)</a:t>
            </a:r>
            <a:endParaRPr lang="ru-RU" altLang="ru-RU" sz="2700" dirty="0"/>
          </a:p>
        </p:txBody>
      </p:sp>
      <p:sp>
        <p:nvSpPr>
          <p:cNvPr id="23558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8574088" y="6249988"/>
            <a:ext cx="569912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fld id="{A7F06240-EBA1-4808-BE94-76253DDAC798}" type="slidenum">
              <a:rPr lang="ru-RU" altLang="ru-RU" sz="2800" b="1" smtClean="0"/>
              <a:pPr defTabSz="912813" fontAlgn="base">
                <a:lnSpc>
                  <a:spcPts val="2100"/>
                </a:lnSpc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 altLang="ru-RU" sz="2800" b="1" smtClean="0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1187450" y="2636838"/>
            <a:ext cx="5832475" cy="576262"/>
          </a:xfrm>
          <a:prstGeom prst="wedgeRoundRectCallout">
            <a:avLst>
              <a:gd name="adj1" fmla="val -39009"/>
              <a:gd name="adj2" fmla="val -169842"/>
              <a:gd name="adj3" fmla="val 16667"/>
            </a:avLst>
          </a:prstGeom>
          <a:solidFill>
            <a:schemeClr val="bg1">
              <a:lumMod val="85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https://www.oecd.org/tax/treaties/mli-database-matrix-options-and-reservations.htm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446088" y="431800"/>
            <a:ext cx="8128000" cy="0"/>
          </a:xfrm>
          <a:prstGeom prst="line">
            <a:avLst/>
          </a:prstGeom>
          <a:ln w="1270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6088" y="6432550"/>
            <a:ext cx="8128000" cy="0"/>
          </a:xfrm>
          <a:prstGeom prst="line">
            <a:avLst/>
          </a:prstGeom>
          <a:ln w="1270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805"/>
          <p:cNvSpPr txBox="1">
            <a:spLocks noGrp="1"/>
          </p:cNvSpPr>
          <p:nvPr>
            <p:ph type="title"/>
          </p:nvPr>
        </p:nvSpPr>
        <p:spPr>
          <a:xfrm>
            <a:off x="446088" y="431800"/>
            <a:ext cx="8154987" cy="812800"/>
          </a:xfrm>
        </p:spPr>
        <p:txBody>
          <a:bodyPr rtlCol="0">
            <a:normAutofit fontScale="90000"/>
          </a:bodyPr>
          <a:lstStyle>
            <a:lvl1pPr algn="ctr" defTabSz="914239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altLang="ru-RU" sz="2400" dirty="0" smtClean="0"/>
              <a:t>Безналичные деньги и бездокументарные ценные бумаги - </a:t>
            </a:r>
            <a:r>
              <a:rPr lang="ru-RU" alt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имущественные права</a:t>
            </a:r>
            <a:endParaRPr lang="ru-RU" alt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509000" y="6226175"/>
            <a:ext cx="619125" cy="631825"/>
          </a:xfrm>
        </p:spPr>
        <p:txBody>
          <a:bodyPr/>
          <a:lstStyle/>
          <a:p>
            <a:pPr algn="r">
              <a:defRPr/>
            </a:pPr>
            <a:fld id="{8A1D2E3B-5D28-4B76-91FD-704678B11105}" type="slidenum">
              <a:rPr lang="ru-RU" sz="2800" b="1"/>
              <a:pPr algn="r">
                <a:defRPr/>
              </a:pPr>
              <a:t>18</a:t>
            </a:fld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2636838"/>
            <a:ext cx="7962900" cy="1584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1600" b="1" dirty="0">
                <a:solidFill>
                  <a:schemeClr val="tx1"/>
                </a:solidFill>
              </a:rPr>
              <a:t>до 01.10.2019: К объектам гражданских прав относятся вещи, включая наличные деньги и документарные ценные бумаги, иное </a:t>
            </a:r>
            <a:r>
              <a:rPr lang="ru-R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имущество, в том числе безналичные денежные средства, бездокументарные ценные бумаги</a:t>
            </a:r>
            <a:r>
              <a:rPr lang="ru-RU" sz="1600" b="1" dirty="0">
                <a:solidFill>
                  <a:schemeClr val="tx1"/>
                </a:solidFill>
              </a:rPr>
              <a:t>, имущественные права; результаты работ и оказание услуг; охраняемые результаты интеллектуальной деятельности и приравненные к ним средства индивидуализации (интеллектуальная собственность); нематериальные блага.</a:t>
            </a:r>
          </a:p>
          <a:p>
            <a:pPr>
              <a:defRPr/>
            </a:pP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98488" y="4292600"/>
            <a:ext cx="7962900" cy="1512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444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</a:rPr>
              <a:t>с 01.10.2019: К объектам гражданских прав относятся вещи (включая наличные деньги и документарные ценные бумаги), иное имущество, в том числе </a:t>
            </a:r>
            <a:r>
              <a:rPr lang="ru-R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имущественные права (включая безналичные денежные средства, бездокументарные ценные бумаги</a:t>
            </a:r>
            <a:r>
              <a:rPr lang="ru-RU" sz="1600" b="1" dirty="0">
                <a:solidFill>
                  <a:schemeClr val="tx1"/>
                </a:solidFill>
              </a:rPr>
              <a:t>, цифровые права); результаты работ и оказание услуг; охраняемые результаты интеллектуальной деятельности и приравненные к ним средства индивидуализации (интеллектуальная собственность); нематериальные блага.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63525" y="1244600"/>
            <a:ext cx="8567738" cy="600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alt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805"/>
          <p:cNvSpPr txBox="1">
            <a:spLocks/>
          </p:cNvSpPr>
          <p:nvPr/>
        </p:nvSpPr>
        <p:spPr bwMode="auto">
          <a:xfrm>
            <a:off x="446088" y="1397000"/>
            <a:ext cx="8154987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ctr"/>
          <a:lstStyle>
            <a:lvl1pPr algn="ctr" defTabSz="914239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alt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18.03.2019 №34-ФЗ</a:t>
            </a:r>
          </a:p>
          <a:p>
            <a:pPr>
              <a:defRPr/>
            </a:pPr>
            <a:r>
              <a:rPr lang="ru-RU" altLang="ru-RU" sz="2400" b="1" dirty="0" smtClean="0"/>
              <a:t>«О </a:t>
            </a:r>
            <a:r>
              <a:rPr lang="ru-RU" altLang="ru-RU" sz="2400" b="1" dirty="0"/>
              <a:t>внесении изменений в </a:t>
            </a:r>
            <a:r>
              <a:rPr lang="ru-RU" altLang="ru-RU" sz="2400" b="1" dirty="0" smtClean="0"/>
              <a:t>ч. </a:t>
            </a:r>
            <a:r>
              <a:rPr lang="en-US" altLang="ru-RU" sz="2400" b="1" dirty="0" smtClean="0"/>
              <a:t>I, II </a:t>
            </a:r>
            <a:r>
              <a:rPr lang="ru-RU" altLang="ru-RU" sz="2400" b="1" dirty="0" smtClean="0"/>
              <a:t>и ст.1124 ч. </a:t>
            </a:r>
            <a:r>
              <a:rPr lang="en-US" altLang="ru-RU" sz="2400" b="1" dirty="0" smtClean="0"/>
              <a:t>III</a:t>
            </a:r>
            <a:r>
              <a:rPr lang="ru-RU" altLang="ru-RU" sz="2400" b="1" dirty="0" smtClean="0"/>
              <a:t> ГК РФ»</a:t>
            </a:r>
            <a:endParaRPr lang="ru-RU" altLang="ru-RU" sz="2400" b="1" dirty="0"/>
          </a:p>
        </p:txBody>
      </p:sp>
      <p:sp>
        <p:nvSpPr>
          <p:cNvPr id="24586" name="Rectangle 1805"/>
          <p:cNvSpPr txBox="1">
            <a:spLocks/>
          </p:cNvSpPr>
          <p:nvPr/>
        </p:nvSpPr>
        <p:spPr bwMode="auto">
          <a:xfrm>
            <a:off x="611188" y="2243138"/>
            <a:ext cx="7975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pPr defTabSz="912813"/>
            <a:r>
              <a:rPr lang="ru-RU" altLang="ru-RU" sz="2000" b="1">
                <a:latin typeface="Calibri" pitchFamily="34" charset="0"/>
              </a:rPr>
              <a:t>ст.128 ГК РФ «Объекты гражданских прав»</a:t>
            </a:r>
          </a:p>
        </p:txBody>
      </p:sp>
      <p:sp>
        <p:nvSpPr>
          <p:cNvPr id="18" name="Rectangle 1805"/>
          <p:cNvSpPr txBox="1">
            <a:spLocks/>
          </p:cNvSpPr>
          <p:nvPr/>
        </p:nvSpPr>
        <p:spPr bwMode="auto">
          <a:xfrm>
            <a:off x="560388" y="5805488"/>
            <a:ext cx="7975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ctr">
            <a:normAutofit fontScale="70000" lnSpcReduction="20000"/>
          </a:bodyPr>
          <a:lstStyle>
            <a:lvl1pPr algn="ctr" defTabSz="914239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ru-RU" altLang="ru-RU" sz="2400" b="1" dirty="0" smtClean="0">
                <a:sym typeface="Wingdings"/>
              </a:rPr>
              <a:t>с 01.01.2019 пп.11 п.1 ст.251 НК РФ не применяется к безналичным денежным средствам и бездокументарным ценным бумагам</a:t>
            </a:r>
            <a:endParaRPr lang="ru-RU" alt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749893" cy="356164"/>
          </a:xfrm>
        </p:spPr>
        <p:txBody>
          <a:bodyPr/>
          <a:lstStyle/>
          <a:p>
            <a:pPr algn="ctr"/>
            <a:r>
              <a:rPr lang="ru-RU" sz="2000" dirty="0" smtClean="0"/>
              <a:t>Вопросы налогоплательщиков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614DA7-513B-42FD-A841-5A0F3BB0EB91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928670"/>
            <a:ext cx="8001056" cy="542928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92500" lnSpcReduction="20000"/>
          </a:bodyPr>
          <a:lstStyle/>
          <a:p>
            <a:pPr marL="228600" marR="0" indent="-2286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ru-RU" sz="1200" b="1" dirty="0" smtClean="0"/>
              <a:t>ВОПРОС 1. Вопрос по рассмотрению возможности освобождения представления инвестиционного налогового вычета по налогу на прибыль в соответствии с Федеральным законом от 27 ноября 2017 год №335-ФЗ</a:t>
            </a:r>
            <a:r>
              <a:rPr lang="ru-RU" sz="1200" dirty="0" smtClean="0"/>
              <a:t>.</a:t>
            </a:r>
          </a:p>
          <a:p>
            <a:pPr indent="361950" defTabSz="1043056" fontAlgn="auto">
              <a:spcAft>
                <a:spcPts val="0"/>
              </a:spcAft>
            </a:pPr>
            <a:endParaRPr lang="ru-RU" sz="1200" dirty="0" smtClean="0"/>
          </a:p>
          <a:p>
            <a:pPr indent="361950" defTabSz="1043056" fontAlgn="auto">
              <a:spcAft>
                <a:spcPts val="0"/>
              </a:spcAft>
            </a:pPr>
            <a:r>
              <a:rPr lang="ru-RU" sz="1200" dirty="0" smtClean="0"/>
              <a:t>Применять инвестиционный налоговый вычет по налогу на прибыль (ст.286.1 НК РФ) могут налогоплательщики тех субъектов РФ, в которых законом субъекта РФ установлено право на применение такой льготы. На сегодняшний момент уже точно известно, что в 2020 году заявить инвестиционный вычет можно будет в 31 регионе, в том числе в Москве</a:t>
            </a:r>
            <a:r>
              <a:rPr lang="ru-RU" sz="1200" b="1" dirty="0" smtClean="0"/>
              <a:t>. (в Мурманской области не введен)</a:t>
            </a:r>
          </a:p>
          <a:p>
            <a:pPr indent="361950">
              <a:buFontTx/>
              <a:buChar char="-"/>
            </a:pPr>
            <a:r>
              <a:rPr lang="ru-RU" sz="1200" dirty="0" smtClean="0"/>
              <a:t>Основные средства (90%-рег.б-т;10</a:t>
            </a:r>
            <a:r>
              <a:rPr lang="en-US" sz="1200" dirty="0" smtClean="0"/>
              <a:t>% </a:t>
            </a:r>
            <a:r>
              <a:rPr lang="ru-RU" sz="1200" dirty="0" smtClean="0"/>
              <a:t>ФБ);</a:t>
            </a:r>
          </a:p>
          <a:p>
            <a:pPr indent="361950">
              <a:buFontTx/>
              <a:buChar char="-"/>
            </a:pPr>
            <a:r>
              <a:rPr lang="ru-RU" sz="1200" dirty="0" smtClean="0"/>
              <a:t>Пожертвования(100 и 0%);</a:t>
            </a:r>
          </a:p>
          <a:p>
            <a:pPr indent="361950">
              <a:buFontTx/>
              <a:buChar char="-"/>
            </a:pPr>
            <a:r>
              <a:rPr lang="ru-RU" sz="1200" dirty="0" smtClean="0"/>
              <a:t>Объекты инфраструктуры (85 и 15%).</a:t>
            </a:r>
          </a:p>
          <a:p>
            <a:pPr indent="361950">
              <a:buFontTx/>
              <a:buChar char="-"/>
            </a:pPr>
            <a:endParaRPr lang="ru-RU" sz="1200" dirty="0" smtClean="0"/>
          </a:p>
          <a:p>
            <a:pPr indent="361950"/>
            <a:r>
              <a:rPr lang="ru-RU" sz="1200" dirty="0" smtClean="0"/>
              <a:t>Формула для расчета инвестиционного вычета, на который может быть уменьшена </a:t>
            </a:r>
            <a:r>
              <a:rPr lang="ru-RU" sz="1200" u="sng" dirty="0" smtClean="0"/>
              <a:t>региональная </a:t>
            </a:r>
            <a:r>
              <a:rPr lang="ru-RU" sz="1200" dirty="0" smtClean="0"/>
              <a:t>часть налога, выглядит следующим образом:</a:t>
            </a:r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pPr indent="361950"/>
            <a:r>
              <a:rPr lang="ru-RU" sz="1200" dirty="0" smtClean="0"/>
              <a:t>Формула для расчета инвестиционного вычета, на который может быть уменьшена </a:t>
            </a:r>
            <a:r>
              <a:rPr lang="ru-RU" sz="1200" u="sng" dirty="0" smtClean="0"/>
              <a:t>федеральная</a:t>
            </a:r>
            <a:r>
              <a:rPr lang="ru-RU" sz="1200" dirty="0" smtClean="0"/>
              <a:t> часть налога, выглядит следующим образом:</a:t>
            </a:r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r>
              <a:rPr lang="ru-RU" sz="1200" dirty="0" smtClean="0"/>
              <a:t> </a:t>
            </a:r>
          </a:p>
          <a:p>
            <a:pPr marL="228600" indent="-228600" defTabSz="1043056" fontAlgn="auto">
              <a:spcAft>
                <a:spcPts val="0"/>
              </a:spcAft>
            </a:pPr>
            <a:endParaRPr lang="ru-RU" sz="1200" dirty="0" smtClean="0"/>
          </a:p>
          <a:p>
            <a:pPr marL="228600" indent="-228600" defTabSz="1043056" fontAlgn="auto">
              <a:spcAft>
                <a:spcPts val="0"/>
              </a:spcAft>
            </a:pPr>
            <a:endParaRPr lang="ru-RU" sz="1200" dirty="0" smtClean="0"/>
          </a:p>
          <a:p>
            <a:pPr marL="228600" marR="0" indent="-2286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lang="ru-RU" sz="1200" dirty="0" smtClean="0"/>
          </a:p>
          <a:p>
            <a:pPr marL="228600" marR="0" indent="-2286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lang="ru-RU" sz="1200" dirty="0" smtClean="0"/>
          </a:p>
          <a:p>
            <a:pPr marL="228600" marR="0" indent="-2286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ru-RU" sz="1200" dirty="0" smtClean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000372"/>
            <a:ext cx="74104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857760"/>
            <a:ext cx="75914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ФНС участвует </a:t>
            </a:r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части решения следующих задач:</a:t>
            </a:r>
          </a:p>
          <a:p>
            <a:pPr marL="767952" indent="-45720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AutoNum type="arabicParenR"/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обеспечение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благоприятных условий осуществления деятельности </a:t>
            </a:r>
            <a:r>
              <a:rPr lang="ru-RU" sz="2000" b="0" dirty="0" err="1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самозанятыми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гражданами посредством создания нового режима 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налогообложения.</a:t>
            </a:r>
          </a:p>
          <a:p>
            <a:pPr marL="767952" indent="-45720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AutoNum type="arabicParenR"/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улучшение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условий ведения предпринимательской деятельности, включая упрощение налоговой отчетности для предпринимателей, применяющих контрольно-кассовую технику.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Федеральный	 проект </a:t>
            </a:r>
            <a: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«Улучшение условий ведения предпринимательской деятельности»</a:t>
            </a:r>
            <a:b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977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614DA7-513B-42FD-A841-5A0F3BB0EB91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749893" cy="356164"/>
          </a:xfrm>
        </p:spPr>
        <p:txBody>
          <a:bodyPr/>
          <a:lstStyle/>
          <a:p>
            <a:pPr algn="ctr"/>
            <a:r>
              <a:rPr lang="ru-RU" sz="2000" dirty="0" smtClean="0"/>
              <a:t>Вопросы налогоплательщиков в части РМРС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928670"/>
            <a:ext cx="8001056" cy="542928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92500" lnSpcReduction="20000"/>
          </a:bodyPr>
          <a:lstStyle/>
          <a:p>
            <a:pPr marR="0" algn="just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ru-RU" sz="1600" b="1" dirty="0" smtClean="0"/>
              <a:t>ВОПРОС 2. Вопрос об определении налоговой базы по налогу на прибыль организаций судовладельцев на доходы, полученные от эксплуатации и (или) реализации судов, построенных российскими судостроительными организациями после 1 января 2010 года и зарегистрированных в </a:t>
            </a:r>
            <a:r>
              <a:rPr lang="ru-RU" sz="1600" b="1" dirty="0" err="1" smtClean="0"/>
              <a:t>РМРС</a:t>
            </a:r>
            <a:r>
              <a:rPr lang="ru-RU" sz="1600" b="1" dirty="0" smtClean="0"/>
              <a:t> (пп.33.2.п.1 ст.251 </a:t>
            </a:r>
            <a:r>
              <a:rPr lang="ru-RU" sz="1600" b="1" dirty="0" err="1" smtClean="0"/>
              <a:t>НК</a:t>
            </a:r>
            <a:r>
              <a:rPr lang="ru-RU" sz="1600" b="1" dirty="0" smtClean="0"/>
              <a:t> РФ)</a:t>
            </a:r>
          </a:p>
          <a:p>
            <a:pPr marR="0" algn="just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endParaRPr lang="ru-RU" sz="1600" b="1" dirty="0" smtClean="0"/>
          </a:p>
          <a:p>
            <a:pPr defTabSz="1043056" fontAlgn="auto">
              <a:spcAft>
                <a:spcPts val="0"/>
              </a:spcAft>
            </a:pPr>
            <a:r>
              <a:rPr lang="ru-RU" sz="1600" b="1" dirty="0" smtClean="0"/>
              <a:t>ВОПРОС 3. Относятся ли расходы на амортизацию судов к расходам, связанным с содержанием и эксплуатацией судов, согласно п.48.5 ст.270 НК РФ? Можно ли признать начисление амортизации по судам, зарегистрированным в РМРС, в целях исчисления налога на прибыль в общеустановленном порядке?</a:t>
            </a:r>
          </a:p>
          <a:p>
            <a:pPr indent="361950" defTabSz="1043056" fontAlgn="auto">
              <a:spcAft>
                <a:spcPts val="0"/>
              </a:spcAft>
            </a:pPr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pPr algn="ctr"/>
            <a:r>
              <a:rPr lang="ru-RU" sz="1700" dirty="0" smtClean="0"/>
              <a:t>Письма МИНФИНА России  от 03.10.2019 №03-03-06/1/75863, </a:t>
            </a:r>
          </a:p>
          <a:p>
            <a:pPr algn="ctr"/>
            <a:r>
              <a:rPr lang="ru-RU" sz="1700" dirty="0" smtClean="0"/>
              <a:t>от 18.10.2019 N </a:t>
            </a:r>
            <a:r>
              <a:rPr lang="ru-RU" sz="1700" dirty="0"/>
              <a:t>03-03-06/1/80280, </a:t>
            </a:r>
            <a:endParaRPr lang="ru-RU" sz="1700" dirty="0" smtClean="0"/>
          </a:p>
          <a:p>
            <a:pPr algn="ctr"/>
            <a:r>
              <a:rPr lang="ru-RU" sz="1700" dirty="0" smtClean="0"/>
              <a:t>от 11.10.2019  </a:t>
            </a:r>
            <a:r>
              <a:rPr lang="ru-RU" sz="1700" dirty="0"/>
              <a:t>N 03-03-06/1/78151 </a:t>
            </a:r>
            <a:r>
              <a:rPr lang="ru-RU" sz="1700" dirty="0" smtClean="0"/>
              <a:t>:</a:t>
            </a:r>
          </a:p>
          <a:p>
            <a:endParaRPr lang="ru-RU" sz="1700" dirty="0" smtClean="0"/>
          </a:p>
          <a:p>
            <a:r>
              <a:rPr lang="ru-RU" sz="2100" dirty="0" smtClean="0"/>
              <a:t>В случае если суда используются в деятельности, как указанной, так и не указанной в подпунктах 33 и (или) пункта 1 статьи 251 </a:t>
            </a:r>
            <a:r>
              <a:rPr lang="ru-RU" sz="2100" dirty="0" err="1" smtClean="0"/>
              <a:t>НК</a:t>
            </a:r>
            <a:r>
              <a:rPr lang="ru-RU" sz="2100" dirty="0" smtClean="0"/>
              <a:t> РФ, расходы, связанные с эксплуатацией таких судов, </a:t>
            </a:r>
            <a:r>
              <a:rPr lang="ru-RU" sz="2100" u="sng" dirty="0" smtClean="0"/>
              <a:t>в том числе в виде сумм амортизации</a:t>
            </a:r>
            <a:r>
              <a:rPr lang="ru-RU" sz="2100" dirty="0" smtClean="0"/>
              <a:t>, подлежат распределению в пропорции в соответствии с положениями абз.4 п.1 ст.272 </a:t>
            </a:r>
            <a:r>
              <a:rPr lang="ru-RU" sz="2100" dirty="0" err="1" smtClean="0"/>
              <a:t>НК</a:t>
            </a:r>
            <a:r>
              <a:rPr lang="ru-RU" sz="2100" dirty="0" smtClean="0"/>
              <a:t> РФ.</a:t>
            </a:r>
          </a:p>
          <a:p>
            <a:endParaRPr lang="ru-RU" sz="2100" dirty="0" smtClean="0"/>
          </a:p>
          <a:p>
            <a:r>
              <a:rPr lang="ru-RU" sz="1200" dirty="0" smtClean="0"/>
              <a:t> </a:t>
            </a:r>
          </a:p>
          <a:p>
            <a:pPr marL="228600" indent="-228600" defTabSz="1043056" fontAlgn="auto">
              <a:spcAft>
                <a:spcPts val="0"/>
              </a:spcAft>
            </a:pPr>
            <a:endParaRPr lang="ru-RU" sz="1200" dirty="0" smtClean="0"/>
          </a:p>
          <a:p>
            <a:pPr marL="228600" indent="-228600" defTabSz="1043056" fontAlgn="auto">
              <a:spcAft>
                <a:spcPts val="0"/>
              </a:spcAft>
            </a:pPr>
            <a:endParaRPr lang="ru-RU" sz="1200" dirty="0" smtClean="0"/>
          </a:p>
          <a:p>
            <a:pPr marL="228600" marR="0" indent="-2286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lang="ru-RU" sz="1200" dirty="0" smtClean="0"/>
          </a:p>
          <a:p>
            <a:pPr marL="228600" marR="0" indent="-2286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lang="ru-RU" sz="1200" dirty="0" smtClean="0"/>
          </a:p>
          <a:p>
            <a:pPr marL="228600" marR="0" indent="-2286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ru-RU" sz="1200" dirty="0" smtClean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 txBox="1">
            <a:spLocks noGrp="1"/>
          </p:cNvSpPr>
          <p:nvPr/>
        </p:nvSpPr>
        <p:spPr bwMode="auto">
          <a:xfrm>
            <a:off x="8402640" y="5865814"/>
            <a:ext cx="5048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0" tIns="40815" rIns="81630" bIns="40815" anchor="ctr"/>
          <a:lstStyle>
            <a:lvl1pPr defTabSz="8159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159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159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159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159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ts val="1875"/>
              </a:lnSpc>
            </a:pPr>
            <a:fld id="{29397E44-2ED5-436A-9C08-2842B77023CD}" type="slidenum">
              <a:rPr lang="ru-RU" sz="2100">
                <a:solidFill>
                  <a:schemeClr val="bg1"/>
                </a:solidFill>
                <a:latin typeface="Calibri" pitchFamily="34" charset="0"/>
              </a:rPr>
              <a:pPr algn="ctr" eaLnBrk="1" hangingPunct="1">
                <a:lnSpc>
                  <a:spcPts val="1875"/>
                </a:lnSpc>
              </a:pPr>
              <a:t>21</a:t>
            </a:fld>
            <a:endParaRPr lang="ru-RU" sz="2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7651" name="Picture 3" descr="C:\Documents and Settings\0003-00-267\Рабочий стол\Для презентации\человечек\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213" y="333376"/>
            <a:ext cx="3675062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 rot="20803002">
            <a:off x="1835150" y="2708275"/>
            <a:ext cx="914400" cy="1219200"/>
          </a:xfrm>
          <a:prstGeom prst="rect">
            <a:avLst/>
          </a:prstGeom>
        </p:spPr>
        <p:txBody>
          <a:bodyPr wrap="none" lIns="104306" tIns="52153" rIns="104306" bIns="52153" anchor="ctr">
            <a:normAutofit/>
          </a:bodyPr>
          <a:lstStyle/>
          <a:p>
            <a:pPr defTabSz="1043056"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Спасибо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1638" y="1989139"/>
            <a:ext cx="914400" cy="1219200"/>
          </a:xfrm>
          <a:prstGeom prst="rect">
            <a:avLst/>
          </a:prstGeom>
        </p:spPr>
        <p:txBody>
          <a:bodyPr wrap="none" lIns="104306" tIns="52153" rIns="104306" bIns="52153" anchor="ctr">
            <a:normAutofit/>
          </a:bodyPr>
          <a:lstStyle/>
          <a:p>
            <a:pPr defTabSz="1043056"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2176347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5" y="501071"/>
            <a:ext cx="7337192" cy="623673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КОНЦЕПЦИЯ УСН-ОНЛАЙН</a:t>
            </a:r>
            <a:endParaRPr lang="ru-RU" sz="200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2637" y="980728"/>
            <a:ext cx="7320689" cy="5455399"/>
          </a:xfrm>
        </p:spPr>
        <p:txBody>
          <a:bodyPr>
            <a:normAutofit fontScale="85000" lnSpcReduction="10000"/>
          </a:bodyPr>
          <a:lstStyle/>
          <a:p>
            <a:pPr marL="767952" indent="-457200">
              <a:lnSpc>
                <a:spcPct val="110000"/>
              </a:lnSpc>
              <a:spcBef>
                <a:spcPts val="600"/>
              </a:spcBef>
              <a:buAutoNum type="arabicPeriod"/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Все взаимодействие через ЛК ККТ</a:t>
            </a:r>
          </a:p>
          <a:p>
            <a:pPr marL="767952" indent="-457200">
              <a:lnSpc>
                <a:spcPct val="110000"/>
              </a:lnSpc>
              <a:spcBef>
                <a:spcPts val="600"/>
              </a:spcBef>
              <a:buAutoNum type="arabicPeriod"/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Для перехода на УСН-онлайн представляет уведомление с указанием применяемой ставки налога</a:t>
            </a:r>
          </a:p>
          <a:p>
            <a:pPr marL="767952" indent="-457200">
              <a:lnSpc>
                <a:spcPct val="110000"/>
              </a:lnSpc>
              <a:spcBef>
                <a:spcPts val="600"/>
              </a:spcBef>
              <a:buAutoNum type="arabicPeriod"/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Налогоплательщик передает данные по операциям:</a:t>
            </a:r>
          </a:p>
          <a:p>
            <a:pPr marL="767952" indent="-4572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Через ККТ – по операциям, в отношении которых обязан применять ККТ</a:t>
            </a:r>
          </a:p>
          <a:p>
            <a:pPr marL="767952" indent="-4572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Через ЛК или ККТ (по выбору) – в отношении всех остальных операций (безнал, товарообмен, курсовая разница)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4. 	Налоговый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орган определяет доходы 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налогоплательщика на основании переданных данных, исчисляет налог и направляет уведомление об уплате</a:t>
            </a:r>
            <a:endParaRPr lang="ru-RU" sz="2000" b="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5. 	В ЛК отражаются следующие сведения:</a:t>
            </a:r>
          </a:p>
          <a:p>
            <a:pPr marL="653652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налоговая база</a:t>
            </a:r>
          </a:p>
          <a:p>
            <a:pPr marL="653652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сумма налога</a:t>
            </a:r>
          </a:p>
          <a:p>
            <a:pPr marL="653652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сумма СВ и ТС, на которую уменьшена сумма налога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6. 	Отменяется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обязанность сдавать декларацию по УСН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и вести книгу учета доходов и 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расходов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7. 	Перейти можно в любой момент, вернуться обратно со следующего года</a:t>
            </a:r>
          </a:p>
          <a:p>
            <a:endParaRPr lang="ru-RU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DBB3B73-1476-4ED7-B2D7-532E6BAD3D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4668" y="1085289"/>
            <a:ext cx="281738" cy="37565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DBB3B73-1476-4ED7-B2D7-532E6BAD3D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1620" y="1435089"/>
            <a:ext cx="281738" cy="37565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DBB3B73-1476-4ED7-B2D7-532E6BAD3D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0984" y="1918245"/>
            <a:ext cx="281738" cy="37565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DBB3B73-1476-4ED7-B2D7-532E6BAD3D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0984" y="3153501"/>
            <a:ext cx="281738" cy="37565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4DBB3B73-1476-4ED7-B2D7-532E6BAD3D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0984" y="3818156"/>
            <a:ext cx="281738" cy="37565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DBB3B73-1476-4ED7-B2D7-532E6BAD3D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0984" y="5147466"/>
            <a:ext cx="281738" cy="37565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4DBB3B73-1476-4ED7-B2D7-532E6BAD3D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0984" y="5814948"/>
            <a:ext cx="281738" cy="37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2586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500" dirty="0" smtClean="0">
                <a:solidFill>
                  <a:srgbClr val="FF0000"/>
                </a:solidFill>
              </a:rPr>
              <a:t>ПРЕВЫШЕНИЕ ЛИМИТОВ		СТАВКА</a:t>
            </a:r>
            <a:endParaRPr lang="ru-RU" sz="25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Планируемые с 1 января 2020 года изменения по УСН в части превышения лимитов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u="dash" dirty="0" smtClean="0">
                <a:latin typeface="Times New Roman" pitchFamily="18" charset="0"/>
                <a:cs typeface="Times New Roman" pitchFamily="18" charset="0"/>
              </a:rPr>
              <a:t>срок реализации декабрь 2019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071538" y="1857364"/>
            <a:ext cx="4000528" cy="1214446"/>
          </a:xfrm>
          <a:prstGeom prst="rightArrow">
            <a:avLst>
              <a:gd name="adj1" fmla="val 77617"/>
              <a:gd name="adj2" fmla="val 2192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50 000 000 руб.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30 человек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29256" y="2071678"/>
            <a:ext cx="3286148" cy="857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8% - (Доходы)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20% - (Доходы – Расходы)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1071538" y="3071810"/>
            <a:ext cx="4000528" cy="1214446"/>
          </a:xfrm>
          <a:prstGeom prst="rightArrow">
            <a:avLst>
              <a:gd name="adj1" fmla="val 77617"/>
              <a:gd name="adj2" fmla="val 2192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&gt;</a:t>
            </a:r>
            <a:r>
              <a:rPr lang="ru-RU" sz="2000" b="1" dirty="0" smtClean="0">
                <a:solidFill>
                  <a:srgbClr val="FF0000"/>
                </a:solidFill>
              </a:rPr>
              <a:t>200 000 000 руб.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&gt;</a:t>
            </a:r>
            <a:r>
              <a:rPr lang="ru-RU" sz="2000" b="1" dirty="0" smtClean="0">
                <a:solidFill>
                  <a:srgbClr val="FF0000"/>
                </a:solidFill>
              </a:rPr>
              <a:t>130 человек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5072066" y="3286124"/>
            <a:ext cx="3786214" cy="1000132"/>
          </a:xfrm>
          <a:prstGeom prst="downArrow">
            <a:avLst>
              <a:gd name="adj1" fmla="val 87699"/>
              <a:gd name="adj2" fmla="val 33275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Утрата права на УСН !!!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Параллелограмм 9"/>
          <p:cNvSpPr/>
          <p:nvPr/>
        </p:nvSpPr>
        <p:spPr>
          <a:xfrm>
            <a:off x="1071538" y="4357694"/>
            <a:ext cx="5929354" cy="2000264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При условии соблюдения в следующем за годом утраты лимитов 150 </a:t>
            </a:r>
            <a:r>
              <a:rPr lang="ru-RU" b="1" dirty="0" err="1" smtClean="0">
                <a:solidFill>
                  <a:srgbClr val="00B050"/>
                </a:solidFill>
              </a:rPr>
              <a:t>млн.руб</a:t>
            </a:r>
            <a:r>
              <a:rPr lang="ru-RU" b="1" dirty="0" smtClean="0">
                <a:solidFill>
                  <a:srgbClr val="00B050"/>
                </a:solidFill>
              </a:rPr>
              <a:t> и 100 чел., возможность пересчитать налог за этот год по ставкам УСН.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НО !!! </a:t>
            </a:r>
            <a:r>
              <a:rPr lang="ru-RU" b="1" dirty="0" err="1" smtClean="0">
                <a:solidFill>
                  <a:srgbClr val="00B050"/>
                </a:solidFill>
              </a:rPr>
              <a:t>Возможноболее</a:t>
            </a:r>
            <a:r>
              <a:rPr lang="ru-RU" b="1" dirty="0" smtClean="0">
                <a:solidFill>
                  <a:srgbClr val="00B050"/>
                </a:solidFill>
              </a:rPr>
              <a:t> радикальное увеличение лимитов!!!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3" y="1508787"/>
            <a:ext cx="8064895" cy="49273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С 1 января 2020 года для целей применения ЕНВД не признается розничной торговлей реализация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товаров,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</a:rPr>
              <a:t>подлежащих обязательной маркировке средствами идентификации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:</a:t>
            </a:r>
          </a:p>
          <a:p>
            <a:pPr algn="just">
              <a:spcBef>
                <a:spcPts val="400"/>
              </a:spcBef>
              <a:spcAft>
                <a:spcPts val="1200"/>
              </a:spcAft>
            </a:pPr>
            <a:r>
              <a:rPr lang="ru-RU" sz="16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</a:t>
            </a:r>
          </a:p>
          <a:p>
            <a:pPr algn="just">
              <a:spcBef>
                <a:spcPts val="400"/>
              </a:spcBef>
              <a:spcAft>
                <a:spcPts val="1200"/>
              </a:spcAft>
            </a:pPr>
            <a:r>
              <a:rPr lang="ru-RU" sz="16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- лекарственных </a:t>
            </a:r>
            <a:r>
              <a:rPr lang="ru-RU" sz="16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препаратов;</a:t>
            </a:r>
          </a:p>
          <a:p>
            <a:pPr algn="just">
              <a:spcBef>
                <a:spcPts val="400"/>
              </a:spcBef>
              <a:spcAft>
                <a:spcPts val="1200"/>
              </a:spcAft>
            </a:pPr>
            <a:r>
              <a:rPr lang="ru-RU" sz="16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- обувных </a:t>
            </a:r>
            <a:r>
              <a:rPr lang="ru-RU" sz="16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товаров;</a:t>
            </a:r>
          </a:p>
          <a:p>
            <a:pPr algn="just">
              <a:spcBef>
                <a:spcPts val="400"/>
              </a:spcBef>
              <a:spcAft>
                <a:spcPts val="1200"/>
              </a:spcAft>
            </a:pPr>
            <a:r>
              <a:rPr lang="ru-RU" sz="16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- изделий </a:t>
            </a:r>
            <a:r>
              <a:rPr lang="ru-RU" sz="16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из натурального </a:t>
            </a:r>
            <a:r>
              <a:rPr lang="ru-RU" sz="16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меха</a:t>
            </a:r>
            <a:endParaRPr lang="ru-RU" sz="1600" b="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endParaRPr lang="ru-RU" sz="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8" y="501074"/>
            <a:ext cx="7853821" cy="695681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 </a:t>
            </a:r>
            <a:b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законодательства в отношении единого налога на вменный доход</a:t>
            </a:r>
            <a: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/>
            </a:r>
            <a:b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Picture 2" descr="P:\СТАТЬИ,ПУБЛИКАЦИИ,ДОКЛАДЫ\2019\Самозанятые\1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2936"/>
            <a:ext cx="2088232" cy="3552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28992" y="4429132"/>
            <a:ext cx="4643470" cy="164307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55000" lnSpcReduction="20000"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Изменения в части ЕНВД</a:t>
            </a:r>
            <a:r>
              <a:rPr lang="ru-RU" sz="4800" dirty="0" smtClean="0"/>
              <a:t>- </a:t>
            </a:r>
            <a:r>
              <a:rPr lang="ru-RU" sz="4800" b="1" dirty="0" smtClean="0">
                <a:solidFill>
                  <a:srgbClr val="FF0000"/>
                </a:solidFill>
              </a:rPr>
              <a:t>с 2021 года полная отмена ЕНВД !!!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708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548680"/>
            <a:ext cx="8064895" cy="5952661"/>
          </a:xfrm>
        </p:spPr>
        <p:txBody>
          <a:bodyPr>
            <a:noAutofit/>
          </a:bodyPr>
          <a:lstStyle/>
          <a:p>
            <a:pPr algn="ctr">
              <a:spcBef>
                <a:spcPts val="400"/>
              </a:spcBef>
            </a:pPr>
            <a:r>
              <a:rPr lang="ru-RU" sz="1300" u="sng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Нормативная </a:t>
            </a:r>
            <a:r>
              <a:rPr lang="ru-RU" sz="1300" u="sng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информация</a:t>
            </a: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400"/>
              </a:spcBef>
            </a:pPr>
            <a:endParaRPr lang="ru-RU" sz="130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5913" indent="-171450">
              <a:spcBef>
                <a:spcPts val="4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Постановление </a:t>
            </a: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Правительства РФ от 24.01.2017 № </a:t>
            </a: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62 </a:t>
            </a: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"О проведении эксперимента по маркировке контрольными (идентификационными) знаками и мониторингу за оборотом отдельных видов лекарственных препаратов для медицинского </a:t>
            </a: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применения«;</a:t>
            </a:r>
            <a:endParaRPr lang="ru-RU" sz="130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5913" indent="-171450">
              <a:spcBef>
                <a:spcPts val="4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 </a:t>
            </a: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Постановление </a:t>
            </a: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Правительства РФ от 11.08.2016 № 787 </a:t>
            </a: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"</a:t>
            </a: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 реализации пилотного проекта по введению маркировки товаров контрольными (идентификационными) знаками по товарной позиции "Предметы одежды, принадлежности к одежде и прочие изделия</a:t>
            </a: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,………»;</a:t>
            </a:r>
            <a:endParaRPr lang="ru-RU" sz="130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5913" indent="-171450">
              <a:spcBef>
                <a:spcPts val="4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Распоряжение </a:t>
            </a: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Правительства РФ от 28.04.2018 № 792-р </a:t>
            </a: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«Об </a:t>
            </a: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утверждении перечня отдельных товаров, подлежащих обязательной маркировке средствами </a:t>
            </a: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идентификации»</a:t>
            </a:r>
            <a:endParaRPr lang="ru-RU" sz="130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5913" indent="-171450">
              <a:spcBef>
                <a:spcPts val="4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Постановление Правительства РФ от 05.07.2019 </a:t>
            </a: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№ 860  "</a:t>
            </a: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 утверждении Правил маркировки обувных товаров средствами идентификации и особенностях внедрения государственной информационной системы мониторинга за оборотом товаров, подлежащих обязательной маркировке средствами идентификации, в отношении обувных </a:t>
            </a: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товаров«</a:t>
            </a:r>
          </a:p>
          <a:p>
            <a:pPr marL="455613" indent="-7938">
              <a:spcBef>
                <a:spcPts val="400"/>
              </a:spcBef>
              <a:spcAft>
                <a:spcPts val="1200"/>
              </a:spcAft>
            </a:pPr>
            <a:r>
              <a:rPr lang="ru-RU" sz="1300" i="1" dirty="0" smtClean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Пункт 6 Постановления Правительства РФ №860 </a:t>
            </a:r>
            <a:r>
              <a:rPr lang="ru-RU" sz="1300" i="1" u="sng" dirty="0" smtClean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оборот обувных товаров</a:t>
            </a:r>
            <a:r>
              <a:rPr lang="ru-RU" sz="1300" i="1" dirty="0" smtClean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 не маркированных средствами идентификации, допускается </a:t>
            </a:r>
            <a:r>
              <a:rPr lang="ru-RU" sz="1300" i="1" u="sng" dirty="0" smtClean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 1 марта 2020 года. Деятельность по розничной </a:t>
            </a:r>
            <a:r>
              <a:rPr lang="ru-RU" sz="1300" i="1" u="sng" dirty="0" err="1" smtClean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троговле</a:t>
            </a:r>
            <a:r>
              <a:rPr lang="ru-RU" sz="1300" i="1" u="sng" dirty="0" smtClean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i="1" u="sng" dirty="0" smtClean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обувными товарами - </a:t>
            </a:r>
            <a:r>
              <a:rPr lang="ru-RU" sz="1300" i="1" u="sng" dirty="0" smtClean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налогоплательщик вправе приметь ЕНВД до 1 марта 2020 года </a:t>
            </a:r>
            <a:endParaRPr lang="ru-RU" sz="1300" i="1" u="sng" dirty="0" smtClean="0">
              <a:solidFill>
                <a:srgbClr val="00B05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5613" indent="-7938">
              <a:spcBef>
                <a:spcPts val="400"/>
              </a:spcBef>
              <a:spcAft>
                <a:spcPts val="1200"/>
              </a:spcAft>
            </a:pPr>
            <a:r>
              <a:rPr lang="ru-RU" sz="1300" i="1" dirty="0" smtClean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ru-RU" sz="1300" i="1" dirty="0" smtClean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письмо Минфина РФ от 28.11.2019 №03-11-09/92662)</a:t>
            </a:r>
            <a:endParaRPr lang="ru-RU" sz="1300" i="1" dirty="0">
              <a:solidFill>
                <a:srgbClr val="00B05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endParaRPr lang="ru-RU" sz="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6" y="501073"/>
            <a:ext cx="7853821" cy="695681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/>
            </a:r>
            <a:b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8540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428604"/>
            <a:ext cx="8572560" cy="6168748"/>
          </a:xfrm>
        </p:spPr>
        <p:txBody>
          <a:bodyPr/>
          <a:lstStyle/>
          <a:p>
            <a:r>
              <a:rPr lang="ru-RU" sz="1800" dirty="0" smtClean="0"/>
              <a:t>С января 2020 применяется повышенный коэффициент-дефлятор для ЕНВД</a:t>
            </a:r>
            <a:endParaRPr lang="ru-RU" sz="1800" b="0" dirty="0" smtClean="0"/>
          </a:p>
          <a:p>
            <a:r>
              <a:rPr lang="ru-RU" sz="1400" b="0" dirty="0"/>
              <a:t>При исчислении ЕНВД базовая доходность умножается на коэффициент-дефлятор (К1). На 2020 год этот коэффициент вырос до 2,009. Это примерно на 5% больше текущего значения (в 2019 г. коэффициент равен 1,915).</a:t>
            </a:r>
            <a:r>
              <a:rPr lang="ru-RU" sz="1400" b="0" dirty="0" smtClean="0"/>
              <a:t> </a:t>
            </a:r>
            <a:r>
              <a:rPr lang="ru-RU" sz="1600" b="0" i="1" dirty="0" smtClean="0"/>
              <a:t>Приказ Минэкономразвития России от 21.10.2019 N 684</a:t>
            </a:r>
            <a:endParaRPr lang="ru-RU" sz="1600" b="0" dirty="0" smtClean="0"/>
          </a:p>
          <a:p>
            <a:r>
              <a:rPr lang="ru-RU" sz="1800" b="0" dirty="0" smtClean="0"/>
              <a:t> </a:t>
            </a:r>
            <a:r>
              <a:rPr lang="ru-RU" sz="1800" dirty="0" smtClean="0"/>
              <a:t>С января скорректируют правила восстановления НДС после реорганизации</a:t>
            </a:r>
            <a:endParaRPr lang="ru-RU" sz="1800" b="0" dirty="0" smtClean="0"/>
          </a:p>
          <a:p>
            <a:r>
              <a:rPr lang="ru-RU" sz="1400" b="0" dirty="0" smtClean="0"/>
              <a:t>Правопреемники на ЕНВД должны будут восстановить НДС, который принял к вычету их </a:t>
            </a:r>
            <a:r>
              <a:rPr lang="ru-RU" sz="1400" b="0" dirty="0" err="1" smtClean="0"/>
              <a:t>правопредшественник</a:t>
            </a:r>
            <a:r>
              <a:rPr lang="ru-RU" sz="1400" b="0" dirty="0" smtClean="0"/>
              <a:t>, если:</a:t>
            </a:r>
          </a:p>
          <a:p>
            <a:r>
              <a:rPr lang="ru-RU" sz="1400" b="0" dirty="0" smtClean="0"/>
              <a:t>- полученные от </a:t>
            </a:r>
            <a:r>
              <a:rPr lang="ru-RU" sz="1400" b="0" dirty="0" err="1" smtClean="0"/>
              <a:t>правопредшественника</a:t>
            </a:r>
            <a:r>
              <a:rPr lang="ru-RU" sz="1400" b="0" dirty="0" smtClean="0"/>
              <a:t> товары, работы, услуги, имущественные права начинают использоваться в операциях, которые не облагаются НДС;</a:t>
            </a:r>
          </a:p>
          <a:p>
            <a:r>
              <a:rPr lang="ru-RU" sz="1400" b="0" dirty="0" smtClean="0"/>
              <a:t>- </a:t>
            </a:r>
            <a:r>
              <a:rPr lang="ru-RU" sz="1400" b="0" dirty="0" err="1" smtClean="0"/>
              <a:t>правопредшественник</a:t>
            </a:r>
            <a:r>
              <a:rPr lang="ru-RU" sz="1400" b="0" dirty="0" smtClean="0"/>
              <a:t> в качестве покупателя перечислил предоплату и заявил с нее вычет по НДС, а отгрузка товара (либо возврат аванса при расторжении или изменении договора) осуществляется уже правопреемнику, который тоже заявляет налоговый вычет;</a:t>
            </a:r>
          </a:p>
          <a:p>
            <a:r>
              <a:rPr lang="ru-RU" sz="1400" b="0" dirty="0" smtClean="0"/>
              <a:t>- уменьшилась стоимость товаров, приобретенных </a:t>
            </a:r>
            <a:r>
              <a:rPr lang="ru-RU" sz="1400" b="0" dirty="0" err="1" smtClean="0"/>
              <a:t>правопредшественником</a:t>
            </a:r>
            <a:r>
              <a:rPr lang="ru-RU" sz="1400" b="0" dirty="0" smtClean="0"/>
              <a:t>.</a:t>
            </a:r>
          </a:p>
          <a:p>
            <a:r>
              <a:rPr lang="ru-RU" sz="1400" b="0" i="1" dirty="0" smtClean="0"/>
              <a:t>Документ: Федеральный закон от 29.09.2019 N 325-ФЗ</a:t>
            </a:r>
          </a:p>
          <a:p>
            <a:endParaRPr lang="ru-RU" sz="1400" b="0" i="1" dirty="0" smtClean="0"/>
          </a:p>
          <a:p>
            <a:r>
              <a:rPr lang="ru-RU" sz="1400" dirty="0" smtClean="0"/>
              <a:t>!!! Пункт 2.3 </a:t>
            </a:r>
            <a:r>
              <a:rPr lang="ru-RU" sz="1400" dirty="0" smtClean="0"/>
              <a:t>ст.346.26 НК </a:t>
            </a:r>
            <a:r>
              <a:rPr lang="ru-RU" sz="1400" dirty="0" smtClean="0"/>
              <a:t>РФ </a:t>
            </a:r>
            <a:r>
              <a:rPr lang="ru-RU" sz="1400" b="0" dirty="0"/>
              <a:t>Если по итогам налогового периода у налогоплательщика средняя численность работников превысила 100 человек и (или) им было допущено нарушение требования, установленного подпунктом 2 пункта 2.2 настоящей статьи, </a:t>
            </a:r>
            <a:r>
              <a:rPr lang="ru-RU" sz="1400" u="sng" dirty="0">
                <a:solidFill>
                  <a:srgbClr val="FF0000"/>
                </a:solidFill>
              </a:rPr>
              <a:t>и (или) при осуществлении видов предпринимательской деятельности, указанных в подпунктах 6 и 7 пункта 2 настоящей </a:t>
            </a:r>
            <a:r>
              <a:rPr lang="ru-RU" sz="1400" u="sng" dirty="0" smtClean="0">
                <a:solidFill>
                  <a:srgbClr val="FF0000"/>
                </a:solidFill>
              </a:rPr>
              <a:t>статьи (</a:t>
            </a:r>
            <a:r>
              <a:rPr lang="ru-RU" sz="1400" i="1" u="sng" dirty="0" err="1" smtClean="0">
                <a:solidFill>
                  <a:srgbClr val="FF0000"/>
                </a:solidFill>
              </a:rPr>
              <a:t>розничня</a:t>
            </a:r>
            <a:r>
              <a:rPr lang="ru-RU" sz="1400" i="1" u="sng" dirty="0" smtClean="0">
                <a:solidFill>
                  <a:srgbClr val="FF0000"/>
                </a:solidFill>
              </a:rPr>
              <a:t> торговля</a:t>
            </a:r>
            <a:r>
              <a:rPr lang="ru-RU" sz="1400" u="sng" dirty="0" smtClean="0">
                <a:solidFill>
                  <a:srgbClr val="FF0000"/>
                </a:solidFill>
              </a:rPr>
              <a:t>), </a:t>
            </a:r>
            <a:r>
              <a:rPr lang="ru-RU" sz="1400" u="sng" dirty="0">
                <a:solidFill>
                  <a:srgbClr val="FF0000"/>
                </a:solidFill>
              </a:rPr>
              <a:t>им была осуществлена реализация товаров, не относящаяся к розничной торговле в соответствии с абзацем двенадцатым статьи 346.27 настоящего </a:t>
            </a:r>
            <a:r>
              <a:rPr lang="ru-RU" sz="1400" u="sng" dirty="0" smtClean="0">
                <a:solidFill>
                  <a:srgbClr val="FF0000"/>
                </a:solidFill>
              </a:rPr>
              <a:t>Кодекса (</a:t>
            </a:r>
            <a:r>
              <a:rPr lang="ru-RU" sz="1400" i="1" u="sng" dirty="0" smtClean="0">
                <a:solidFill>
                  <a:srgbClr val="FF0000"/>
                </a:solidFill>
              </a:rPr>
              <a:t>маркировка</a:t>
            </a:r>
            <a:r>
              <a:rPr lang="ru-RU" sz="1400" u="sng" dirty="0" smtClean="0">
                <a:solidFill>
                  <a:srgbClr val="FF0000"/>
                </a:solidFill>
              </a:rPr>
              <a:t>)</a:t>
            </a:r>
            <a:r>
              <a:rPr lang="ru-RU" sz="1400" b="0" dirty="0" smtClean="0"/>
              <a:t>, </a:t>
            </a:r>
            <a:r>
              <a:rPr lang="ru-RU" sz="1400" dirty="0"/>
              <a:t>он считается утратившим право на применение системы налогообложения</a:t>
            </a:r>
            <a:r>
              <a:rPr lang="ru-RU" sz="1400" b="0" dirty="0"/>
              <a:t>, установленной настоящей главой, и перешедшим на общий режим налогообложения с начала налогового периода, в котором были допущены нарушения указанных требований. </a:t>
            </a:r>
            <a:endParaRPr lang="ru-RU" sz="1400" b="0" i="1" dirty="0" smtClean="0"/>
          </a:p>
          <a:p>
            <a:endParaRPr lang="ru-RU" sz="1400" b="0" dirty="0" smtClean="0"/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620688"/>
            <a:ext cx="7320689" cy="5422987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Планируемые изменения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ЕСХН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/>
          </a:p>
          <a:p>
            <a:pPr>
              <a:buFontTx/>
              <a:buChar char="-"/>
            </a:pPr>
            <a:r>
              <a:rPr lang="ru-RU" sz="1900" dirty="0" smtClean="0"/>
              <a:t> введение порядка зачисления в местные бюджеты сумм ЕСХН в зависимости от места осуществления производства сельскохозяйственной продукции, ее первичной и последующей (промышленной) переработки в целях обеспечения более справедливого распределения ЕСХН между местными бюджетами; </a:t>
            </a:r>
            <a:r>
              <a:rPr lang="ru-RU" sz="1900" b="0" i="1" dirty="0" smtClean="0"/>
              <a:t>(не учитывает особенность ведения деятельности осуществляющих вылов ВБР)</a:t>
            </a:r>
          </a:p>
          <a:p>
            <a:endParaRPr lang="ru-RU" sz="1900" dirty="0" smtClean="0"/>
          </a:p>
          <a:p>
            <a:r>
              <a:rPr lang="ru-RU" sz="1900" dirty="0" smtClean="0"/>
              <a:t>- предоставление права </a:t>
            </a:r>
            <a:r>
              <a:rPr lang="ru-RU" sz="1900" dirty="0" err="1" smtClean="0"/>
              <a:t>рыбохозяйственным</a:t>
            </a:r>
            <a:r>
              <a:rPr lang="ru-RU" sz="1900" dirty="0" smtClean="0"/>
              <a:t> организациям, являющимися налогоплательщиками ЕСХН, учитывать в расходах при исчислении налога, расходы, связанные с участием в аукционах на приобретение доли в общем объеме квот на вылов (добычу) ВБР.</a:t>
            </a:r>
          </a:p>
          <a:p>
            <a:endParaRPr lang="ru-RU" sz="25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535579" cy="571401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1400" dirty="0" smtClean="0"/>
              <a:t>Международное налогообложение</a:t>
            </a:r>
            <a:br>
              <a:rPr lang="ru-RU" sz="1400" dirty="0" smtClean="0"/>
            </a:br>
            <a:r>
              <a:rPr lang="ru-RU" sz="1400" dirty="0" smtClean="0"/>
              <a:t>- </a:t>
            </a:r>
            <a:r>
              <a:rPr lang="ru-RU" sz="1400" b="0" dirty="0"/>
              <a:t>Уточнение концепции применения фактического права на доход в случае, если лицом, имеющим </a:t>
            </a:r>
            <a:r>
              <a:rPr lang="ru-RU" sz="1400" b="0" dirty="0" err="1" smtClean="0"/>
              <a:t>ФППД</a:t>
            </a:r>
            <a:r>
              <a:rPr lang="ru-RU" sz="1400" b="0" dirty="0" smtClean="0"/>
              <a:t> </a:t>
            </a:r>
            <a:r>
              <a:rPr lang="ru-RU" sz="1400" b="0" dirty="0"/>
              <a:t>от источников в </a:t>
            </a:r>
            <a:r>
              <a:rPr lang="ru-RU" sz="1400" b="0" dirty="0" smtClean="0"/>
              <a:t>РФ, </a:t>
            </a:r>
            <a:r>
              <a:rPr lang="ru-RU" sz="1400" b="0" dirty="0"/>
              <a:t>в отношении которых </a:t>
            </a:r>
            <a:r>
              <a:rPr lang="ru-RU" sz="1400" b="0" dirty="0" smtClean="0"/>
              <a:t>ИО </a:t>
            </a:r>
            <a:r>
              <a:rPr lang="ru-RU" sz="1400" b="0" dirty="0"/>
              <a:t>признает отсутствие фактического права на получение указанных доходов, является налоговый резидент </a:t>
            </a:r>
            <a:r>
              <a:rPr lang="ru-RU" sz="1400" b="0" dirty="0" smtClean="0"/>
              <a:t>РФ, </a:t>
            </a:r>
            <a:r>
              <a:rPr lang="ru-RU" sz="1400" b="0" dirty="0"/>
              <a:t>с целью установления для применения льготных ставок налога в отношении такого дохода, а также освобождения от налогообложения такого дохода, дополнительного условия в виде выплаты в пользу налогоплательщика - налогового резидента </a:t>
            </a:r>
            <a:r>
              <a:rPr lang="ru-RU" sz="1400" b="0" dirty="0" smtClean="0"/>
              <a:t>РФ </a:t>
            </a:r>
            <a:r>
              <a:rPr lang="ru-RU" sz="1400" b="0" dirty="0"/>
              <a:t>данного дохода в течение 180 </a:t>
            </a:r>
            <a:r>
              <a:rPr lang="ru-RU" sz="1400" b="0" dirty="0" smtClean="0"/>
              <a:t>кал. </a:t>
            </a:r>
            <a:r>
              <a:rPr lang="ru-RU" sz="1400" b="0" dirty="0"/>
              <a:t>дней, следующих за днем выплаты в адрес такой </a:t>
            </a:r>
            <a:r>
              <a:rPr lang="ru-RU" sz="1400" b="0" dirty="0" smtClean="0"/>
              <a:t>ИО </a:t>
            </a:r>
            <a:r>
              <a:rPr lang="ru-RU" sz="1400" b="0" dirty="0"/>
              <a:t>указанных доходов.</a:t>
            </a:r>
            <a:br>
              <a:rPr lang="ru-RU" sz="1400" b="0" dirty="0"/>
            </a:br>
            <a:r>
              <a:rPr lang="ru-RU" sz="1400" b="0" dirty="0" smtClean="0"/>
              <a:t>- </a:t>
            </a:r>
            <a:r>
              <a:rPr lang="ru-RU" sz="1400" b="0" dirty="0"/>
              <a:t>Проработка </a:t>
            </a:r>
            <a:r>
              <a:rPr lang="ru-RU" sz="1400" b="0" dirty="0" smtClean="0"/>
              <a:t>налогового </a:t>
            </a:r>
            <a:r>
              <a:rPr lang="ru-RU" sz="1400" b="0" dirty="0"/>
              <a:t>законодательства, которые бы позволили декларировать для целей налогообложения прибыли в тех юрисдикциях, где находятся пользователи (клиенты) цифровых </a:t>
            </a:r>
            <a:r>
              <a:rPr lang="ru-RU" sz="1400" b="0" dirty="0" smtClean="0"/>
              <a:t>компаний, где прибыли образуются в результате привлечения, взаимодействия и вкладов пользователей, а также выработать новые правила распределения прибылей в странах использования нематериальных маркетинговых активов.</a:t>
            </a:r>
            <a:br>
              <a:rPr lang="ru-RU" sz="1400" b="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Включение неналоговых платежей в НК РФ</a:t>
            </a:r>
            <a:br>
              <a:rPr lang="ru-RU" sz="1400" dirty="0" smtClean="0"/>
            </a:br>
            <a:r>
              <a:rPr lang="ru-RU" sz="1400" dirty="0" smtClean="0"/>
              <a:t>- </a:t>
            </a:r>
            <a:r>
              <a:rPr lang="ru-RU" sz="1400" b="0" dirty="0" smtClean="0"/>
              <a:t>утилизационный сбор, </a:t>
            </a:r>
            <a:br>
              <a:rPr lang="ru-RU" sz="1400" b="0" dirty="0" smtClean="0"/>
            </a:br>
            <a:r>
              <a:rPr lang="ru-RU" sz="1400" b="0" dirty="0" smtClean="0"/>
              <a:t>- обязательные отчисления операторов сети связи общего пользования, </a:t>
            </a:r>
            <a:br>
              <a:rPr lang="ru-RU" sz="1400" b="0" dirty="0" smtClean="0"/>
            </a:br>
            <a:r>
              <a:rPr lang="ru-RU" sz="1400" b="0" dirty="0" smtClean="0"/>
              <a:t>- курортный (туристический) сбор (с 01.01.2021 по решению местных органов власти).</a:t>
            </a:r>
            <a:br>
              <a:rPr lang="ru-RU" sz="1400" b="0" dirty="0" smtClean="0"/>
            </a:br>
            <a:r>
              <a:rPr lang="ru-RU" sz="1400" b="0" dirty="0" smtClean="0"/>
              <a:t>Взыскание в общем для налогов порядке.</a:t>
            </a:r>
            <a:br>
              <a:rPr lang="ru-RU" sz="1400" b="0" dirty="0" smtClean="0"/>
            </a:br>
            <a:r>
              <a:rPr lang="ru-RU" sz="1400" b="0" dirty="0" smtClean="0"/>
              <a:t>Мораторий на уголовное наказание в течение 10 лет. Ранее рассматривался вопрос о введении в НК РФ:</a:t>
            </a:r>
            <a:br>
              <a:rPr lang="ru-RU" sz="1400" b="0" dirty="0" smtClean="0"/>
            </a:br>
            <a:r>
              <a:rPr lang="ru-RU" sz="1400" b="0" i="1" dirty="0" smtClean="0"/>
              <a:t>-экологического налога и платы системы «Платон»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Меры в области налогового администрирования и налогового контроля</a:t>
            </a:r>
            <a:br>
              <a:rPr lang="ru-RU" sz="1400" dirty="0" smtClean="0"/>
            </a:br>
            <a:r>
              <a:rPr lang="ru-RU" sz="1400" b="0" dirty="0" smtClean="0"/>
              <a:t>1. Интеграция оперативного контроля в систему налогового контроля</a:t>
            </a:r>
            <a:br>
              <a:rPr lang="ru-RU" sz="1400" b="0" dirty="0" smtClean="0"/>
            </a:br>
            <a:r>
              <a:rPr lang="ru-RU" sz="1400" b="0" dirty="0" smtClean="0"/>
              <a:t>2. Развитие системы налогового мониторинга</a:t>
            </a:r>
            <a:br>
              <a:rPr lang="ru-RU" sz="1400" b="0" dirty="0" smtClean="0"/>
            </a:br>
            <a:r>
              <a:rPr lang="ru-RU" sz="1400" b="0" dirty="0" smtClean="0"/>
              <a:t>3. Внедрение механизма добровольной уплаты юридическими лицами авансовых платежей по налогам и сборам на единый код бюджетной классификации 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614DA7-513B-42FD-A841-5A0F3BB0EB9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4131108</TotalTime>
  <Words>1606</Words>
  <Application>Microsoft Office PowerPoint</Application>
  <PresentationFormat>Экран (4:3)</PresentationFormat>
  <Paragraphs>210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Тема4</vt:lpstr>
      <vt:lpstr>Доклад  начальника отдела камерального контроля №2 УФНС России по Мурманской области Булековой А.А.</vt:lpstr>
      <vt:lpstr>Федеральный  проект «Улучшение условий ведения предпринимательской деятельности» </vt:lpstr>
      <vt:lpstr>КОНЦЕПЦИЯ УСН-ОНЛАЙН</vt:lpstr>
      <vt:lpstr>Планируемые с 1 января 2020 года изменения по УСН в части превышения лимитов  (срок реализации декабрь 2019 года)</vt:lpstr>
      <vt:lpstr>  Изменение законодательства в отношении единого налога на вменный доход </vt:lpstr>
      <vt:lpstr> </vt:lpstr>
      <vt:lpstr>Слайд 7</vt:lpstr>
      <vt:lpstr>Слайд 8</vt:lpstr>
      <vt:lpstr>Международное налогообложение - Уточнение концепции применения фактического права на доход в случае, если лицом, имеющим ФППД от источников в РФ, в отношении которых ИО признает отсутствие фактического права на получение указанных доходов, является налоговый резидент РФ, с целью установления для применения льготных ставок налога в отношении такого дохода, а также освобождения от налогообложения такого дохода, дополнительного условия в виде выплаты в пользу налогоплательщика - налогового резидента РФ данного дохода в течение 180 кал. дней, следующих за днем выплаты в адрес такой ИО указанных доходов. - Проработка налогового законодательства, которые бы позволили декларировать для целей налогообложения прибыли в тех юрисдикциях, где находятся пользователи (клиенты) цифровых компаний, где прибыли образуются в результате привлечения, взаимодействия и вкладов пользователей, а также выработать новые правила распределения прибылей в странах использования нематериальных маркетинговых активов.   Включение неналоговых платежей в НК РФ - утилизационный сбор,  - обязательные отчисления операторов сети связи общего пользования,  - курортный (туристический) сбор (с 01.01.2021 по решению местных органов власти). Взыскание в общем для налогов порядке. Мораторий на уголовное наказание в течение 10 лет. Ранее рассматривался вопрос о введении в НК РФ: -экологического налога и платы системы «Платон»   Меры в области налогового администрирования и налогового контроля 1. Интеграция оперативного контроля в систему налогового контроля 2. Развитие системы налогового мониторинга 3. Внедрение механизма добровольной уплаты юридическими лицами авансовых платежей по налогам и сборам на единый код бюджетной классификации  </vt:lpstr>
      <vt:lpstr>Слайд 10</vt:lpstr>
      <vt:lpstr>Налог на прибыль, новое с 2020 года</vt:lpstr>
      <vt:lpstr>Федеральный закон от 29.09.2019 №325-ФЗ «О внесении изменений в части первую и вторую НК РФ» (основные направления налоговой политики)</vt:lpstr>
      <vt:lpstr>Федеральный закон от 29.09.2019 №325-ФЗ «О внесении изменений в части первую и вторую НК РФ» (основные направления налоговой политики)</vt:lpstr>
      <vt:lpstr>Многосторонняя Конвенция по выполнению мер, относящихся к налоговым соглашениям, в целях противодействия размыванию налоговой базы и выводу прибыли из-под налогообложения (Конвенция «MLI») ратифицирована федеральным законом от 01.05.2019 №79-ФЗ </vt:lpstr>
      <vt:lpstr>Конвенция MLI ОСНОВНЫЕ НАПРАВЛЕНИЯ</vt:lpstr>
      <vt:lpstr>Конвенция MLI РАТИФИКАЦИЯ И ПРИМЕНЕНИЕ РАЗНЫМИ СТРАНАМИ (MLI Matching Database)</vt:lpstr>
      <vt:lpstr>Конвенция MLI МАТРИЦА ОГОВОРОК И ЗАЯВЛЕНИЙ (MLI Database - Matrix of options and reservations)</vt:lpstr>
      <vt:lpstr>Безналичные деньги и бездокументарные ценные бумаги - имущественные права</vt:lpstr>
      <vt:lpstr>Вопросы налогоплательщиков</vt:lpstr>
      <vt:lpstr>Вопросы налогоплательщиков в части РМРС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Voodoo</dc:creator>
  <cp:lastModifiedBy>Anna</cp:lastModifiedBy>
  <cp:revision>651</cp:revision>
  <cp:lastPrinted>2019-12-11T09:29:31Z</cp:lastPrinted>
  <dcterms:created xsi:type="dcterms:W3CDTF">2013-03-20T17:04:31Z</dcterms:created>
  <dcterms:modified xsi:type="dcterms:W3CDTF">2019-12-11T21:36:30Z</dcterms:modified>
</cp:coreProperties>
</file>