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8" r:id="rId2"/>
    <p:sldId id="323" r:id="rId3"/>
    <p:sldId id="324" r:id="rId4"/>
    <p:sldId id="321" r:id="rId5"/>
    <p:sldId id="320" r:id="rId6"/>
    <p:sldId id="319" r:id="rId7"/>
    <p:sldId id="325" r:id="rId8"/>
    <p:sldId id="305" r:id="rId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3369" autoAdjust="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3412C-1BCB-48CC-A270-6589302FFA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3ECCEE-F3B1-44B4-B288-9FA8EC89FA2C}" type="pres">
      <dgm:prSet presAssocID="{6BD3412C-1BCB-48CC-A270-6589302FFA0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A83B6C4-9914-43FA-AA85-815C1E08FA77}" type="presOf" srcId="{6BD3412C-1BCB-48CC-A270-6589302FFA0E}" destId="{903ECCEE-F3B1-44B4-B288-9FA8EC89FA2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7EF5D7-5042-4FAB-8E00-DCE376A30231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5BBE67-D617-4742-A5A4-FAA8F331A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55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4400" y="746125"/>
            <a:ext cx="496887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3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5BBE67-D617-4742-A5A4-FAA8F331AB9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2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749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57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FDDF-1943-4227-BE71-2F75C33D215E}" type="datetime1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545A-94BA-4DDD-B24B-89B377A6F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1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7D9F-2708-4230-8D7D-C4A9C86775CC}" type="datetime1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185EA-93ED-4225-BE8C-17BBF1FAA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09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915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606874"/>
            <a:ext cx="7320689" cy="4829253"/>
          </a:xfrm>
        </p:spPr>
        <p:txBody>
          <a:bodyPr/>
          <a:lstStyle>
            <a:lvl1pPr marL="213304" indent="0">
              <a:buFontTx/>
              <a:buNone/>
              <a:defRPr b="1">
                <a:latin typeface="+mj-lt"/>
              </a:defRPr>
            </a:lvl1pPr>
            <a:lvl2pPr marL="211440" indent="1864">
              <a:defRPr>
                <a:latin typeface="+mj-lt"/>
              </a:defRPr>
            </a:lvl2pPr>
            <a:lvl3pPr marL="368856" indent="-152759">
              <a:tabLst/>
              <a:defRPr>
                <a:latin typeface="+mj-lt"/>
              </a:defRPr>
            </a:lvl3pPr>
            <a:lvl4pPr marL="0" indent="211440">
              <a:lnSpc>
                <a:spcPts val="1057"/>
              </a:lnSpc>
              <a:spcBef>
                <a:spcPts val="235"/>
              </a:spcBef>
              <a:defRPr>
                <a:latin typeface="+mj-lt"/>
              </a:defRPr>
            </a:lvl4pPr>
            <a:lvl5pPr>
              <a:lnSpc>
                <a:spcPts val="1057"/>
              </a:lnSpc>
              <a:spcBef>
                <a:spcPts val="235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1" y="5127078"/>
            <a:ext cx="923619" cy="376853"/>
          </a:xfrm>
          <a:prstGeom prst="rect">
            <a:avLst/>
          </a:prstGeom>
          <a:noFill/>
        </p:spPr>
        <p:txBody>
          <a:bodyPr wrap="square" lIns="53652" tIns="26826" rIns="53652" bIns="26826" rtlCol="0">
            <a:noAutofit/>
          </a:bodyPr>
          <a:lstStyle/>
          <a:p>
            <a:endParaRPr lang="ru-RU" sz="12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2"/>
            <a:ext cx="7337192" cy="1105803"/>
          </a:xfrm>
        </p:spPr>
        <p:txBody>
          <a:bodyPr/>
          <a:lstStyle>
            <a:lvl1pPr marL="0" marR="0" indent="0" defTabSz="612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50"/>
            </a:lvl1pPr>
          </a:lstStyle>
          <a:p>
            <a:pPr marL="0" marR="0" lvl="0" indent="0" defTabSz="612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5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606872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F2D2-2E98-40C8-88D0-3238644CB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24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1012512"/>
            <a:ext cx="7320689" cy="20246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3429723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C69A3-0D18-4455-AFA3-65A6F6B75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9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1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71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2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0" y="1606872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3F5B-EF50-427D-B99A-4AC269E60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2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7" y="1606872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7" y="2188097"/>
            <a:ext cx="3587825" cy="42480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3BA09-11DB-404F-821D-58395D52172F}" type="datetime1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472B-2623-474A-8FAF-905698736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1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71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DA30-CF0B-4AEB-9DC0-B6BDD0E1C91C}" type="datetime1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802D-CBCD-4A64-955B-8BEEEC31C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3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43236-45F8-4B15-AAFB-1566B921E674}" type="datetime1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5872165"/>
            <a:ext cx="566738" cy="654051"/>
          </a:xfrm>
        </p:spPr>
        <p:txBody>
          <a:bodyPr/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A6291A16-1F9E-4A78-8B50-AD655DA7F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9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A119-C546-4EB3-B15A-68EB591CA6E2}" type="datetime1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14EB-66F8-4374-95D6-56E61E2A5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1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9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2698-70EF-431B-842B-E32943D52C26}" type="datetime1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F2C5A-79FF-433F-A410-2A2F85939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90544"/>
            <a:ext cx="734377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FF45DC-3033-4BCF-9DCB-95257C1F8657}" type="datetime1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3" y="6042085"/>
            <a:ext cx="619125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034650A-617B-41BB-9FDC-30E91A4A6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02" r:id="rId5"/>
    <p:sldLayoutId id="2147483711" r:id="rId6"/>
    <p:sldLayoutId id="2147483712" r:id="rId7"/>
    <p:sldLayoutId id="2147483703" r:id="rId8"/>
    <p:sldLayoutId id="2147483704" r:id="rId9"/>
    <p:sldLayoutId id="2147483705" r:id="rId10"/>
    <p:sldLayoutId id="2147483706" r:id="rId11"/>
    <p:sldLayoutId id="2147483818" r:id="rId12"/>
  </p:sldLayoutIdLst>
  <p:hf hdr="0" ftr="0" dt="0"/>
  <p:txStyles>
    <p:titleStyle>
      <a:lvl1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72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44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716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88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500" indent="-317500" algn="l" defTabSz="912813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500" indent="1397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88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85875" algn="just" defTabSz="912813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300" indent="571500" algn="l" defTabSz="912813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18" Type="http://schemas.microsoft.com/office/2007/relationships/hdphoto" Target="../media/hdphoto5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256372" y="2418578"/>
            <a:ext cx="4880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УПРАВЛЕНИЕ ФЕДЕРАЛЬНОЙ </a:t>
            </a:r>
          </a:p>
          <a:p>
            <a:pPr algn="ctr"/>
            <a:r>
              <a:rPr lang="ru-RU" sz="1400" b="1">
                <a:solidFill>
                  <a:schemeClr val="bg1"/>
                </a:solidFill>
              </a:rPr>
              <a:t>НАЛОГОВОЙ СЛУЖБЫ ПО МУРМАНСКОЙ ОБЛАСТИ</a:t>
            </a:r>
            <a:r>
              <a:rPr lang="ru-RU" sz="160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0406" y="3645076"/>
            <a:ext cx="7532425" cy="2808391"/>
          </a:xfrm>
        </p:spPr>
        <p:txBody>
          <a:bodyPr/>
          <a:lstStyle/>
          <a:p>
            <a:pPr lvl="0" algn="ctr" defTabSz="81600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800" cap="none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Изменения в </a:t>
            </a:r>
            <a:r>
              <a:rPr lang="ru-RU" altLang="ru-RU" sz="2800" cap="none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администрировании имущественным налогов организаций </a:t>
            </a:r>
            <a:r>
              <a:rPr lang="en-US" altLang="ru-RU" sz="2800" cap="none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altLang="ru-RU" sz="2800" cap="none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800" cap="none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</a:t>
            </a:r>
            <a:r>
              <a:rPr lang="ru-RU" altLang="ru-RU" sz="2800" cap="none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2020 </a:t>
            </a:r>
            <a:r>
              <a:rPr lang="ru-RU" altLang="ru-RU" sz="2800" cap="none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года</a:t>
            </a:r>
            <a:r>
              <a:rPr lang="en-US" altLang="ru-RU" sz="2800" cap="none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altLang="ru-RU" sz="2800" cap="none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ru-RU" sz="2800" cap="none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altLang="ru-RU" sz="2800" cap="none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800" cap="non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altLang="ru-RU" sz="1800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Начальник отдела налогообложения имущества </a:t>
            </a:r>
            <a:br>
              <a:rPr lang="ru-RU" altLang="ru-RU" sz="1800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УФНС России по Мурманской области </a:t>
            </a:r>
            <a:br>
              <a:rPr lang="ru-RU" altLang="ru-RU" sz="1800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cap="non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Н.В. Толстых </a:t>
            </a:r>
            <a:r>
              <a:rPr lang="ru-RU" alt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cap="none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1800" cap="none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18551" y="6136542"/>
            <a:ext cx="619711" cy="631834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62288"/>
            <a:ext cx="8483934" cy="635510"/>
          </a:xfrm>
          <a:prstGeom prst="rect">
            <a:avLst/>
          </a:prstGeom>
          <a:noFill/>
        </p:spPr>
        <p:txBody>
          <a:bodyPr wrap="square" lIns="80726" tIns="40362" rIns="80726" bIns="40362" rtlCol="0">
            <a:spAutoFit/>
          </a:bodyPr>
          <a:lstStyle/>
          <a:p>
            <a:pPr algn="ctr"/>
            <a:r>
              <a:rPr lang="ru-RU" b="1" dirty="0" smtClean="0"/>
              <a:t>Изменения </a:t>
            </a:r>
            <a:r>
              <a:rPr lang="ru-RU" b="1" dirty="0"/>
              <a:t>нормативно-правовой базы </a:t>
            </a:r>
            <a:r>
              <a:rPr lang="ru-RU" b="1" dirty="0" smtClean="0"/>
              <a:t>по налогу на имущество организаций с 2020 года</a:t>
            </a:r>
            <a:endParaRPr lang="ru-RU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7" y="1033681"/>
            <a:ext cx="8250245" cy="312345"/>
          </a:xfrm>
          <a:prstGeom prst="rect">
            <a:avLst/>
          </a:prstGeom>
        </p:spPr>
        <p:txBody>
          <a:bodyPr wrap="square" lIns="80726" tIns="40362" rIns="80726" bIns="40362">
            <a:spAutoFit/>
          </a:bodyPr>
          <a:lstStyle/>
          <a:p>
            <a:r>
              <a:rPr lang="ru-RU" sz="1500" b="1" i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5330" y="1595025"/>
            <a:ext cx="8249916" cy="312345"/>
          </a:xfrm>
          <a:prstGeom prst="rect">
            <a:avLst/>
          </a:prstGeom>
        </p:spPr>
        <p:txBody>
          <a:bodyPr wrap="square" lIns="80726" tIns="40362" rIns="80726" bIns="40362">
            <a:spAutoFit/>
          </a:bodyPr>
          <a:lstStyle/>
          <a:p>
            <a:r>
              <a:rPr lang="ru-RU" sz="1500" b="1" i="1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559747"/>
              </p:ext>
            </p:extLst>
          </p:nvPr>
        </p:nvGraphicFramePr>
        <p:xfrm>
          <a:off x="285721" y="1273253"/>
          <a:ext cx="6643733" cy="5293973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785949"/>
                <a:gridCol w="4857784"/>
              </a:tblGrid>
              <a:tr h="862809">
                <a:tc>
                  <a:txBody>
                    <a:bodyPr/>
                    <a:lstStyle/>
                    <a:p>
                      <a:pPr marL="0" marR="0" lvl="0" indent="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ст. 376 и ст. 386 НК 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+mn-lt"/>
                          <a:ea typeface="Times New Roman"/>
                        </a:rPr>
                        <a:t>Изменение порядка исчисления налоговой базы и порядка представления налоговой отчетности по НИО, отмена расчетов по авансовым платежам</a:t>
                      </a:r>
                      <a:r>
                        <a:rPr lang="ru-RU" sz="1300" baseline="0" dirty="0" smtClean="0">
                          <a:effectLst/>
                          <a:latin typeface="+mn-lt"/>
                          <a:ea typeface="Times New Roman"/>
                        </a:rPr>
                        <a:t> (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Федеральные законы от  03.08.18 № 302-ФЗ, от 15.04.2019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 63-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ФЗ)</a:t>
                      </a:r>
                      <a:endParaRPr lang="ru-RU" sz="1300" baseline="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8191" marR="78191" marT="41468" marB="41468"/>
                </a:tc>
              </a:tr>
              <a:tr h="677309">
                <a:tc>
                  <a:txBody>
                    <a:bodyPr/>
                    <a:lstStyle/>
                    <a:p>
                      <a:pPr marL="0" marR="0" lvl="0" indent="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п.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ст. 374 и п. 2 ст. 374 НК 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effectLst/>
                          <a:latin typeface="+mn-lt"/>
                          <a:ea typeface="Times New Roman"/>
                        </a:rPr>
                        <a:t>Изменения порядка определения объекта</a:t>
                      </a:r>
                      <a:r>
                        <a:rPr lang="ru-RU" sz="1300" baseline="0" dirty="0" smtClean="0">
                          <a:effectLst/>
                          <a:latin typeface="+mn-lt"/>
                          <a:ea typeface="Times New Roman"/>
                        </a:rPr>
                        <a:t> налогообложения (</a:t>
                      </a:r>
                      <a:r>
                        <a:rPr lang="ru-RU" sz="1300" b="0" i="0" u="none" strike="noStrike" baseline="0" dirty="0" smtClean="0">
                          <a:latin typeface="+mn-lt"/>
                        </a:rPr>
                        <a:t>Федеральный закон от 29.09.19 № 325-ФЗ)</a:t>
                      </a:r>
                      <a:endParaRPr lang="ru-RU" sz="13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8191" marR="78191" marT="41468" marB="41468"/>
                </a:tc>
              </a:tr>
              <a:tr h="1895767">
                <a:tc>
                  <a:txBody>
                    <a:bodyPr/>
                    <a:lstStyle/>
                    <a:p>
                      <a:pPr marL="0" marR="0" lvl="0" indent="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П. 4 ст. 378.2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НК РФ. П. 12 ст. 378.2 НК РФ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0" marR="0" indent="0" algn="l" defTabSz="816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Изменение вида объекта</a:t>
                      </a:r>
                      <a:r>
                        <a:rPr lang="ru-RU" sz="1400" baseline="0" dirty="0" smtClean="0"/>
                        <a:t> налогообложения по кадастровой стоимости (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жилые помещения, гаражи,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машино-места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объекты незавершенного строительства, а также жилые строения, садовые дома, хозяйственные строения или сооружения, расположенные на земельных участках, предоставленных для ведения личного подсобного хозяйства, огородничества, садоводства или индивидуального жилищного строительства).</a:t>
                      </a: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816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закон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28.11.2019 № 379-ФЗ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8191" marR="78191" marT="41468" marB="41468"/>
                </a:tc>
              </a:tr>
              <a:tr h="1845481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Региональное</a:t>
                      </a:r>
                      <a:r>
                        <a:rPr lang="ru-RU" sz="1600" b="1" baseline="0" dirty="0" smtClean="0"/>
                        <a:t> законодательство</a:t>
                      </a:r>
                      <a:endParaRPr lang="ru-RU" sz="1600" b="1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marL="0" marR="0" indent="0" algn="l" defTabSz="816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Новая кадастровая стоимость  ОКС Мурманской области</a:t>
                      </a:r>
                    </a:p>
                    <a:p>
                      <a:pPr marL="0" marR="0" indent="0" algn="l" defTabSz="816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Министерства имущественных отношений Мурманской области от 25.10.2019  № 125.</a:t>
                      </a:r>
                    </a:p>
                    <a:p>
                      <a:pPr marL="0" marR="0" indent="0" algn="l" defTabSz="816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816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Новый Перечень объектов недвижимости, налоговая база по которым определяется как кадастровая стоимость</a:t>
                      </a: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pic>
        <p:nvPicPr>
          <p:cNvPr id="9" name="Рисунок 8" descr="https://static.wixstatic.com/media/b707c7_77e5e3d6d3224830a6829bcff2bc0c24~mv2_d_1600_1200_s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071546"/>
            <a:ext cx="221454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05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683568" y="356659"/>
            <a:ext cx="8169295" cy="586325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defTabSz="612131">
              <a:lnSpc>
                <a:spcPct val="80000"/>
              </a:lnSpc>
              <a:spcBef>
                <a:spcPct val="0"/>
              </a:spcBef>
            </a:pPr>
            <a:endParaRPr lang="ru-RU" sz="2400" b="1" cap="al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6041619"/>
            <a:ext cx="620370" cy="632095"/>
          </a:xfrm>
          <a:prstGeom prst="rect">
            <a:avLst/>
          </a:prstGeom>
        </p:spPr>
        <p:txBody>
          <a:bodyPr lIns="71561" tIns="35780" rIns="71561" bIns="35780"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4" y="6041426"/>
            <a:ext cx="619711" cy="631833"/>
          </a:xfrm>
        </p:spPr>
        <p:txBody>
          <a:bodyPr>
            <a:normAutofit/>
          </a:bodyPr>
          <a:lstStyle/>
          <a:p>
            <a:r>
              <a:rPr lang="ru-RU" altLang="ru-RU" sz="2100" dirty="0" smtClean="0"/>
              <a:t>3</a:t>
            </a:r>
            <a:endParaRPr lang="ru-RU" altLang="ru-RU" sz="2100" dirty="0"/>
          </a:p>
        </p:txBody>
      </p:sp>
      <p:sp>
        <p:nvSpPr>
          <p:cNvPr id="59" name="TextBox 58"/>
          <p:cNvSpPr txBox="1"/>
          <p:nvPr/>
        </p:nvSpPr>
        <p:spPr>
          <a:xfrm>
            <a:off x="6306698" y="3773499"/>
            <a:ext cx="1440160" cy="3585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3934" y="370387"/>
            <a:ext cx="8007239" cy="671292"/>
          </a:xfrm>
          <a:prstGeom prst="rect">
            <a:avLst/>
          </a:prstGeom>
        </p:spPr>
        <p:txBody>
          <a:bodyPr vert="horz" wrap="square" lIns="78230" tIns="39115" rIns="78230" bIns="39115" rtlCol="0" anchor="ctr">
            <a:noAutofit/>
          </a:bodyPr>
          <a:lstStyle/>
          <a:p>
            <a:pPr defTabSz="782292">
              <a:lnSpc>
                <a:spcPct val="80000"/>
              </a:lnSpc>
              <a:spcBef>
                <a:spcPct val="0"/>
              </a:spcBef>
            </a:pPr>
            <a:r>
              <a:rPr lang="ru-RU" sz="2000" i="1" spc="4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Новые документы налоговой отчетности по налогу на имущество организаций </a:t>
            </a:r>
            <a:endParaRPr lang="ru-RU" sz="2000" i="1" spc="4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344800" y="4742400"/>
            <a:ext cx="540000" cy="13441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27070" y="1046243"/>
            <a:ext cx="3672409" cy="680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lnSpc>
                <a:spcPct val="80000"/>
              </a:lnSpc>
              <a:spcAft>
                <a:spcPts val="0"/>
              </a:spcAft>
            </a:pPr>
            <a:r>
              <a:rPr lang="ru-RU" dirty="0" smtClean="0"/>
              <a:t>Налоговая декларация   </a:t>
            </a:r>
          </a:p>
          <a:p>
            <a:pPr algn="ctr" defTabSz="1043056" fontAlgn="auto">
              <a:lnSpc>
                <a:spcPct val="80000"/>
              </a:lnSpc>
              <a:spcAft>
                <a:spcPts val="0"/>
              </a:spcAft>
            </a:pPr>
            <a:r>
              <a:rPr lang="ru-RU" dirty="0" smtClean="0"/>
              <a:t>Приказ ФНС России </a:t>
            </a:r>
          </a:p>
          <a:p>
            <a:pPr algn="ctr" defTabSz="1043056" fontAlgn="auto">
              <a:lnSpc>
                <a:spcPct val="80000"/>
              </a:lnSpc>
              <a:spcAft>
                <a:spcPts val="0"/>
              </a:spcAft>
            </a:pPr>
            <a:r>
              <a:rPr lang="ru-RU" dirty="0" smtClean="0"/>
              <a:t>от 14.08.2019 № СА-7-21/405@</a:t>
            </a:r>
            <a:endParaRPr kumimoji="0" lang="ru-RU" i="0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2392" y="1211927"/>
            <a:ext cx="3672409" cy="680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lnSpc>
                <a:spcPct val="80000"/>
              </a:lnSpc>
              <a:spcBef>
                <a:spcPct val="0"/>
              </a:spcBef>
            </a:pPr>
            <a:endParaRPr kumimoji="0" lang="ru-RU" i="0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3937" y="839614"/>
            <a:ext cx="4280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Уведомление </a:t>
            </a:r>
            <a:r>
              <a:rPr lang="ru-RU" sz="1600" dirty="0" smtClean="0"/>
              <a:t>о </a:t>
            </a:r>
            <a:r>
              <a:rPr lang="ru-RU" sz="1600" dirty="0" smtClean="0"/>
              <a:t>порядке </a:t>
            </a:r>
          </a:p>
          <a:p>
            <a:pPr algn="ctr"/>
            <a:r>
              <a:rPr lang="ru-RU" sz="1600" dirty="0" smtClean="0"/>
              <a:t>представления налоговой декларации  </a:t>
            </a:r>
          </a:p>
          <a:p>
            <a:pPr algn="ctr"/>
            <a:r>
              <a:rPr lang="ru-RU" sz="1600" dirty="0" smtClean="0"/>
              <a:t>Приказ ФНС России от 19.06.2019</a:t>
            </a:r>
          </a:p>
          <a:p>
            <a:pPr algn="ctr"/>
            <a:r>
              <a:rPr lang="ru-RU" sz="1600" dirty="0" smtClean="0"/>
              <a:t>№ ММВ-7-21/311@ </a:t>
            </a:r>
            <a:endParaRPr lang="ru-RU" sz="1600" dirty="0"/>
          </a:p>
        </p:txBody>
      </p:sp>
      <p:pic>
        <p:nvPicPr>
          <p:cNvPr id="1026" name="Picture 2" descr="C:\Users\5100-3~1\AppData\Local\Temp\12252100000001.T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0" y="1892830"/>
            <a:ext cx="3556897" cy="4849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17" y="1845232"/>
            <a:ext cx="3476191" cy="47170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207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39" y="1571612"/>
            <a:ext cx="8321361" cy="4864515"/>
          </a:xfrm>
        </p:spPr>
        <p:txBody>
          <a:bodyPr/>
          <a:lstStyle/>
          <a:p>
            <a:r>
              <a:rPr lang="ru-RU" sz="2000" dirty="0"/>
              <a:t>Федеральные  законы  от 15.04.2019 </a:t>
            </a:r>
            <a:r>
              <a:rPr lang="ru-RU" sz="2000" dirty="0" smtClean="0"/>
              <a:t>№ </a:t>
            </a:r>
            <a:r>
              <a:rPr lang="ru-RU" sz="2000" dirty="0"/>
              <a:t>63-ФЗ, от 29.09.2019 № 325-ФЗ</a:t>
            </a:r>
            <a:r>
              <a:rPr lang="ru-RU" sz="2000" dirty="0" smtClean="0"/>
              <a:t>), которыми внесены изменения в:</a:t>
            </a:r>
          </a:p>
          <a:p>
            <a:pPr marL="670504" indent="-457200">
              <a:buFontTx/>
              <a:buChar char="-"/>
            </a:pPr>
            <a:r>
              <a:rPr lang="ru-RU" sz="2400" dirty="0" smtClean="0"/>
              <a:t>ст. 396, 397,398 НК РФ – Земельный налог</a:t>
            </a:r>
          </a:p>
          <a:p>
            <a:pPr marL="670504" indent="-457200"/>
            <a:endParaRPr lang="ru-RU" dirty="0" smtClean="0"/>
          </a:p>
          <a:p>
            <a:pPr marL="670504" indent="-457200"/>
            <a:endParaRPr lang="ru-RU" dirty="0" smtClean="0"/>
          </a:p>
          <a:p>
            <a:pPr marL="670504" indent="-457200"/>
            <a:endParaRPr lang="ru-RU" dirty="0" smtClean="0"/>
          </a:p>
          <a:p>
            <a:pPr marL="670504" indent="-457200"/>
            <a:endParaRPr lang="ru-RU" dirty="0" smtClean="0"/>
          </a:p>
          <a:p>
            <a:pPr>
              <a:buFontTx/>
              <a:buChar char="-"/>
            </a:pPr>
            <a:r>
              <a:rPr lang="ru-RU" sz="2400" dirty="0" smtClean="0"/>
              <a:t>ст. 361.1, 363, 363.1 НК РФ – </a:t>
            </a:r>
          </a:p>
          <a:p>
            <a:pPr>
              <a:buFontTx/>
              <a:buChar char="-"/>
            </a:pPr>
            <a:r>
              <a:rPr lang="ru-RU" sz="2400" dirty="0" smtClean="0"/>
              <a:t>Транспортный налог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4" y="501073"/>
            <a:ext cx="7749894" cy="927663"/>
          </a:xfrm>
        </p:spPr>
        <p:txBody>
          <a:bodyPr/>
          <a:lstStyle/>
          <a:p>
            <a:r>
              <a:rPr lang="ru-RU" sz="2400" dirty="0" smtClean="0"/>
              <a:t>Нормативно-правовая база, изменившая порядок администрирования ЗН И ТН для юридических лиц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 descr="http://st.gde-fon.com/wallpapers_original/82505_audi_tt_1920x1200_www.Gde-Fon.co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786322"/>
            <a:ext cx="2883187" cy="170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bs.twimg.com/media/D59xQBHWkAA_3rf.jpg:lar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786058"/>
            <a:ext cx="50006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1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683568" y="356659"/>
            <a:ext cx="8169295" cy="586325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defTabSz="612131">
              <a:lnSpc>
                <a:spcPct val="80000"/>
              </a:lnSpc>
              <a:spcBef>
                <a:spcPct val="0"/>
              </a:spcBef>
            </a:pPr>
            <a:endParaRPr lang="ru-RU" sz="2400" b="1" cap="al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6041619"/>
            <a:ext cx="620370" cy="632095"/>
          </a:xfrm>
          <a:prstGeom prst="rect">
            <a:avLst/>
          </a:prstGeom>
        </p:spPr>
        <p:txBody>
          <a:bodyPr lIns="71561" tIns="35780" rIns="71561" bIns="35780"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4" y="6041426"/>
            <a:ext cx="619711" cy="631833"/>
          </a:xfrm>
        </p:spPr>
        <p:txBody>
          <a:bodyPr>
            <a:normAutofit/>
          </a:bodyPr>
          <a:lstStyle/>
          <a:p>
            <a:r>
              <a:rPr lang="ru-RU" altLang="ru-RU" sz="2100" dirty="0" smtClean="0"/>
              <a:t>5</a:t>
            </a:r>
            <a:endParaRPr lang="ru-RU" altLang="ru-RU" sz="2100" dirty="0"/>
          </a:p>
        </p:txBody>
      </p:sp>
      <p:sp>
        <p:nvSpPr>
          <p:cNvPr id="59" name="TextBox 58"/>
          <p:cNvSpPr txBox="1"/>
          <p:nvPr/>
        </p:nvSpPr>
        <p:spPr>
          <a:xfrm>
            <a:off x="6306698" y="3773499"/>
            <a:ext cx="1440160" cy="3585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3934" y="679553"/>
            <a:ext cx="8007239" cy="671292"/>
          </a:xfrm>
          <a:prstGeom prst="rect">
            <a:avLst/>
          </a:prstGeom>
        </p:spPr>
        <p:txBody>
          <a:bodyPr vert="horz" wrap="square" lIns="78230" tIns="39115" rIns="78230" bIns="39115" rtlCol="0" anchor="ctr">
            <a:noAutofit/>
          </a:bodyPr>
          <a:lstStyle/>
          <a:p>
            <a:pPr defTabSz="782292">
              <a:lnSpc>
                <a:spcPct val="80000"/>
              </a:lnSpc>
              <a:spcBef>
                <a:spcPct val="0"/>
              </a:spcBef>
            </a:pPr>
            <a:r>
              <a:rPr lang="ru-RU" sz="2000" i="1" spc="4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Новые документы налоговой отчетности по транспортному и земельному налогам</a:t>
            </a:r>
            <a:endParaRPr lang="ru-RU" sz="2000" i="1" spc="4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344800" y="4742400"/>
            <a:ext cx="540000" cy="13441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22314" r="33193" b="5729"/>
          <a:stretch/>
        </p:blipFill>
        <p:spPr bwMode="auto">
          <a:xfrm>
            <a:off x="4768214" y="1892829"/>
            <a:ext cx="3420000" cy="4607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9" t="7809" r="32083" b="7283"/>
          <a:stretch/>
        </p:blipFill>
        <p:spPr bwMode="auto">
          <a:xfrm>
            <a:off x="855400" y="1892829"/>
            <a:ext cx="3420000" cy="460797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1211927"/>
            <a:ext cx="3672409" cy="680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lnSpc>
                <a:spcPct val="8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2020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года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Приказ от 25.07.2019 № ММВ-7-21/377</a:t>
            </a:r>
            <a:r>
              <a:rPr kumimoji="0" lang="en-US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r>
              <a:rPr kumimoji="0" lang="ru-RU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2392" y="1211927"/>
            <a:ext cx="3672409" cy="680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lnSpc>
                <a:spcPct val="8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 2021 года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Приказ от 05.07.2019 № ММВ-7-21/337</a:t>
            </a:r>
            <a:r>
              <a:rPr kumimoji="0" lang="en-US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r>
              <a:rPr kumimoji="0" lang="ru-RU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07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20091847"/>
              </p:ext>
            </p:extLst>
          </p:nvPr>
        </p:nvGraphicFramePr>
        <p:xfrm>
          <a:off x="1524000" y="719667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683568" y="356659"/>
            <a:ext cx="8169295" cy="586325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Autofit/>
          </a:bodyPr>
          <a:lstStyle/>
          <a:p>
            <a:pPr defTabSz="612131">
              <a:lnSpc>
                <a:spcPct val="80000"/>
              </a:lnSpc>
              <a:spcBef>
                <a:spcPct val="0"/>
              </a:spcBef>
            </a:pPr>
            <a:endParaRPr lang="ru-RU" sz="2400" b="1" cap="al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6041619"/>
            <a:ext cx="620370" cy="632095"/>
          </a:xfrm>
          <a:prstGeom prst="rect">
            <a:avLst/>
          </a:prstGeom>
        </p:spPr>
        <p:txBody>
          <a:bodyPr lIns="71561" tIns="35780" rIns="71561" bIns="35780"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084" y="6041426"/>
            <a:ext cx="619711" cy="631833"/>
          </a:xfrm>
        </p:spPr>
        <p:txBody>
          <a:bodyPr>
            <a:normAutofit/>
          </a:bodyPr>
          <a:lstStyle/>
          <a:p>
            <a:r>
              <a:rPr lang="ru-RU" altLang="ru-RU" sz="2100" dirty="0" smtClean="0"/>
              <a:t>6</a:t>
            </a:r>
            <a:endParaRPr lang="ru-RU" altLang="ru-RU" sz="2100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H="1">
            <a:off x="4716015" y="1677303"/>
            <a:ext cx="1" cy="4800533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409164" y="1167947"/>
            <a:ext cx="2800788" cy="35643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СТАЛО с 2021 года</a:t>
            </a: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6720" y="1211927"/>
            <a:ext cx="3834797" cy="452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БЫЛО до 2021 года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21077" y="1549599"/>
            <a:ext cx="3024336" cy="452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(ст. 80, 363.1, 398 НК РФ)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299745" y="1438026"/>
            <a:ext cx="3024336" cy="40658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(ФЗ от 15.04.2019 № 63-ФЗ)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29721" y="4322036"/>
            <a:ext cx="4176464" cy="452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i="1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i="1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Приказ от 05.12.2016</a:t>
            </a:r>
            <a:r>
              <a:rPr kumimoji="0" lang="ru-RU" sz="1200" i="1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№ ММВ-7-21/668</a:t>
            </a:r>
            <a:r>
              <a:rPr kumimoji="0" lang="en-US" sz="1200" i="1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kumimoji="0" lang="ru-RU" sz="1200" i="1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10.05.2017 № ММВ-7-21/347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200" i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i="1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Приказ от</a:t>
            </a:r>
            <a:r>
              <a:rPr kumimoji="0" lang="ru-RU" sz="1200" i="1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26.11.2018 № ММВ-7-21/664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200" i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i="1" baseline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30.08.2018 № ММВ-7-21/509</a:t>
            </a:r>
            <a:r>
              <a:rPr lang="en-US" sz="1200" i="1" baseline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kumimoji="0" lang="ru-RU" sz="1200" i="1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67543" y="5857120"/>
            <a:ext cx="4176464" cy="452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          </a:t>
            </a:r>
            <a:endParaRPr kumimoji="0" lang="ru-RU" sz="1800" b="1" i="1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93" name="Picture 2" descr="D:\для слайдов\documents_icon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9" y="2256000"/>
            <a:ext cx="936104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32501" y="3648000"/>
            <a:ext cx="1080121" cy="30119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Налоговые декларации</a:t>
            </a:r>
          </a:p>
        </p:txBody>
      </p:sp>
      <p:pic>
        <p:nvPicPr>
          <p:cNvPr id="97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5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64" y="1680001"/>
            <a:ext cx="521402" cy="6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1689872" y="3407999"/>
            <a:ext cx="1440160" cy="51317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Камеральная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проверка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00" name="Стрелка вправо 99"/>
          <p:cNvSpPr/>
          <p:nvPr/>
        </p:nvSpPr>
        <p:spPr>
          <a:xfrm>
            <a:off x="2889159" y="2688000"/>
            <a:ext cx="504056" cy="38404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5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92" y="2688001"/>
            <a:ext cx="521402" cy="6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5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14" y="3744001"/>
            <a:ext cx="521402" cy="6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3331049" y="2352000"/>
            <a:ext cx="1440160" cy="30119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Акт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по результатам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24037" y="3456001"/>
            <a:ext cx="1605493" cy="27551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Решение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(ст. 101 НК)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08455" y="4656000"/>
            <a:ext cx="1334420" cy="26430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Требование об уплате задолженности</a:t>
            </a:r>
          </a:p>
        </p:txBody>
      </p:sp>
      <p:pic>
        <p:nvPicPr>
          <p:cNvPr id="108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1" y="1824000"/>
            <a:ext cx="576187" cy="7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1" y="2620872"/>
            <a:ext cx="588669" cy="7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Стрелка вправо 113"/>
          <p:cNvSpPr/>
          <p:nvPr/>
        </p:nvSpPr>
        <p:spPr>
          <a:xfrm>
            <a:off x="1482028" y="2688001"/>
            <a:ext cx="504056" cy="40103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373294" y="2057917"/>
            <a:ext cx="1247752" cy="30119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Сообщение по транспортному налогу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73294" y="2863119"/>
            <a:ext cx="1220636" cy="30119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Сообщение по земельному налогу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08" y="1555692"/>
            <a:ext cx="1327131" cy="132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TextBox 37"/>
          <p:cNvSpPr txBox="1"/>
          <p:nvPr/>
        </p:nvSpPr>
        <p:spPr>
          <a:xfrm>
            <a:off x="7498861" y="2859848"/>
            <a:ext cx="1440160" cy="30119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42875" y="5071824"/>
            <a:ext cx="1332576" cy="452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i="1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НАЛОГ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(исчисленный)</a:t>
            </a:r>
            <a:endParaRPr kumimoji="0" lang="ru-RU" sz="1400" b="1" i="1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39125" y="5071824"/>
            <a:ext cx="1218641" cy="452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i="1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НАЛОГ</a:t>
            </a:r>
          </a:p>
          <a:p>
            <a:pPr marL="0" marR="0" indent="0" algn="ctr" defTabSz="104305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(уплаченный)</a:t>
            </a:r>
            <a:endParaRPr kumimoji="0" lang="ru-RU" sz="1400" b="1" i="1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14766" y="5761109"/>
            <a:ext cx="4176464" cy="74023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i="1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Приказ от 05.07.2019</a:t>
            </a:r>
            <a:r>
              <a:rPr kumimoji="0" lang="ru-RU" sz="1200" i="1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№ ММВ-7-21/337</a:t>
            </a:r>
            <a:r>
              <a:rPr kumimoji="0" lang="en-US" sz="1200" i="1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kumimoji="0" lang="ru-RU" sz="1200" i="1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25.07.2019 № ММВ-7-21/377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200" i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04.09.2019 № ММВ-7-21/440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200" i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89041" y="3318812"/>
            <a:ext cx="1440160" cy="30119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10 дней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06698" y="3773499"/>
            <a:ext cx="1440160" cy="3585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6484302" y="3210940"/>
            <a:ext cx="1024775" cy="866629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479702" y="3392672"/>
            <a:ext cx="1033973" cy="6776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Пояснения </a:t>
            </a:r>
          </a:p>
          <a:p>
            <a:pPr marL="0" marR="0" indent="0" algn="ctr" defTabSz="104305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</a:t>
            </a:r>
          </a:p>
          <a:p>
            <a:pPr marL="0" marR="0" indent="0" algn="ctr" defTabSz="104305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документы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89025" y="4591803"/>
            <a:ext cx="1940177" cy="30119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Отказ в уточнении сообщения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25262" y="4425363"/>
            <a:ext cx="1881377" cy="48372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Уточненное сообщение</a:t>
            </a:r>
          </a:p>
        </p:txBody>
      </p:sp>
      <p:sp>
        <p:nvSpPr>
          <p:cNvPr id="50" name="Стрелка вправо 49"/>
          <p:cNvSpPr/>
          <p:nvPr/>
        </p:nvSpPr>
        <p:spPr>
          <a:xfrm>
            <a:off x="6680817" y="2073248"/>
            <a:ext cx="841368" cy="3345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6694000" y="2453607"/>
            <a:ext cx="815076" cy="3345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углом 2"/>
          <p:cNvSpPr/>
          <p:nvPr/>
        </p:nvSpPr>
        <p:spPr>
          <a:xfrm rot="10800000">
            <a:off x="7933753" y="3161043"/>
            <a:ext cx="552401" cy="929979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 rot="7706317">
            <a:off x="5902276" y="4130829"/>
            <a:ext cx="643341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2394590">
            <a:off x="7450503" y="4082823"/>
            <a:ext cx="482506" cy="38404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шивка 3"/>
          <p:cNvSpPr/>
          <p:nvPr/>
        </p:nvSpPr>
        <p:spPr>
          <a:xfrm>
            <a:off x="6037292" y="5150769"/>
            <a:ext cx="228178" cy="251511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3934" y="679553"/>
            <a:ext cx="8007239" cy="671292"/>
          </a:xfrm>
          <a:prstGeom prst="rect">
            <a:avLst/>
          </a:prstGeom>
        </p:spPr>
        <p:txBody>
          <a:bodyPr vert="horz" wrap="square" lIns="78230" tIns="39115" rIns="78230" bIns="39115" rtlCol="0" anchor="ctr">
            <a:noAutofit/>
          </a:bodyPr>
          <a:lstStyle/>
          <a:p>
            <a:pPr defTabSz="782292">
              <a:lnSpc>
                <a:spcPct val="80000"/>
              </a:lnSpc>
              <a:spcBef>
                <a:spcPct val="0"/>
              </a:spcBef>
            </a:pPr>
            <a:r>
              <a:rPr lang="ru-RU" sz="2000" i="1" spc="4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Оптимизация отчетности по транспортному и земельному налогам</a:t>
            </a:r>
            <a:endParaRPr lang="ru-RU" sz="2000" i="1" spc="4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344800" y="4742400"/>
            <a:ext cx="540000" cy="13441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7691756" y="5071824"/>
            <a:ext cx="1247265" cy="452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требование</a:t>
            </a:r>
            <a:endParaRPr kumimoji="0" lang="ru-RU" sz="1200" b="1" i="1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0" name="Нашивка 59"/>
          <p:cNvSpPr/>
          <p:nvPr/>
        </p:nvSpPr>
        <p:spPr>
          <a:xfrm>
            <a:off x="7489481" y="5172169"/>
            <a:ext cx="228178" cy="251511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D:\для слайдов\computer-animation-logfile-gif-login-computer-thumb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backgroundMark x1="6452" y1="66094" x2="6452" y2="66094"/>
                        <a14:backgroundMark x1="16774" y1="64807" x2="16774" y2="64807"/>
                        <a14:backgroundMark x1="20323" y1="52361" x2="20323" y2="52361"/>
                        <a14:backgroundMark x1="20000" y1="54077" x2="20000" y2="54077"/>
                        <a14:backgroundMark x1="30000" y1="14163" x2="30000" y2="14163"/>
                        <a14:backgroundMark x1="40645" y1="1288" x2="40645" y2="1288"/>
                        <a14:backgroundMark x1="42903" y1="858" x2="42903" y2="858"/>
                        <a14:backgroundMark x1="45806" y1="858" x2="45806" y2="858"/>
                        <a14:backgroundMark x1="57419" y1="15021" x2="57419" y2="15021"/>
                        <a14:backgroundMark x1="52903" y1="7296" x2="52903" y2="7296"/>
                        <a14:backgroundMark x1="95161" y1="65236" x2="95161" y2="65236"/>
                        <a14:backgroundMark x1="75161" y1="81545" x2="75161" y2="81545"/>
                        <a14:backgroundMark x1="60968" y1="88412" x2="60968" y2="88412"/>
                        <a14:backgroundMark x1="36774" y1="94421" x2="36774" y2="94421"/>
                        <a14:backgroundMark x1="29677" y1="88841" x2="29677" y2="88841"/>
                        <a14:backgroundMark x1="16452" y1="82403" x2="16452" y2="82403"/>
                        <a14:backgroundMark x1="20323" y1="61373" x2="20323" y2="61373"/>
                        <a14:backgroundMark x1="20645" y1="66094" x2="20645" y2="66094"/>
                        <a14:backgroundMark x1="22258" y1="63948" x2="22258" y2="63948"/>
                        <a14:backgroundMark x1="31290" y1="36910" x2="31290" y2="36910"/>
                        <a14:backgroundMark x1="30000" y1="39485" x2="30000" y2="39485"/>
                        <a14:backgroundMark x1="29677" y1="22318" x2="29677" y2="22318"/>
                        <a14:backgroundMark x1="30000" y1="24464" x2="30000" y2="24464"/>
                        <a14:backgroundMark x1="47097" y1="95708" x2="47097" y2="95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394939"/>
            <a:ext cx="1008112" cy="10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637" y="428605"/>
            <a:ext cx="7178387" cy="1272127"/>
          </a:xfrm>
        </p:spPr>
        <p:txBody>
          <a:bodyPr>
            <a:spAutoFit/>
          </a:bodyPr>
          <a:lstStyle/>
          <a:p>
            <a:r>
              <a:rPr lang="ru-RU" sz="2800" dirty="0" smtClean="0"/>
              <a:t>Сумма исчисленного налога </a:t>
            </a:r>
            <a:br>
              <a:rPr lang="ru-RU" sz="2800" dirty="0" smtClean="0"/>
            </a:br>
            <a:r>
              <a:rPr lang="ru-RU" sz="2800" dirty="0" smtClean="0"/>
              <a:t>(ЗН или ТН)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 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дата истечения 10-дневного срока со дня получения сообщения, если налогоплательщик не представил в налоговый орган пояснения и (или) документы;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 -дата получения налогоплательщиком уточненного сообщения, сформированного по результатам рассмотрения его пояснений и (или) документов;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 -дата информирования налогоплательщика о результатах рассмотрения его пояснений и (или) документов, если они не привели к перерасчету исчисленного в сообщении налога.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A802D-CBCD-4A64-955B-8BEEEC31C38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654226">
            <a:off x="3046539" y="1638790"/>
            <a:ext cx="1571636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2428868"/>
            <a:ext cx="3071834" cy="7143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08104" y="2388889"/>
            <a:ext cx="2278606" cy="75435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КРСБ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6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2411415" y="2852798"/>
            <a:ext cx="4681537" cy="1106487"/>
          </a:xfrm>
        </p:spPr>
        <p:txBody>
          <a:bodyPr/>
          <a:lstStyle/>
          <a:p>
            <a:pPr eaLnBrk="1" hangingPunct="1"/>
            <a:r>
              <a:rPr lang="ru-RU" sz="320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7242</TotalTime>
  <Words>527</Words>
  <Application>Microsoft Office PowerPoint</Application>
  <PresentationFormat>Экран (4:3)</PresentationFormat>
  <Paragraphs>91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Тема4</vt:lpstr>
      <vt:lpstr>Изменения в администрировании имущественным налогов организаций  с 2020 года    Начальник отдела налогообложения имущества  УФНС России по Мурманской области  Н.В. Толстых   </vt:lpstr>
      <vt:lpstr>Презентация PowerPoint</vt:lpstr>
      <vt:lpstr>Презентация PowerPoint</vt:lpstr>
      <vt:lpstr>Нормативно-правовая база, изменившая порядок администрирования ЗН И ТН для юридических лиц</vt:lpstr>
      <vt:lpstr>Презентация PowerPoint</vt:lpstr>
      <vt:lpstr>Презентация PowerPoint</vt:lpstr>
      <vt:lpstr>Сумма исчисленного налога  (ЗН или ТН)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Voodoo</dc:creator>
  <cp:lastModifiedBy>Наталья Вадимовна Толстых</cp:lastModifiedBy>
  <cp:revision>226</cp:revision>
  <cp:lastPrinted>2019-11-18T15:17:46Z</cp:lastPrinted>
  <dcterms:created xsi:type="dcterms:W3CDTF">2013-03-20T17:04:31Z</dcterms:created>
  <dcterms:modified xsi:type="dcterms:W3CDTF">2019-12-11T14:02:35Z</dcterms:modified>
</cp:coreProperties>
</file>