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09" r:id="rId2"/>
    <p:sldId id="305" r:id="rId3"/>
    <p:sldId id="321" r:id="rId4"/>
    <p:sldId id="322" r:id="rId5"/>
    <p:sldId id="325" r:id="rId6"/>
    <p:sldId id="324" r:id="rId7"/>
    <p:sldId id="323" r:id="rId8"/>
    <p:sldId id="313" r:id="rId9"/>
    <p:sldId id="328" r:id="rId10"/>
    <p:sldId id="329" r:id="rId11"/>
    <p:sldId id="306" r:id="rId12"/>
    <p:sldId id="318" r:id="rId13"/>
    <p:sldId id="327" r:id="rId14"/>
    <p:sldId id="320" r:id="rId15"/>
    <p:sldId id="312" r:id="rId16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птев" initials="А.С.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F05C27"/>
    <a:srgbClr val="5B9BD5"/>
    <a:srgbClr val="FFFFF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705" autoAdjust="0"/>
  </p:normalViewPr>
  <p:slideViewPr>
    <p:cSldViewPr snapToGrid="0" snapToObjects="1">
      <p:cViewPr varScale="1">
        <p:scale>
          <a:sx n="111" d="100"/>
          <a:sy n="111" d="100"/>
        </p:scale>
        <p:origin x="792" y="102"/>
      </p:cViewPr>
      <p:guideLst>
        <p:guide orient="horz" pos="2267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16716-1ABC-46FE-A353-24EB9FCC6BF9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FCD31-910A-4031-8AD6-E4CB701C3A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1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6D83-91BE-4B0D-B2C3-854D8F9BCEDF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6786-E7B3-4BF3-8E91-6634BC76A151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2965-4F9F-4539-8DD9-F340AF3AE18B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24F0-E1C0-4AA6-A445-D9EA409323B9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AC30-D112-482B-916B-2DBD9EE2B42D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FF2-F0E1-4A3F-BBEE-A9FBF09377AC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7E7F-206D-4E1C-B3DA-0ABDBE31D8D8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976-DEDF-44C0-8C76-068DA208F130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1670-F5C9-4088-A61F-EA11263231D3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9734-8CB2-4B9F-BAA2-2C1C363FC8C6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E8D7-B44D-435A-8EFE-B8FBF46BD49B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60FE-FD9F-49D6-9E79-505C6820B073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0.emf"/><Relationship Id="rId3" Type="http://schemas.openxmlformats.org/officeDocument/2006/relationships/image" Target="../media/image16.emf"/><Relationship Id="rId7" Type="http://schemas.microsoft.com/office/2007/relationships/hdphoto" Target="../media/hdphoto1.wdp"/><Relationship Id="rId38" Type="http://schemas.openxmlformats.org/officeDocument/2006/relationships/image" Target="../media/image205.sv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consultantplus://offline/ref=CDA1E26F6BB3BF3190C316AB908A22BC51203552A7B7C9F64A1586EE76597CF5060DD713CCF7EE914FB6F13581zEwE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51424" y="2815468"/>
            <a:ext cx="108065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НОВЫЕ ТРЕБОВАНИЯ 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 ОРГАНИЗАЦИИ И ПРОВЕДЕНИЮ 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ОБЯЗАТЕЛЬНЫХ МЕДОСМОТРОВ 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РАБОТНИКОВ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54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6425" y="6763515"/>
            <a:ext cx="274320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753972" y="6799552"/>
            <a:ext cx="164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8451DC3-3A47-418E-A4E4-8780DA3B9EE4}"/>
              </a:ext>
            </a:extLst>
          </p:cNvPr>
          <p:cNvSpPr/>
          <p:nvPr/>
        </p:nvSpPr>
        <p:spPr>
          <a:xfrm>
            <a:off x="3785427" y="4186500"/>
            <a:ext cx="729053" cy="263494"/>
          </a:xfrm>
          <a:prstGeom prst="rect">
            <a:avLst/>
          </a:prstGeom>
        </p:spPr>
        <p:txBody>
          <a:bodyPr wrap="square" lIns="93305" tIns="46653" rIns="93305" bIns="46653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ТС</a:t>
            </a:r>
            <a:endParaRPr lang="ru-RU" sz="11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309" y="198408"/>
            <a:ext cx="1122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НАПРАВЛЕНИЯ НА МЕДОСМОТРЫ</a:t>
            </a:r>
            <a:endParaRPr lang="ru-RU" sz="2400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1816" y="1582571"/>
            <a:ext cx="5346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05C27"/>
                </a:solidFill>
                <a:latin typeface="Corki" panose="00000500000000000000" pitchFamily="50" charset="-52"/>
              </a:rPr>
              <a:t>ПЕРИОДИЧЕСКИЙ МЕДОСМОТР (П. 23 Приложения </a:t>
            </a:r>
            <a:r>
              <a:rPr lang="en-US" sz="2000" dirty="0" smtClean="0">
                <a:solidFill>
                  <a:srgbClr val="F05C27"/>
                </a:solidFill>
                <a:latin typeface="Corki" panose="00000500000000000000" pitchFamily="50" charset="-52"/>
              </a:rPr>
              <a:t>I</a:t>
            </a:r>
            <a:r>
              <a:rPr lang="ru-RU" sz="2000" dirty="0" smtClean="0">
                <a:solidFill>
                  <a:srgbClr val="F05C27"/>
                </a:solidFill>
                <a:latin typeface="Corki" panose="00000500000000000000" pitchFamily="50" charset="-52"/>
              </a:rPr>
              <a:t> приказа 29н)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160" y="2549143"/>
            <a:ext cx="10977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На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основании списка работников, подлежащих периодическим осмотрам, составляются поименные списки работников, подлежащих периодическим </a:t>
            </a:r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осмотрам.</a:t>
            </a:r>
            <a:endParaRPr lang="ru-RU" sz="2400" dirty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algn="just"/>
            <a:endParaRPr lang="ru-RU" sz="2400" dirty="0" smtClean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algn="just"/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В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поименных списках указываются</a:t>
            </a:r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:</a:t>
            </a:r>
          </a:p>
          <a:p>
            <a:pPr algn="just"/>
            <a:endParaRPr lang="ru-RU" sz="2400" dirty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algn="just"/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фамилия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, имя, отчество (при наличии) работника;</a:t>
            </a:r>
          </a:p>
          <a:p>
            <a:pPr algn="just"/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профессия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(должность) работника, </a:t>
            </a:r>
            <a:r>
              <a:rPr lang="ru-RU" sz="2400" b="1" u="sng" dirty="0">
                <a:solidFill>
                  <a:srgbClr val="0082C8"/>
                </a:solidFill>
                <a:latin typeface="Corki" panose="00000500000000000000" pitchFamily="50" charset="-52"/>
              </a:rPr>
              <a:t>стаж работы в ней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;</a:t>
            </a:r>
          </a:p>
          <a:p>
            <a:pPr algn="just"/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наименование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структурного подразделения работодателя (при наличии);</a:t>
            </a:r>
          </a:p>
          <a:p>
            <a:pPr algn="just"/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наименование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вредных производственных факторов или видов работ.</a:t>
            </a:r>
          </a:p>
          <a:p>
            <a:pPr algn="just"/>
            <a:endParaRPr lang="ru-RU" sz="2400" i="1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32" y="255699"/>
            <a:ext cx="3044952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450707"/>
            <a:ext cx="12010159" cy="588727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647" tIns="58824" rIns="117647" bIns="58824" rtlCol="0" anchor="ctr"/>
          <a:lstStyle/>
          <a:p>
            <a:pPr algn="ctr"/>
            <a:endParaRPr lang="ru-RU" sz="9236" dirty="0"/>
          </a:p>
          <a:p>
            <a:pPr algn="ctr"/>
            <a:endParaRPr lang="ru-RU" sz="9236" dirty="0"/>
          </a:p>
          <a:p>
            <a:pPr algn="ctr"/>
            <a:endParaRPr lang="ru-RU" sz="1807" dirty="0"/>
          </a:p>
        </p:txBody>
      </p:sp>
      <p:sp>
        <p:nvSpPr>
          <p:cNvPr id="40" name="TextBox 39"/>
          <p:cNvSpPr txBox="1"/>
          <p:nvPr/>
        </p:nvSpPr>
        <p:spPr>
          <a:xfrm>
            <a:off x="10530417" y="1687079"/>
            <a:ext cx="270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uller Narrow ExtraBold" panose="00000900000000000000" pitchFamily="50" charset="-52"/>
              </a:rPr>
              <a:t> </a:t>
            </a:r>
          </a:p>
        </p:txBody>
      </p:sp>
      <p:sp>
        <p:nvSpPr>
          <p:cNvPr id="46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2539" y="6742316"/>
            <a:ext cx="2753916" cy="383297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9753972" y="6799552"/>
            <a:ext cx="164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-73891" y="-86992"/>
            <a:ext cx="1560394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Muller Narrow Light" panose="00000400000000000000" pitchFamily="50" charset="-52"/>
              </a:rPr>
              <a:t> </a:t>
            </a:r>
            <a:endParaRPr lang="ru-RU" sz="2400" b="1" dirty="0">
              <a:latin typeface="Muller Narrow Light" panose="00000400000000000000" pitchFamily="50" charset="-52"/>
            </a:endParaRPr>
          </a:p>
          <a:p>
            <a:pPr algn="just">
              <a:lnSpc>
                <a:spcPct val="115000"/>
              </a:lnSpc>
            </a:pPr>
            <a:endParaRPr lang="ru-RU" sz="2400" dirty="0">
              <a:latin typeface="Muller Narrow ExtraBold" panose="00000900000000000000" pitchFamily="50" charset="-52"/>
            </a:endParaRPr>
          </a:p>
        </p:txBody>
      </p:sp>
      <p:sp>
        <p:nvSpPr>
          <p:cNvPr id="15" name="AutoShape 6" descr="http://www.risk-uk.com/wp-content/uploads/2015/07/BoardroomMee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1230" y="85360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ru-RU" sz="2400" dirty="0">
              <a:solidFill>
                <a:srgbClr val="0082C8"/>
              </a:solidFill>
              <a:latin typeface="Muller Narrow ExtraBold" panose="00000900000000000000" pitchFamily="50" charset="-52"/>
              <a:ea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50988" y="356827"/>
            <a:ext cx="537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2. Разрешили не отправлять список некоторых работников в </a:t>
            </a:r>
            <a:r>
              <a:rPr lang="ru-RU" altLang="ru-RU" b="1" dirty="0" err="1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Роспотребнадзор</a:t>
            </a:r>
            <a:r>
              <a:rPr lang="ru-RU" altLang="ru-RU" b="1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  (п. 22 приказа № 29н)</a:t>
            </a:r>
            <a:endParaRPr lang="ru-RU" altLang="ru-RU" b="1" dirty="0">
              <a:solidFill>
                <a:srgbClr val="F05C27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65456" y="3126753"/>
            <a:ext cx="55507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rki" panose="00000500000000000000" pitchFamily="50" charset="-52"/>
              </a:rPr>
              <a:t>Периодический осмотр разрешили проводить, в том числе, и с </a:t>
            </a:r>
            <a:r>
              <a:rPr lang="ru-RU" dirty="0" smtClean="0">
                <a:latin typeface="Corki" panose="00000500000000000000" pitchFamily="50" charset="-52"/>
              </a:rPr>
              <a:t>использованием </a:t>
            </a:r>
            <a:r>
              <a:rPr lang="ru-RU" dirty="0">
                <a:latin typeface="Corki" panose="00000500000000000000" pitchFamily="50" charset="-52"/>
              </a:rPr>
              <a:t>мобильных бригад врачей-специалистов, но до этого необходимо пройти диагностические исследования в медицинской </a:t>
            </a:r>
            <a:r>
              <a:rPr lang="ru-RU" dirty="0" smtClean="0">
                <a:latin typeface="Corki" panose="00000500000000000000" pitchFamily="50" charset="-52"/>
              </a:rPr>
              <a:t>организации</a:t>
            </a:r>
          </a:p>
          <a:p>
            <a:pPr algn="just"/>
            <a:r>
              <a:rPr lang="ru-RU" dirty="0" smtClean="0">
                <a:latin typeface="Corki" panose="00000500000000000000" pitchFamily="50" charset="-52"/>
              </a:rPr>
              <a:t>(п.4 приказа </a:t>
            </a:r>
            <a:r>
              <a:rPr lang="ru-RU" dirty="0">
                <a:latin typeface="Corki" panose="00000500000000000000" pitchFamily="50" charset="-52"/>
              </a:rPr>
              <a:t>№ 29н от 28.01.2021).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9632" y="1633852"/>
            <a:ext cx="144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Muller Narrow ExtraBold" panose="000009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1" y="1241808"/>
            <a:ext cx="2349610" cy="176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792" y="353648"/>
            <a:ext cx="511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1. Для периодических медосмотров разрешили использовать мобильные врачебные бригады</a:t>
            </a:r>
            <a:endParaRPr lang="ru-RU" b="1" dirty="0">
              <a:solidFill>
                <a:srgbClr val="F05C27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0077" y="1124454"/>
            <a:ext cx="4624754" cy="34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Список работников в </a:t>
            </a:r>
            <a:r>
              <a:rPr lang="ru-RU" dirty="0" err="1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оспотребнадзор</a:t>
            </a:r>
            <a:r>
              <a:rPr lang="ru-RU" dirty="0" smtClean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должны отправлять только отдельные отрасли: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общепит;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торговля;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водопроводные организации;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организации;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детские учреждения;</a:t>
            </a:r>
          </a:p>
          <a:p>
            <a:pPr algn="just"/>
            <a:r>
              <a:rPr lang="ru-RU" dirty="0" smtClean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Corki" panose="00000500000000000000" pitchFamily="50" charset="-52"/>
              </a:rPr>
              <a:t>некоторые другие работодатели, </a:t>
            </a:r>
            <a:r>
              <a:rPr lang="ru-RU" dirty="0">
                <a:latin typeface="Corki" panose="00000500000000000000" pitchFamily="50" charset="-52"/>
              </a:rPr>
              <a:t>которые проходят медицинские осмотры в целях охраны здоровья населения, предупреждения возникновения и распространения заболеваний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3792" y="4577705"/>
            <a:ext cx="5699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3. Работодателям разрешили организовать первый этап диспансеризации или профилактического медосмотра для учета этих результатов врачебной комиссией при подготовке медицинского заключения, </a:t>
            </a:r>
            <a:r>
              <a:rPr lang="ru-RU" u="sng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за счет средств ОМС (обязательного медицинского страхования), </a:t>
            </a:r>
            <a:r>
              <a:rPr lang="ru-RU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а не работодателя</a:t>
            </a:r>
            <a:endParaRPr lang="ru-RU" dirty="0">
              <a:solidFill>
                <a:srgbClr val="F05C27"/>
              </a:solidFill>
              <a:latin typeface="Muller Narrow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88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6425" y="6763515"/>
            <a:ext cx="27432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753972" y="6799552"/>
            <a:ext cx="164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1999" y="4156422"/>
            <a:ext cx="69136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F05C27"/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F05C27"/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448" y="-16853"/>
            <a:ext cx="9330393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400" b="1" dirty="0" smtClean="0">
                <a:latin typeface="Muller Narrow Light" panose="00000400000000000000" pitchFamily="50" charset="-52"/>
                <a:cs typeface="Times New Roman" panose="02020603050405020304" pitchFamily="18" charset="0"/>
              </a:rPr>
              <a:t>ИЗМЕНИЛСЯ ПОРЯДОК ПРОХОЖДЕНИЯ МЕДОСМОТРОВ ДЛЯ РАБОТНИКОВ НЕКОТОРЫХ ОТРАСЛЕЙ</a:t>
            </a:r>
            <a:endParaRPr lang="ru-RU" sz="2600" b="1" dirty="0">
              <a:latin typeface="Muller Narrow ExtraBold" panose="00000900000000000000" pitchFamily="50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8451DC3-3A47-418E-A4E4-8780DA3B9EE4}"/>
              </a:ext>
            </a:extLst>
          </p:cNvPr>
          <p:cNvSpPr/>
          <p:nvPr/>
        </p:nvSpPr>
        <p:spPr>
          <a:xfrm>
            <a:off x="3785427" y="4186500"/>
            <a:ext cx="729053" cy="263494"/>
          </a:xfrm>
          <a:prstGeom prst="rect">
            <a:avLst/>
          </a:prstGeom>
        </p:spPr>
        <p:txBody>
          <a:bodyPr wrap="square" lIns="93305" tIns="46653" rIns="93305" bIns="46653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ТС</a:t>
            </a:r>
            <a:endParaRPr lang="ru-RU" sz="11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70811" y="1244793"/>
            <a:ext cx="9696090" cy="226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solidFill>
                <a:schemeClr val="bg2">
                  <a:lumMod val="75000"/>
                </a:schemeClr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7566" y="788255"/>
            <a:ext cx="11162581" cy="5253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8681964-14D9-8040-8FA8-6698624C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15" y="1029497"/>
            <a:ext cx="634192" cy="634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7544" y="982721"/>
            <a:ext cx="929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Corki" panose="00000500000000000000" pitchFamily="50" charset="-52"/>
              </a:rPr>
              <a:t>РАБОТНИКИ МЕДИЦИНСКИХ ОРГАНИЗАЦИЙ</a:t>
            </a:r>
            <a:r>
              <a:rPr lang="ru-RU" sz="2400" dirty="0" smtClean="0">
                <a:latin typeface="Corki" panose="00000500000000000000" pitchFamily="50" charset="-52"/>
              </a:rPr>
              <a:t>: медосмотр необходим для всего персонала, включая бухгалтеров</a:t>
            </a:r>
            <a:r>
              <a:rPr lang="ru-RU" sz="2400" dirty="0">
                <a:latin typeface="Corki" panose="00000500000000000000" pitchFamily="50" charset="-52"/>
              </a:rPr>
              <a:t>, дворников или юристов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1742" y="4608771"/>
            <a:ext cx="918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Corki" panose="00000500000000000000" pitchFamily="50" charset="-52"/>
              </a:rPr>
              <a:t>РАБОТНИКИ ОРГАНИЗАЦИЙ КОММУНАЛЬНОГО И БЫТОВОГО ОБСЛУЖИВАНИЯ НАСЕЛЕНИЯ</a:t>
            </a:r>
            <a:r>
              <a:rPr lang="ru-RU" sz="2400" dirty="0" smtClean="0">
                <a:latin typeface="Corki" panose="00000500000000000000" pitchFamily="50" charset="-52"/>
              </a:rPr>
              <a:t> (ремонт часов, швейные ателье, ремонт обуви, изготовление ключей, фотоуслуги): </a:t>
            </a:r>
            <a:r>
              <a:rPr lang="ru-RU" sz="2400" dirty="0">
                <a:latin typeface="Corki" panose="00000500000000000000" pitchFamily="50" charset="-52"/>
              </a:rPr>
              <a:t>медосмотр необходим для всего персонала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D721B9E-8BE9-9041-A68E-BFC60646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70" y="4404878"/>
            <a:ext cx="298290" cy="59658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DB1C71C-A299-524E-9CE2-97DB14B4C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56" y="4450070"/>
            <a:ext cx="504078" cy="50407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C2AFCB16-16DB-F241-9E84-A6017131C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892" y="5113723"/>
            <a:ext cx="451042" cy="414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2656" y="2996021"/>
            <a:ext cx="909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Corki" panose="00000500000000000000" pitchFamily="50" charset="-52"/>
              </a:rPr>
              <a:t>РАБОТНИКИ ТОРГОВЛИ И ОБЩЕПИТА: </a:t>
            </a:r>
            <a:r>
              <a:rPr lang="ru-RU" sz="2400" dirty="0" smtClean="0">
                <a:latin typeface="Corki" panose="00000500000000000000" pitchFamily="50" charset="-52"/>
              </a:rPr>
              <a:t>медосмотр только в отношении работников, </a:t>
            </a:r>
            <a:r>
              <a:rPr lang="ru-RU" sz="2400" b="1" u="sng" dirty="0" smtClean="0">
                <a:latin typeface="Corki" panose="00000500000000000000" pitchFamily="50" charset="-52"/>
              </a:rPr>
              <a:t>контактирующих</a:t>
            </a:r>
            <a:r>
              <a:rPr lang="ru-RU" sz="2400" dirty="0" smtClean="0">
                <a:latin typeface="Corki" panose="00000500000000000000" pitchFamily="50" charset="-52"/>
              </a:rPr>
              <a:t> с пищевыми продуктами в процессе их производства, хранения, транспортировки и реализации</a:t>
            </a:r>
            <a:endParaRPr lang="ru-RU" sz="2400" dirty="0">
              <a:latin typeface="Corki" panose="00000500000000000000" pitchFamily="50" charset="-52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64F6B38-689E-4DDA-BE82-1FD811F687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2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9478" y="3254879"/>
            <a:ext cx="583116" cy="609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7206" y="1937193"/>
            <a:ext cx="907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Corki" panose="00000500000000000000" pitchFamily="50" charset="-52"/>
              </a:rPr>
              <a:t>РАБОТНИКИ </a:t>
            </a:r>
            <a:r>
              <a:rPr lang="ru-RU" sz="2400" b="1" dirty="0" smtClean="0">
                <a:latin typeface="Corki" panose="00000500000000000000" pitchFamily="50" charset="-52"/>
              </a:rPr>
              <a:t>ОБРАЗОВАТЕЛЬНЫХ </a:t>
            </a:r>
            <a:r>
              <a:rPr lang="ru-RU" sz="2400" b="1" dirty="0">
                <a:latin typeface="Corki" panose="00000500000000000000" pitchFamily="50" charset="-52"/>
              </a:rPr>
              <a:t>ОРГАНИЗАЦИЙ</a:t>
            </a:r>
            <a:r>
              <a:rPr lang="ru-RU" sz="2400" dirty="0">
                <a:latin typeface="Corki" panose="00000500000000000000" pitchFamily="50" charset="-52"/>
              </a:rPr>
              <a:t>: </a:t>
            </a:r>
            <a:r>
              <a:rPr lang="ru-RU" sz="2400" dirty="0" smtClean="0">
                <a:latin typeface="Corki" panose="00000500000000000000" pitchFamily="50" charset="-52"/>
              </a:rPr>
              <a:t>направлять на медосмотр нужно только тех работников, чья деятельность связана с воспитанием и обучением детей</a:t>
            </a:r>
            <a:endParaRPr lang="ru-RU" sz="2400" dirty="0">
              <a:latin typeface="Corki" panose="00000500000000000000" pitchFamily="50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2717E41-998B-154C-ABB2-7A23F6EE650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744792" y="1984325"/>
            <a:ext cx="446818" cy="7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6425" y="6763515"/>
            <a:ext cx="27432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753972" y="6799552"/>
            <a:ext cx="164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1999" y="4156422"/>
            <a:ext cx="69136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F05C27"/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F05C27"/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448" y="-16853"/>
            <a:ext cx="9330393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400" b="1" dirty="0" smtClean="0">
                <a:latin typeface="Muller Narrow Light" panose="00000400000000000000" pitchFamily="50" charset="-52"/>
                <a:cs typeface="Times New Roman" panose="02020603050405020304" pitchFamily="18" charset="0"/>
              </a:rPr>
              <a:t>МЕДИЦИНСКИЕ КНИЖКИ</a:t>
            </a:r>
            <a:endParaRPr lang="ru-RU" sz="2600" b="1" dirty="0">
              <a:latin typeface="Muller Narrow ExtraBold" panose="00000900000000000000" pitchFamily="50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8451DC3-3A47-418E-A4E4-8780DA3B9EE4}"/>
              </a:ext>
            </a:extLst>
          </p:cNvPr>
          <p:cNvSpPr/>
          <p:nvPr/>
        </p:nvSpPr>
        <p:spPr>
          <a:xfrm>
            <a:off x="3785427" y="4186500"/>
            <a:ext cx="729053" cy="263494"/>
          </a:xfrm>
          <a:prstGeom prst="rect">
            <a:avLst/>
          </a:prstGeom>
        </p:spPr>
        <p:txBody>
          <a:bodyPr wrap="square" lIns="93305" tIns="46653" rIns="93305" bIns="46653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ТС</a:t>
            </a:r>
            <a:endParaRPr lang="ru-RU" sz="11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2942CC9-0F39-401E-ABAF-65BB80817635}"/>
              </a:ext>
            </a:extLst>
          </p:cNvPr>
          <p:cNvSpPr/>
          <p:nvPr/>
        </p:nvSpPr>
        <p:spPr>
          <a:xfrm>
            <a:off x="954701" y="4406470"/>
            <a:ext cx="1157288" cy="263494"/>
          </a:xfrm>
          <a:prstGeom prst="rect">
            <a:avLst/>
          </a:prstGeom>
        </p:spPr>
        <p:txBody>
          <a:bodyPr wrap="square" lIns="93305" tIns="46653" rIns="93305" bIns="46653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ВЫЛАТЫ</a:t>
            </a:r>
            <a:endParaRPr lang="ru-RU" sz="11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70811" y="1244793"/>
            <a:ext cx="9696090" cy="226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solidFill>
                <a:schemeClr val="bg2">
                  <a:lumMod val="75000"/>
                </a:schemeClr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7566" y="788255"/>
            <a:ext cx="11162581" cy="5253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67240" y="1234626"/>
            <a:ext cx="5986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Из порядка №29н исключено положение о личных медицинских книжках. Оно было спорным и вызывало ряд вопросов относительно необходимости ведения и занесения в медицинские книжки данных о медосмотрах лиц, не относящихся к декретированному контингенту.</a:t>
            </a:r>
          </a:p>
          <a:p>
            <a:pPr algn="just"/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По смыслу статьи 34 Федерального закона от 30.03.1999 № 52-ФЗ «О санитарно-эпидемиологическом благополучии населения» и приказа </a:t>
            </a:r>
            <a:r>
              <a:rPr lang="ru-RU" sz="2000" dirty="0" err="1" smtClean="0">
                <a:solidFill>
                  <a:srgbClr val="0082C8"/>
                </a:solidFill>
                <a:latin typeface="Corki" panose="00000500000000000000" pitchFamily="50" charset="-52"/>
              </a:rPr>
              <a:t>Роспотребнадзора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 от 20.05.2005 № 402, внесению в личные медицинские книжки подлежат данные о прохождении медицинских осмотров декретированным контингентом работниками, проходящими осмотры в силу части 2 статьи 213 ТК РФ).</a:t>
            </a:r>
          </a:p>
          <a:p>
            <a:pPr algn="just"/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Поэтому оставлять требование п. 33 Порядка № 302 н в качестве общего требования для всех категорий представляется необоснованным. </a:t>
            </a:r>
            <a:endParaRPr lang="ru-RU" sz="2000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4" y="1234626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100058" y="622003"/>
            <a:ext cx="12010159" cy="588727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647" tIns="58824" rIns="117647" bIns="58824" rtlCol="0" anchor="ctr"/>
          <a:lstStyle/>
          <a:p>
            <a:pPr algn="ctr"/>
            <a:endParaRPr lang="ru-RU" sz="9236" dirty="0"/>
          </a:p>
          <a:p>
            <a:pPr algn="ctr"/>
            <a:endParaRPr lang="ru-RU" sz="9236" dirty="0"/>
          </a:p>
          <a:p>
            <a:pPr algn="ctr"/>
            <a:endParaRPr lang="ru-RU" sz="1807" dirty="0"/>
          </a:p>
        </p:txBody>
      </p:sp>
      <p:sp>
        <p:nvSpPr>
          <p:cNvPr id="40" name="TextBox 39"/>
          <p:cNvSpPr txBox="1"/>
          <p:nvPr/>
        </p:nvSpPr>
        <p:spPr>
          <a:xfrm>
            <a:off x="10530417" y="1687079"/>
            <a:ext cx="270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uller Narrow ExtraBold" panose="00000900000000000000" pitchFamily="50" charset="-52"/>
              </a:rPr>
              <a:t> </a:t>
            </a:r>
          </a:p>
        </p:txBody>
      </p:sp>
      <p:sp>
        <p:nvSpPr>
          <p:cNvPr id="46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2539" y="6742316"/>
            <a:ext cx="2753916" cy="383297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9753972" y="6799552"/>
            <a:ext cx="164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-73891" y="-86992"/>
            <a:ext cx="1560394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Muller Narrow Light" panose="00000400000000000000" pitchFamily="50" charset="-52"/>
              </a:rPr>
              <a:t> </a:t>
            </a:r>
            <a:endParaRPr lang="ru-RU" sz="2400" b="1" dirty="0">
              <a:latin typeface="Muller Narrow Light" panose="00000400000000000000" pitchFamily="50" charset="-52"/>
            </a:endParaRPr>
          </a:p>
          <a:p>
            <a:pPr algn="just">
              <a:lnSpc>
                <a:spcPct val="115000"/>
              </a:lnSpc>
            </a:pPr>
            <a:endParaRPr lang="ru-RU" sz="2400" dirty="0">
              <a:latin typeface="Muller Narrow ExtraBold" panose="00000900000000000000" pitchFamily="50" charset="-52"/>
            </a:endParaRPr>
          </a:p>
        </p:txBody>
      </p:sp>
      <p:sp>
        <p:nvSpPr>
          <p:cNvPr id="15" name="AutoShape 6" descr="http://www.risk-uk.com/wp-content/uploads/2015/07/BoardroomMee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1230" y="85360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ru-RU" sz="2400" dirty="0">
              <a:solidFill>
                <a:srgbClr val="0082C8"/>
              </a:solidFill>
              <a:latin typeface="Muller Narrow ExtraBold" panose="00000900000000000000" pitchFamily="50" charset="-52"/>
              <a:ea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9632" y="1633852"/>
            <a:ext cx="144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Muller Narrow ExtraBold" panose="00000900000000000000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961" y="160338"/>
            <a:ext cx="1139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>
                <a:latin typeface="Muller Narrow Light" panose="00000400000000000000" pitchFamily="50" charset="-52"/>
              </a:rPr>
              <a:t>НОВЫЕ ПРАВИЛА ДЛЯ ОФОРМЛЕНИЯ РЕЗУЛЬТАТОВ МЕДОСМОТРА</a:t>
            </a:r>
            <a:endParaRPr lang="ru-RU" altLang="ru-RU" sz="2400" dirty="0">
              <a:latin typeface="Muller Narrow Light" panose="000004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9192" y="2585079"/>
            <a:ext cx="627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9151" y="4578882"/>
            <a:ext cx="236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536" y="1228518"/>
            <a:ext cx="72690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В СЛУЧАЯХ ЗАТРУДНЕНИЯ В ОЦЕНКЕ РЕЗУЛЬТАТОВ ОСМОТРА ЛИЦУ, ПОСТУПАЮЩЕМУ НА РАБОТУ, В СВЯЗИ С ИМЕЮЩИМСЯ У НЕГО ЗАБОЛЕВАНИЕМ ТЕПЕРЬ </a:t>
            </a:r>
            <a:r>
              <a:rPr lang="ru-RU" sz="20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БУДЕТ ВЫДАВАТЬСЯ СПРАВКА О НЕОБХОДИМОСТИ ДОПОЛНИТЕЛЬНОГО МЕДИЦИНСКОГО ОБСЛЕДОВАНИЯ</a:t>
            </a:r>
            <a:r>
              <a:rPr lang="ru-RU" sz="20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.</a:t>
            </a:r>
          </a:p>
          <a:p>
            <a:pPr marL="342900" indent="-342900" algn="just">
              <a:buAutoNum type="arabicPeriod"/>
            </a:pPr>
            <a:endParaRPr lang="ru-RU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marL="342900" indent="-342900" algn="just">
              <a:buAutoNum type="arabicPeriod"/>
            </a:pPr>
            <a:endParaRPr lang="ru-RU" dirty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marL="342900" indent="-342900" algn="just">
              <a:buAutoNum type="arabicPeriod"/>
            </a:pPr>
            <a:endParaRPr lang="ru-RU" dirty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marL="342900" indent="-342900" algn="just">
              <a:buAutoNum type="arabicPeriod"/>
            </a:pPr>
            <a:endParaRPr lang="ru-RU" dirty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7" y="1320488"/>
            <a:ext cx="2676158" cy="2007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6" y="3663410"/>
            <a:ext cx="2076450" cy="2200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6923" y="3430374"/>
            <a:ext cx="7883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2. ЗАКЛЮЧЕНИЯ ПО РЕЗУЛЬТАТАМ МЕДОСМОТРОВ РАЗРЕШЕНО ВЫДАВАТЬ В ФОРМЕ ЭЛЕКТРОННОГО ДОКУМЕНТА</a:t>
            </a:r>
            <a:r>
              <a:rPr lang="ru-RU" sz="20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, ПОДПИСАННОГО УСИЛЕННОЙ КВАЛИФИЦИРОВАННОЙ ЭЛЕКТРОННОЙ ПОДПИСЬЮ, ПОСРЕДСТВОМ ПЕРЕДАЧИ ПО ЗАЩИЩЕННЫМ КАНАЛАМ СВЯЗИ, ИСКЛЮЧАЮЩИМ ВОЗМОЖНОСТЬ НЕСАНКЦИОНИРОВАННОГО ДОСТУПА К ИНФОРМАЦИИ ТРЕТЬИХ ЛИЦ, И С СОБЛЮДЕНИЕМ ТРЕБОВАНИЙ ЗАКОНОДАТЕЛЬСТВА РОССИЙСКОЙ ФЕДЕРАЦИИ О ЗАЩИТЕ ПЕРСОНАЛЬНЫХ ДАННЫХ.</a:t>
            </a:r>
            <a:endParaRPr lang="ru-RU" sz="2000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89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1574423" y="4159532"/>
            <a:ext cx="9108873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7199" b="1" dirty="0">
                <a:solidFill>
                  <a:schemeClr val="bg1"/>
                </a:solidFill>
                <a:latin typeface="Muller Narrow ExtraBold" pitchFamily="2" charset="0"/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2968" y="4993606"/>
            <a:ext cx="3292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#</a:t>
            </a:r>
            <a:r>
              <a:rPr lang="ru-RU" sz="28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НАСЕВЕРЕЖИТЬ</a:t>
            </a:r>
            <a:endParaRPr lang="ru-RU" sz="28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722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-22564" y="643670"/>
            <a:ext cx="12236928" cy="61707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20018" y="111120"/>
            <a:ext cx="4490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uller Narrow Light" pitchFamily="2" charset="0"/>
              </a:rPr>
              <a:t>ИЗМЕНЕНИЕ НОРМАТИВНОЙ БАЗЫ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99" y="6726880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699257" y="6780037"/>
            <a:ext cx="1735161" cy="27698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9059744" y="819096"/>
            <a:ext cx="3693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Corki" panose="000005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7DD886D-319E-854B-BD24-6094625E67B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5211054" y="996479"/>
            <a:ext cx="355600" cy="355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9127" y="940131"/>
            <a:ext cx="106585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05C27"/>
                </a:solidFill>
                <a:latin typeface="Corki" panose="00000500000000000000" pitchFamily="50" charset="-52"/>
              </a:rPr>
              <a:t>УТРАТИЛ СИЛУ</a:t>
            </a:r>
          </a:p>
          <a:p>
            <a:pPr algn="ctr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ki" panose="00000500000000000000" pitchFamily="50" charset="-52"/>
              </a:rPr>
              <a:t>Приказ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ki" panose="00000500000000000000" pitchFamily="50" charset="-52"/>
              </a:rPr>
              <a:t>Минздравсоцразвития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ki" panose="00000500000000000000" pitchFamily="50" charset="-52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rki" panose="00000500000000000000" pitchFamily="50" charset="-52"/>
              </a:rPr>
              <a:t>России от 12.04.2011 N 302н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ki" panose="00000500000000000000" pitchFamily="50" charset="-52"/>
              </a:rPr>
              <a:t>«Об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rki" panose="00000500000000000000" pitchFamily="50" charset="-52"/>
              </a:rPr>
              <a:t>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ki" panose="00000500000000000000" pitchFamily="50" charset="-52"/>
              </a:rPr>
              <a:t>труда»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100" y="3055224"/>
            <a:ext cx="10963563" cy="2931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059" y="3159565"/>
            <a:ext cx="355600" cy="355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7383" y="3658186"/>
            <a:ext cx="10677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Corki" panose="00000500000000000000" pitchFamily="50" charset="-52"/>
              </a:rPr>
              <a:t>Приказ </a:t>
            </a:r>
            <a:r>
              <a:rPr lang="ru-RU" dirty="0">
                <a:latin typeface="Corki" panose="00000500000000000000" pitchFamily="50" charset="-52"/>
              </a:rPr>
              <a:t>Минздрава России от 28.01.2021 </a:t>
            </a:r>
            <a:r>
              <a:rPr lang="ru-RU" dirty="0" smtClean="0">
                <a:latin typeface="Corki" panose="00000500000000000000" pitchFamily="50" charset="-52"/>
              </a:rPr>
              <a:t>№ </a:t>
            </a:r>
            <a:r>
              <a:rPr lang="ru-RU" dirty="0">
                <a:latin typeface="Corki" panose="00000500000000000000" pitchFamily="50" charset="-52"/>
              </a:rPr>
              <a:t>29н </a:t>
            </a:r>
            <a:r>
              <a:rPr lang="ru-RU" dirty="0" smtClean="0">
                <a:latin typeface="Corki" panose="00000500000000000000" pitchFamily="50" charset="-52"/>
              </a:rPr>
              <a:t>«Об </a:t>
            </a:r>
            <a:r>
              <a:rPr lang="ru-RU" dirty="0">
                <a:latin typeface="Corki" panose="00000500000000000000" pitchFamily="50" charset="-52"/>
              </a:rPr>
              <a:t>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</a:t>
            </a:r>
            <a:r>
              <a:rPr lang="ru-RU" dirty="0" smtClean="0">
                <a:latin typeface="Corki" panose="00000500000000000000" pitchFamily="50" charset="-52"/>
              </a:rPr>
              <a:t>осмотры»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Corki" panose="00000500000000000000" pitchFamily="50" charset="-52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Corki" panose="00000500000000000000" pitchFamily="50" charset="-52"/>
              </a:rPr>
              <a:t>Приказ Минтруда России </a:t>
            </a:r>
            <a:r>
              <a:rPr lang="ru-RU" dirty="0" smtClean="0">
                <a:latin typeface="Corki" panose="00000500000000000000" pitchFamily="50" charset="-52"/>
              </a:rPr>
              <a:t>№ </a:t>
            </a:r>
            <a:r>
              <a:rPr lang="ru-RU" dirty="0">
                <a:latin typeface="Corki" panose="00000500000000000000" pitchFamily="50" charset="-52"/>
              </a:rPr>
              <a:t>988н, Минздрава России </a:t>
            </a:r>
            <a:r>
              <a:rPr lang="ru-RU" dirty="0" smtClean="0">
                <a:latin typeface="Corki" panose="00000500000000000000" pitchFamily="50" charset="-52"/>
              </a:rPr>
              <a:t>№ </a:t>
            </a:r>
            <a:r>
              <a:rPr lang="ru-RU" dirty="0">
                <a:latin typeface="Corki" panose="00000500000000000000" pitchFamily="50" charset="-52"/>
              </a:rPr>
              <a:t>1420н от 31.12.2020 </a:t>
            </a:r>
            <a:r>
              <a:rPr lang="ru-RU" dirty="0" smtClean="0">
                <a:latin typeface="Corki" panose="00000500000000000000" pitchFamily="50" charset="-52"/>
              </a:rPr>
              <a:t>«Об </a:t>
            </a:r>
            <a:r>
              <a:rPr lang="ru-RU" dirty="0">
                <a:latin typeface="Corki" panose="00000500000000000000" pitchFamily="50" charset="-52"/>
              </a:rPr>
              <a:t>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</a:t>
            </a:r>
            <a:r>
              <a:rPr lang="ru-RU" dirty="0" smtClean="0">
                <a:latin typeface="Corki" panose="00000500000000000000" pitchFamily="50" charset="-52"/>
              </a:rPr>
              <a:t>осмотры»</a:t>
            </a:r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3674" y="3143401"/>
            <a:ext cx="603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05C27"/>
                </a:solidFill>
                <a:latin typeface="Corki" panose="00000500000000000000" pitchFamily="50" charset="-52"/>
              </a:rPr>
              <a:t>ВСТУПИЛИ В СИЛУ с 01.04.2021  (действуют до 01.04.2027)</a:t>
            </a:r>
            <a:endParaRPr lang="ru-RU" sz="2400" dirty="0">
              <a:solidFill>
                <a:srgbClr val="F05C27"/>
              </a:solidFill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863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1434559"/>
            <a:ext cx="12236928" cy="577376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20018" y="111120"/>
            <a:ext cx="11416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uller Narrow Light" pitchFamily="2" charset="0"/>
              </a:rPr>
              <a:t>ПИСЬМО МИНИСТЕРСТВА ТРУДА И СОЦИАЛЬНОЙ ЗАЩИТЫ РФ ОТ 04.03.2021 </a:t>
            </a:r>
            <a:br>
              <a:rPr lang="ru-RU" sz="2000" dirty="0" smtClean="0">
                <a:latin typeface="Muller Narrow Light" pitchFamily="2" charset="0"/>
              </a:rPr>
            </a:br>
            <a:r>
              <a:rPr lang="ru-RU" sz="2000" dirty="0" smtClean="0">
                <a:latin typeface="Muller Narrow Light" pitchFamily="2" charset="0"/>
              </a:rPr>
              <a:t>№ 15-2/ООГ-581 О КАТЕГОРИЯХ РАБОТНИКОВ И ЛИЦ, В ОТНОШЕНИИ КОТОРЫХ РАБОТОДАТЕЛЬ ОБЯЗАН ОРГАНИЗОВАТЬ ПРОВЕДЕНИЕ ЗА СЧЕТ СОБСТВЕННЫХ СРЕДСТВ ОБЯЗАТЕЛЬНЫХ ПРЕДВАРИТЕЛЬНЫХ (ПРИ ПОСТУПЛЕНИИ НА РАБОТУ) И ПЕРИОДИЧЕСКИХ МЕДИЦИНСКИХ ОСМОТРОВ</a:t>
            </a:r>
            <a:endParaRPr lang="ru-RU" sz="20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5465" y="6534453"/>
            <a:ext cx="209440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059744" y="6587610"/>
            <a:ext cx="1735161" cy="27698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9059744" y="819096"/>
            <a:ext cx="3693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51894" y="1510938"/>
            <a:ext cx="6184769" cy="22682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7383" y="3658186"/>
            <a:ext cx="1067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4204" y="1816844"/>
            <a:ext cx="5620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rki" panose="00000500000000000000" pitchFamily="50" charset="-52"/>
              </a:rPr>
              <a:t>Приказ N 988н/1420н подготовлен в пределах полномочий Минтруда России и в соответствии с частью 1 статьи 213 </a:t>
            </a:r>
            <a:r>
              <a:rPr lang="ru-RU" dirty="0" smtClean="0">
                <a:latin typeface="Corki" panose="00000500000000000000" pitchFamily="50" charset="-52"/>
              </a:rPr>
              <a:t>Трудового кодекса РФ </a:t>
            </a:r>
            <a:r>
              <a:rPr lang="ru-RU" b="1" dirty="0">
                <a:solidFill>
                  <a:srgbClr val="F05C27"/>
                </a:solidFill>
                <a:latin typeface="Corki" panose="00000500000000000000" pitchFamily="50" charset="-52"/>
              </a:rPr>
              <a:t>в целях определения пригодности работников для выполнения поручаемой работы </a:t>
            </a:r>
            <a:r>
              <a:rPr lang="ru-RU" dirty="0">
                <a:latin typeface="Corki" panose="00000500000000000000" pitchFamily="50" charset="-52"/>
              </a:rPr>
              <a:t>и предупреждения профессиональных заболеваний.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2" y="1586712"/>
            <a:ext cx="3697736" cy="20799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1462" y="4292044"/>
            <a:ext cx="5788324" cy="2139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9265" y="4383154"/>
            <a:ext cx="5132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rki" panose="00000500000000000000" pitchFamily="50" charset="-52"/>
              </a:rPr>
              <a:t>Перечень работ, при выполнении которых обязательные медицинские осмотры проводятся </a:t>
            </a:r>
            <a:r>
              <a:rPr lang="ru-RU" b="1" dirty="0">
                <a:solidFill>
                  <a:srgbClr val="F05C27"/>
                </a:solidFill>
                <a:latin typeface="Corki" panose="00000500000000000000" pitchFamily="50" charset="-52"/>
              </a:rPr>
              <a:t>в целях предупреждения распространения инфекционных заболеваний </a:t>
            </a:r>
            <a:r>
              <a:rPr lang="ru-RU" dirty="0">
                <a:latin typeface="Corki" panose="00000500000000000000" pitchFamily="50" charset="-52"/>
              </a:rPr>
              <a:t>(в том числе работы: где имеется контакт с пищевыми продуктами; на водопроводных сооружениях; в организациях, деятельность которых связана с воспитанием и обучением детей и др.), включен в Приказ N 29н, поскольку данный вопрос является компетенцией Минздрава России.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82" y="4292044"/>
            <a:ext cx="3228684" cy="21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1434559"/>
            <a:ext cx="12251915" cy="57245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20018" y="111120"/>
            <a:ext cx="11416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uller Narrow Light" pitchFamily="2" charset="0"/>
              </a:rPr>
              <a:t>ПИСЬМО МИНИСТЕРСТВА ТРУДА И СОЦИАЛЬНОЙ ЗАЩИТЫ РФ ОТ 04.03.2021 </a:t>
            </a:r>
            <a:br>
              <a:rPr lang="ru-RU" sz="2000" dirty="0" smtClean="0">
                <a:latin typeface="Muller Narrow Light" pitchFamily="2" charset="0"/>
              </a:rPr>
            </a:br>
            <a:r>
              <a:rPr lang="ru-RU" sz="2000" dirty="0" smtClean="0">
                <a:latin typeface="Muller Narrow Light" pitchFamily="2" charset="0"/>
              </a:rPr>
              <a:t>№ 15-2/ООГ-581 О КАТЕГОРИЯХ РАБОТНИКОВ И ЛИЦ, В ОТНОШЕНИИ КОТОРЫХ РАБОТОДАТЕЛЬ ОБЯЗАН ОРГАНИЗОВАТЬ ПРОВЕДЕНИЕ ЗА СЧЕТ СОБСТВЕННЫХ СРЕДСТВ ОБЯЗАТЕЛЬНЫХ ПРЕДВАРИТЕЛЬНЫХ (ПРИ ПОСТУПЛЕНИИ НА РАБОТУ) И ПЕРИОДИЧЕСКИХ МЕДИЦИНСКИХ ОСМОТРОВ</a:t>
            </a:r>
            <a:endParaRPr lang="ru-RU" sz="2000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7306" y="6711351"/>
            <a:ext cx="1115212" cy="105184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0038686" y="6638314"/>
            <a:ext cx="1735161" cy="27698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9059744" y="819096"/>
            <a:ext cx="3693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9524" y="2122955"/>
            <a:ext cx="7936302" cy="4192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20574" y="2621740"/>
            <a:ext cx="6495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orki" panose="00000500000000000000" pitchFamily="50" charset="-52"/>
              </a:rPr>
              <a:t>В соответствии с пунктами 10, 21 главы III Приказа N 29н при составлении списка работников, подлежащих обязательным медицинским осмотрам, должны быть указаны: наименование профессии (должности) работника согласно штатному расписанию; </a:t>
            </a:r>
            <a:r>
              <a:rPr lang="ru-RU" b="1" dirty="0">
                <a:solidFill>
                  <a:srgbClr val="F05C27"/>
                </a:solidFill>
                <a:latin typeface="Corki" panose="00000500000000000000" pitchFamily="50" charset="-52"/>
              </a:rPr>
              <a:t>наименование вредных и (или) опасных производственных факторов</a:t>
            </a:r>
            <a:r>
              <a:rPr lang="ru-RU" dirty="0">
                <a:latin typeface="Corki" panose="00000500000000000000" pitchFamily="50" charset="-52"/>
              </a:rPr>
              <a:t>, виды работ в соответствии с приложением к главе III Приказа N 29н, а также </a:t>
            </a:r>
            <a:r>
              <a:rPr lang="ru-RU" b="1" dirty="0">
                <a:solidFill>
                  <a:srgbClr val="F05C27"/>
                </a:solidFill>
                <a:latin typeface="Corki" panose="00000500000000000000" pitchFamily="50" charset="-52"/>
              </a:rPr>
              <a:t>вредных производственных факторов, установленных в результате специальной оценки условий труда.</a:t>
            </a:r>
          </a:p>
          <a:p>
            <a:pPr algn="just"/>
            <a:r>
              <a:rPr lang="ru-RU" dirty="0">
                <a:latin typeface="Corki" panose="00000500000000000000" pitchFamily="50" charset="-52"/>
              </a:rPr>
              <a:t>Таким </a:t>
            </a:r>
            <a:r>
              <a:rPr lang="ru-RU" dirty="0" smtClean="0">
                <a:latin typeface="Corki" panose="00000500000000000000" pitchFamily="50" charset="-52"/>
              </a:rPr>
              <a:t>образом, при </a:t>
            </a:r>
            <a:r>
              <a:rPr lang="ru-RU" dirty="0">
                <a:latin typeface="Corki" panose="00000500000000000000" pitchFamily="50" charset="-52"/>
              </a:rPr>
              <a:t>составлении списка контингентов необходимо пользоваться наименованием вредных и (или) опасных производственных факторов и </a:t>
            </a:r>
            <a:r>
              <a:rPr lang="ru-RU" b="1" dirty="0">
                <a:solidFill>
                  <a:srgbClr val="F05C27"/>
                </a:solidFill>
                <a:latin typeface="Corki" panose="00000500000000000000" pitchFamily="50" charset="-52"/>
              </a:rPr>
              <a:t>списком выполняемых работ, содержащимися как в Приказе N 988н/1420н, так и в Приказе N 29н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3" y="2335890"/>
            <a:ext cx="3299559" cy="32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155575" y="1189274"/>
            <a:ext cx="12010159" cy="588727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647" tIns="58824" rIns="117647" bIns="58824" rtlCol="0" anchor="ctr"/>
          <a:lstStyle/>
          <a:p>
            <a:pPr algn="ctr"/>
            <a:endParaRPr lang="ru-RU" sz="9236" dirty="0"/>
          </a:p>
          <a:p>
            <a:pPr algn="ctr"/>
            <a:endParaRPr lang="ru-RU" sz="9236" dirty="0"/>
          </a:p>
          <a:p>
            <a:pPr algn="ctr"/>
            <a:endParaRPr lang="ru-RU" sz="1807" dirty="0"/>
          </a:p>
        </p:txBody>
      </p:sp>
      <p:sp>
        <p:nvSpPr>
          <p:cNvPr id="40" name="TextBox 39"/>
          <p:cNvSpPr txBox="1"/>
          <p:nvPr/>
        </p:nvSpPr>
        <p:spPr>
          <a:xfrm>
            <a:off x="10530417" y="1687079"/>
            <a:ext cx="270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uller Narrow ExtraBold" panose="00000900000000000000" pitchFamily="50" charset="-52"/>
              </a:rPr>
              <a:t> </a:t>
            </a:r>
          </a:p>
        </p:txBody>
      </p:sp>
      <p:sp>
        <p:nvSpPr>
          <p:cNvPr id="46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2539" y="6742316"/>
            <a:ext cx="2753916" cy="383297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9753972" y="6799552"/>
            <a:ext cx="164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-135437" y="42740"/>
            <a:ext cx="1560394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Muller Narrow Light" panose="00000400000000000000" pitchFamily="50" charset="-52"/>
              </a:rPr>
              <a:t> </a:t>
            </a:r>
            <a:endParaRPr lang="ru-RU" sz="2400" b="1" dirty="0">
              <a:latin typeface="Muller Narrow Light" panose="00000400000000000000" pitchFamily="50" charset="-52"/>
            </a:endParaRPr>
          </a:p>
          <a:p>
            <a:pPr algn="just">
              <a:lnSpc>
                <a:spcPct val="115000"/>
              </a:lnSpc>
            </a:pPr>
            <a:endParaRPr lang="ru-RU" sz="2400" dirty="0">
              <a:latin typeface="Muller Narrow ExtraBold" panose="00000900000000000000" pitchFamily="50" charset="-52"/>
            </a:endParaRPr>
          </a:p>
        </p:txBody>
      </p:sp>
      <p:sp>
        <p:nvSpPr>
          <p:cNvPr id="15" name="AutoShape 6" descr="http://www.risk-uk.com/wp-content/uploads/2015/07/BoardroomMee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1230" y="853603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ru-RU" sz="2400" dirty="0">
              <a:solidFill>
                <a:srgbClr val="0082C8"/>
              </a:solidFill>
              <a:latin typeface="Muller Narrow ExtraBold" panose="00000900000000000000" pitchFamily="50" charset="-52"/>
              <a:ea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97650" y="356827"/>
            <a:ext cx="5378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05C27"/>
                </a:solidFill>
                <a:latin typeface="Muller Narrow ExtraBold" panose="00000900000000000000" pitchFamily="50" charset="-52"/>
                <a:ea typeface="Times New Roman" panose="02020603050405020304" pitchFamily="18" charset="0"/>
              </a:rPr>
              <a:t>ЗАМЕНИЛИ СПИСОК КОНТИНГЕНТОВ</a:t>
            </a:r>
            <a:endParaRPr lang="ru-RU" sz="2400" b="1" dirty="0">
              <a:solidFill>
                <a:srgbClr val="F05C27"/>
              </a:solidFill>
              <a:latin typeface="Muller Narrow ExtraBold" panose="00000900000000000000" pitchFamily="50" charset="-52"/>
              <a:ea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9632" y="1633852"/>
            <a:ext cx="144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Muller Narrow ExtraBold" panose="00000900000000000000" pitchFamily="50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6163" y="1571865"/>
            <a:ext cx="3214255" cy="7573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4889" y="1818266"/>
            <a:ext cx="380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uller Narrow Light" panose="00000400000000000000" pitchFamily="50" charset="-52"/>
              </a:rPr>
              <a:t>СПИСОК КОНТИНГЕНТОВ</a:t>
            </a:r>
            <a:endParaRPr lang="ru-RU" dirty="0">
              <a:latin typeface="Muller Narrow Light" panose="00000400000000000000" pitchFamily="50" charset="-52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2DEF6E5-32DD-F146-B20F-4C398A94F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71" y="1858280"/>
            <a:ext cx="355600" cy="355600"/>
          </a:xfrm>
          <a:prstGeom prst="rect">
            <a:avLst/>
          </a:prstGeom>
        </p:spPr>
      </p:pic>
      <p:sp>
        <p:nvSpPr>
          <p:cNvPr id="61" name="Стрелка вправо 60"/>
          <p:cNvSpPr/>
          <p:nvPr/>
        </p:nvSpPr>
        <p:spPr>
          <a:xfrm rot="5400000">
            <a:off x="4722436" y="1975564"/>
            <a:ext cx="791017" cy="1688472"/>
          </a:xfrm>
          <a:prstGeom prst="rightArrow">
            <a:avLst>
              <a:gd name="adj1" fmla="val 50000"/>
              <a:gd name="adj2" fmla="val 77523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239" y="3218459"/>
            <a:ext cx="5310553" cy="2725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462112"/>
            <a:ext cx="355600" cy="35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97650" y="3429779"/>
            <a:ext cx="4722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uller Narrow Light" panose="00000400000000000000" pitchFamily="50" charset="-52"/>
              </a:rPr>
              <a:t>СПИСКИ РАБОТНИКОВ</a:t>
            </a:r>
            <a:endParaRPr lang="ru-RU" dirty="0">
              <a:latin typeface="Muller Narrow Light" panose="00000400000000000000" pitchFamily="50" charset="-52"/>
            </a:endParaRPr>
          </a:p>
          <a:p>
            <a:pPr algn="ctr"/>
            <a:r>
              <a:rPr lang="ru-RU" dirty="0" smtClean="0">
                <a:latin typeface="Muller Narrow Light" panose="00000400000000000000" pitchFamily="50" charset="-52"/>
              </a:rPr>
              <a:t>(п. 9 и п. 23 прил. </a:t>
            </a:r>
            <a:r>
              <a:rPr lang="en-US" dirty="0">
                <a:latin typeface="Muller Narrow Light" panose="00000400000000000000" pitchFamily="50" charset="-52"/>
              </a:rPr>
              <a:t>I</a:t>
            </a:r>
            <a:r>
              <a:rPr lang="ru-RU" dirty="0" smtClean="0">
                <a:latin typeface="Muller Narrow Light" panose="00000400000000000000" pitchFamily="50" charset="-52"/>
              </a:rPr>
              <a:t> к приказу 29н):</a:t>
            </a:r>
          </a:p>
          <a:p>
            <a:pPr algn="just"/>
            <a:r>
              <a:rPr lang="ru-RU" dirty="0" smtClean="0">
                <a:latin typeface="Muller Narrow Light" panose="00000400000000000000" pitchFamily="50" charset="-52"/>
              </a:rPr>
              <a:t>- для предварительного медосмотра – список лиц, поступающих на работу, подлежащих предварительным осмотрам;</a:t>
            </a:r>
          </a:p>
          <a:p>
            <a:pPr algn="just"/>
            <a:r>
              <a:rPr lang="ru-RU" dirty="0" smtClean="0">
                <a:latin typeface="Muller Narrow Light" panose="00000400000000000000" pitchFamily="50" charset="-52"/>
              </a:rPr>
              <a:t>-для периодического медосмотра – список работников, подлежащих периодическим осмотрам</a:t>
            </a:r>
            <a:endParaRPr lang="ru-RU" dirty="0">
              <a:latin typeface="Muller Narrow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60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6425" y="6763515"/>
            <a:ext cx="27432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753972" y="6799552"/>
            <a:ext cx="164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1999" y="4156422"/>
            <a:ext cx="69136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F05C27"/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F05C27"/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448" y="-16853"/>
            <a:ext cx="9330393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400" b="1" dirty="0" smtClean="0">
                <a:latin typeface="Muller Narrow Light" panose="00000400000000000000" pitchFamily="50" charset="-52"/>
                <a:cs typeface="Times New Roman" panose="02020603050405020304" pitchFamily="18" charset="0"/>
              </a:rPr>
              <a:t>ПОРЯДОК ПРОВЕДЕНИЯ МЕДОСМОТРОВ </a:t>
            </a:r>
            <a:endParaRPr lang="ru-RU" sz="2600" b="1" dirty="0">
              <a:latin typeface="Muller Narrow ExtraBold" panose="00000900000000000000" pitchFamily="50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8451DC3-3A47-418E-A4E4-8780DA3B9EE4}"/>
              </a:ext>
            </a:extLst>
          </p:cNvPr>
          <p:cNvSpPr/>
          <p:nvPr/>
        </p:nvSpPr>
        <p:spPr>
          <a:xfrm>
            <a:off x="3785427" y="4186500"/>
            <a:ext cx="729053" cy="263494"/>
          </a:xfrm>
          <a:prstGeom prst="rect">
            <a:avLst/>
          </a:prstGeom>
        </p:spPr>
        <p:txBody>
          <a:bodyPr wrap="square" lIns="93305" tIns="46653" rIns="93305" bIns="46653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ТС</a:t>
            </a:r>
            <a:endParaRPr lang="ru-RU" sz="11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2942CC9-0F39-401E-ABAF-65BB80817635}"/>
              </a:ext>
            </a:extLst>
          </p:cNvPr>
          <p:cNvSpPr/>
          <p:nvPr/>
        </p:nvSpPr>
        <p:spPr>
          <a:xfrm>
            <a:off x="954701" y="4406470"/>
            <a:ext cx="1157288" cy="263494"/>
          </a:xfrm>
          <a:prstGeom prst="rect">
            <a:avLst/>
          </a:prstGeom>
        </p:spPr>
        <p:txBody>
          <a:bodyPr wrap="square" lIns="93305" tIns="46653" rIns="93305" bIns="46653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ВЫЛАТЫ</a:t>
            </a:r>
            <a:endParaRPr lang="ru-RU" sz="11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70811" y="1244793"/>
            <a:ext cx="9696090" cy="226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solidFill>
                <a:schemeClr val="bg2">
                  <a:lumMod val="75000"/>
                </a:schemeClr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7566" y="788255"/>
            <a:ext cx="11162581" cy="5253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2" y="985044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2657" y="1215333"/>
            <a:ext cx="5986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82C8"/>
                </a:solidFill>
                <a:latin typeface="Corki" panose="00000500000000000000" pitchFamily="50" charset="-52"/>
              </a:rPr>
              <a:t>Новый порядок не требует от медицинской организации, проводящей обязательные медосмотры, наличия права на экспертизу профессиональной пригодности (лицензии с указанием данного вида работ) </a:t>
            </a:r>
          </a:p>
          <a:p>
            <a:endParaRPr lang="ru-RU" dirty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algn="just"/>
            <a:r>
              <a:rPr lang="ru-RU" dirty="0" smtClean="0">
                <a:solidFill>
                  <a:srgbClr val="0082C8"/>
                </a:solidFill>
                <a:latin typeface="Corki" panose="00000500000000000000" pitchFamily="50" charset="-52"/>
              </a:rPr>
              <a:t>В случаях затруднения в установлении профессиональной пригодности работника с целью экспертизы его направляют в центр </a:t>
            </a:r>
            <a:r>
              <a:rPr lang="ru-RU" dirty="0" err="1" smtClean="0">
                <a:solidFill>
                  <a:srgbClr val="0082C8"/>
                </a:solidFill>
                <a:latin typeface="Corki" panose="00000500000000000000" pitchFamily="50" charset="-52"/>
              </a:rPr>
              <a:t>профпатологии</a:t>
            </a:r>
            <a:r>
              <a:rPr lang="ru-RU" dirty="0" smtClean="0">
                <a:solidFill>
                  <a:srgbClr val="0082C8"/>
                </a:solidFill>
                <a:latin typeface="Corki" panose="00000500000000000000" pitchFamily="50" charset="-52"/>
              </a:rPr>
              <a:t> или специализированную медицинскую организацию </a:t>
            </a:r>
            <a:endParaRPr lang="ru-RU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072" y="3549913"/>
            <a:ext cx="10363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82C8"/>
                </a:solidFill>
                <a:latin typeface="Corki" panose="00000500000000000000" pitchFamily="50" charset="-52"/>
              </a:rPr>
              <a:t>При проведении предварительных или периодических медосмотров работников (лиц, поступающих на работу) </a:t>
            </a:r>
            <a:r>
              <a:rPr lang="ru-RU" dirty="0" smtClean="0">
                <a:solidFill>
                  <a:srgbClr val="F05C27"/>
                </a:solidFill>
                <a:latin typeface="Corki" panose="00000500000000000000" pitchFamily="50" charset="-52"/>
              </a:rPr>
              <a:t>учитываются результаты ранее проведенных (не позднее одного года):</a:t>
            </a:r>
          </a:p>
          <a:p>
            <a:pPr algn="just"/>
            <a:r>
              <a:rPr lang="ru-RU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предварительного или периодического осмотра;</a:t>
            </a:r>
          </a:p>
          <a:p>
            <a:pPr algn="just"/>
            <a:r>
              <a:rPr lang="ru-RU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диспансеризации;</a:t>
            </a:r>
          </a:p>
          <a:p>
            <a:pPr algn="just"/>
            <a:r>
              <a:rPr lang="ru-RU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иных медицинских осмотров, подтвержденных медицинскими документами, в том числе полученных путем электронного обмена между медицинскими организациями, за исключением случаев выявления у него симптомов и синдромов заболеваний, свидетельствующих о наличии медицинских показаний для повторного проведения исследования</a:t>
            </a:r>
          </a:p>
          <a:p>
            <a:pPr algn="ctr"/>
            <a:r>
              <a:rPr lang="ru-RU" dirty="0" smtClean="0">
                <a:solidFill>
                  <a:srgbClr val="0082C8"/>
                </a:solidFill>
                <a:latin typeface="Corki" panose="00000500000000000000" pitchFamily="50" charset="-52"/>
              </a:rPr>
              <a:t>Ранее звучало как «могло учитываться». </a:t>
            </a:r>
            <a:endParaRPr lang="ru-RU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66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0" y="1028589"/>
            <a:ext cx="12236928" cy="61707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20018" y="111120"/>
            <a:ext cx="11416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НОВОВВЕДЕНИЯ, СВЯЗАННЫЕ С РЕЗУЛЬТАТАМИ СОУТ И ВИДАМИ РАБОТ</a:t>
            </a:r>
            <a:endParaRPr lang="ru-RU" sz="3200" dirty="0">
              <a:solidFill>
                <a:srgbClr val="F05C27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999" y="6726880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699257" y="6817045"/>
            <a:ext cx="1735161" cy="27698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9059744" y="819096"/>
            <a:ext cx="3693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8715" y="1246786"/>
            <a:ext cx="7717045" cy="25108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0070" y="1818517"/>
            <a:ext cx="6495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ki" panose="00000500000000000000" pitchFamily="50" charset="-52"/>
              </a:rPr>
              <a:t>ЕСЛИ ПО РЕЗУЛЬТАТАМ СОУТ НА РАБОЧЕМ МЕСТЕ УСТАНОВЛЕН 1 ИЛИ 2 КЛАСС УСЛОВИЙ ТРУДА И/ИЛИ РАБОТНИКОМ НЕ ВЫПОЛНЯЕТСЯ НИ ОДИН ИЗ 27 ВИДОВ РАБОТ, ПЕРЕЧИСЛЕННЫХ В РАЗДЕЛЕ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ki" panose="00000500000000000000" pitchFamily="50" charset="-52"/>
              </a:rPr>
              <a:t>VI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ki" panose="00000500000000000000" pitchFamily="50" charset="-52"/>
              </a:rPr>
              <a:t> ПРИЛОЖЕНИЯ К ПОРЯДКУ, УТВЕРЖДЕННОМУ ПРИКАЗОМ МИНЗДРАВА № 29 Н, ТО РАБОТНИКА НА МЕДОСМОТР ОТПРАВЛЯТЬ НЕ НУЖНО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orki" panose="000005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5D7CDC8-6898-924A-8801-44599F56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846" y="2105806"/>
            <a:ext cx="878236" cy="815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0" y="1264440"/>
            <a:ext cx="3426691" cy="2843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8972" y="4329344"/>
            <a:ext cx="85153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ИСКЛЮЧЕНИЕ – НАЛИЧИЕ ХИМИЧЕСКИХ ФАКТОРОВ</a:t>
            </a:r>
            <a:r>
              <a:rPr lang="ru-RU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:</a:t>
            </a:r>
          </a:p>
          <a:p>
            <a:endParaRPr lang="ru-RU" dirty="0" smtClean="0">
              <a:solidFill>
                <a:srgbClr val="F05C27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ller Narrow ExtraBold" panose="00000900000000000000" pitchFamily="50" charset="-52"/>
              </a:rPr>
              <a:t>-</a:t>
            </a:r>
            <a:r>
              <a:rPr lang="ru-RU" dirty="0" smtClean="0">
                <a:solidFill>
                  <a:srgbClr val="F05C27"/>
                </a:solidFill>
                <a:latin typeface="Muller Narrow ExtraBold" panose="00000900000000000000" pitchFamily="50" charset="-52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ller Narrow ExtraBold" panose="00000900000000000000" pitchFamily="50" charset="-52"/>
              </a:rPr>
              <a:t>ХИМИЧЕСКИЕ ВЕЩЕСТВА, СПОСОБНЫЕ ВЫЗВАТЬ АЛЛЕРГИЧЕСКИЕ ЗАБОЛЕВАНИЯ;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ller Narrow ExtraBold" panose="00000900000000000000" pitchFamily="50" charset="-52"/>
              </a:rPr>
              <a:t>- АЭРОЗОЛИ ПРЕИМУЩЕСТВЕННО ФИБРОГЕННОГО ДЕЙСТВИЯ;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ller Narrow ExtraBold" panose="00000900000000000000" pitchFamily="50" charset="-52"/>
              </a:rPr>
              <a:t>- ВЕЩЕСТВА, ОПАСНЫЕ ДЛЯ РЕПРОДУКТИВНОГО ЗДОРОВЬЯ ЧЕЛОВЕКА;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ller Narrow ExtraBold" panose="00000900000000000000" pitchFamily="50" charset="-52"/>
              </a:rPr>
              <a:t>- КАНЦЕРОГЕННЫЕ ВЕЩЕСТВА, БИОЛОГИЧЕСКИЕ И ФИЗИЧЕСКИЕ ФАКТОРЫ;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ller Narrow ExtraBold" panose="00000900000000000000" pitchFamily="50" charset="-52"/>
              </a:rPr>
              <a:t>- ВЕЩЕСТВА ОПАСНЫЕ ДЛЯ РАЗВИТИЯ ОСТРОГО ОТРАВЛЕНИЯ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7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6425" y="6763515"/>
            <a:ext cx="274320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753972" y="6799552"/>
            <a:ext cx="164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8451DC3-3A47-418E-A4E4-8780DA3B9EE4}"/>
              </a:ext>
            </a:extLst>
          </p:cNvPr>
          <p:cNvSpPr/>
          <p:nvPr/>
        </p:nvSpPr>
        <p:spPr>
          <a:xfrm>
            <a:off x="3785427" y="4186500"/>
            <a:ext cx="729053" cy="263494"/>
          </a:xfrm>
          <a:prstGeom prst="rect">
            <a:avLst/>
          </a:prstGeom>
        </p:spPr>
        <p:txBody>
          <a:bodyPr wrap="square" lIns="93305" tIns="46653" rIns="93305" bIns="46653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ТС</a:t>
            </a:r>
            <a:endParaRPr lang="ru-RU" sz="11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649374" y="799333"/>
            <a:ext cx="8357267" cy="4919980"/>
          </a:xfrm>
          <a:prstGeom prst="roundRect">
            <a:avLst>
              <a:gd name="adj" fmla="val 38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Muller Narrow Ligh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85668" y="1039198"/>
            <a:ext cx="8100203" cy="471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200" dirty="0" smtClean="0">
                <a:solidFill>
                  <a:srgbClr val="0082C8"/>
                </a:solidFill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СКОРРЕКТИРОВАН </a:t>
            </a:r>
            <a:r>
              <a:rPr lang="ru-RU" sz="2200" dirty="0">
                <a:solidFill>
                  <a:srgbClr val="0082C8"/>
                </a:solidFill>
                <a:latin typeface="Corki" panose="000005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ПОРЯДОК НАПРАВЛЕНИЯ НА МЕДОСМОТР: </a:t>
            </a:r>
            <a:r>
              <a:rPr lang="ru-RU" sz="2200" dirty="0">
                <a:solidFill>
                  <a:srgbClr val="0082C8"/>
                </a:solidFill>
                <a:latin typeface="Corki" panose="00000500000000000000" pitchFamily="50" charset="-52"/>
              </a:rPr>
              <a:t>н</a:t>
            </a:r>
            <a:r>
              <a:rPr lang="ru-RU" sz="22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аправление </a:t>
            </a:r>
            <a:r>
              <a:rPr lang="ru-RU" sz="2200" dirty="0">
                <a:solidFill>
                  <a:srgbClr val="0082C8"/>
                </a:solidFill>
                <a:latin typeface="Corki" panose="00000500000000000000" pitchFamily="50" charset="-52"/>
              </a:rPr>
              <a:t>разрешено формировать в электронном виде с использованием электронных подписей работодателя и лица, поступающего на работу. </a:t>
            </a:r>
            <a:endParaRPr lang="ru-RU" sz="2200" dirty="0" smtClean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algn="just">
              <a:lnSpc>
                <a:spcPct val="115000"/>
              </a:lnSpc>
            </a:pPr>
            <a:endParaRPr lang="ru-RU" sz="2200" dirty="0" smtClean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algn="just">
              <a:lnSpc>
                <a:spcPct val="115000"/>
              </a:lnSpc>
            </a:pPr>
            <a:r>
              <a:rPr lang="ru-RU" sz="22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Работодателю необходимо будет вести учет выданных направлений в бумажном и электронном виде (если направление было сформировано в электронном виде) (п. 9)</a:t>
            </a:r>
          </a:p>
          <a:p>
            <a:pPr algn="just">
              <a:lnSpc>
                <a:spcPct val="115000"/>
              </a:lnSpc>
            </a:pPr>
            <a:endParaRPr lang="ru-RU" sz="2200" dirty="0" smtClean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algn="just">
              <a:lnSpc>
                <a:spcPct val="115000"/>
              </a:lnSpc>
            </a:pPr>
            <a:r>
              <a:rPr lang="ru-RU" sz="22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«п. 9. Работодатель (его представитель) обязан организовать учет выданных направлений (в том числе в электронном виде)». </a:t>
            </a:r>
          </a:p>
          <a:p>
            <a:pPr algn="just">
              <a:lnSpc>
                <a:spcPct val="115000"/>
              </a:lnSpc>
            </a:pPr>
            <a:endParaRPr lang="ru-RU" sz="2000" dirty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1600" dirty="0" smtClean="0">
              <a:solidFill>
                <a:srgbClr val="0082C8"/>
              </a:solidFill>
              <a:latin typeface="Corki" panose="000005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solidFill>
                <a:schemeClr val="bg2">
                  <a:lumMod val="75000"/>
                </a:schemeClr>
              </a:solidFill>
              <a:latin typeface="Corki" panose="000005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3C1D83D8-5379-7141-8B7E-06247D57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34" y="1039198"/>
            <a:ext cx="520700" cy="41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309" y="198408"/>
            <a:ext cx="1122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ПОРЯДОК НАПРАВЛЕНИЯ НА МЕДОСМОТР</a:t>
            </a:r>
            <a:endParaRPr lang="ru-RU" sz="2400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434" y="5431939"/>
            <a:ext cx="3175046" cy="164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5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6425" y="6763515"/>
            <a:ext cx="2743200" cy="365125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753972" y="6799552"/>
            <a:ext cx="164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#</a:t>
            </a:r>
            <a:r>
              <a:rPr lang="ru-RU" sz="12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НАСЕВЕРЕЖИТЬ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8451DC3-3A47-418E-A4E4-8780DA3B9EE4}"/>
              </a:ext>
            </a:extLst>
          </p:cNvPr>
          <p:cNvSpPr/>
          <p:nvPr/>
        </p:nvSpPr>
        <p:spPr>
          <a:xfrm>
            <a:off x="3785427" y="4186500"/>
            <a:ext cx="729053" cy="263494"/>
          </a:xfrm>
          <a:prstGeom prst="rect">
            <a:avLst/>
          </a:prstGeom>
        </p:spPr>
        <p:txBody>
          <a:bodyPr wrap="square" lIns="93305" tIns="46653" rIns="93305" bIns="46653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Muller Narrow Light" panose="00000400000000000000" pitchFamily="50" charset="-52"/>
              </a:rPr>
              <a:t>ТС</a:t>
            </a:r>
            <a:endParaRPr lang="ru-RU" sz="1100" dirty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309" y="198408"/>
            <a:ext cx="1122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НАПРАВЛЕНИЯ НА МЕДОСМОТРЫ</a:t>
            </a:r>
            <a:endParaRPr lang="ru-RU" sz="2400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0556" y="625876"/>
            <a:ext cx="534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05C27"/>
                </a:solidFill>
                <a:latin typeface="Corki" panose="00000500000000000000" pitchFamily="50" charset="-52"/>
              </a:rPr>
              <a:t>ПРЕДВАРИТЕЛЬНЫЙ МЕДОСМОТР (П. 9 Приложения </a:t>
            </a:r>
            <a:r>
              <a:rPr lang="en-US" dirty="0" smtClean="0">
                <a:solidFill>
                  <a:srgbClr val="F05C27"/>
                </a:solidFill>
                <a:latin typeface="Corki" panose="00000500000000000000" pitchFamily="50" charset="-52"/>
              </a:rPr>
              <a:t>I</a:t>
            </a:r>
            <a:r>
              <a:rPr lang="ru-RU" dirty="0" smtClean="0">
                <a:solidFill>
                  <a:srgbClr val="F05C27"/>
                </a:solidFill>
                <a:latin typeface="Corki" panose="00000500000000000000" pitchFamily="50" charset="-52"/>
              </a:rPr>
              <a:t> приказа 29н)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400135" y="1000002"/>
            <a:ext cx="1147313" cy="414654"/>
          </a:xfrm>
          <a:prstGeom prst="downArrow">
            <a:avLst/>
          </a:prstGeom>
          <a:solidFill>
            <a:srgbClr val="F05C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05C2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60" y="1557105"/>
            <a:ext cx="109771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</a:t>
            </a:r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наименование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работодателя, электронная почта, контактный телефон;</a:t>
            </a:r>
          </a:p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форма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собственности и вид экономической деятельности работодателя по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  <a:hlinkClick r:id="rId2"/>
              </a:rPr>
              <a:t>ОКВЭД;</a:t>
            </a:r>
          </a:p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наименование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медицинской организации, фактический адрес ее местонахождения и код по ОГРН, электронная почта, контактный телефон;</a:t>
            </a:r>
          </a:p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вид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медицинского осмотра;</a:t>
            </a:r>
          </a:p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фамилия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, имя, отчество (при наличии), дата рождения, пол работника;</a:t>
            </a:r>
          </a:p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наименование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структурного подразделения работодателя (при наличии);</a:t>
            </a:r>
          </a:p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наименование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должности (профессии) или вида работы;</a:t>
            </a:r>
          </a:p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вредные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и (или) опасные производственные факторы, виды работ, в соответствии со списком контингента;</a:t>
            </a:r>
          </a:p>
          <a:p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- номер </a:t>
            </a:r>
            <a:r>
              <a:rPr lang="ru-RU" sz="2400" dirty="0">
                <a:solidFill>
                  <a:srgbClr val="0082C8"/>
                </a:solidFill>
                <a:latin typeface="Corki" panose="00000500000000000000" pitchFamily="50" charset="-52"/>
              </a:rPr>
              <a:t>медицинского страхового полиса обязательного и (или) добровольного медицинского страхования</a:t>
            </a:r>
            <a:r>
              <a:rPr lang="ru-RU" sz="2400" dirty="0" smtClean="0">
                <a:solidFill>
                  <a:srgbClr val="0082C8"/>
                </a:solidFill>
                <a:latin typeface="Corki" panose="00000500000000000000" pitchFamily="50" charset="-52"/>
              </a:rPr>
              <a:t>.</a:t>
            </a:r>
          </a:p>
          <a:p>
            <a:endParaRPr lang="ru-RU" sz="2400" dirty="0">
              <a:solidFill>
                <a:srgbClr val="0082C8"/>
              </a:solidFill>
              <a:latin typeface="Corki" panose="00000500000000000000" pitchFamily="50" charset="-52"/>
            </a:endParaRPr>
          </a:p>
          <a:p>
            <a:r>
              <a:rPr lang="ru-RU" sz="2400" i="1" dirty="0">
                <a:solidFill>
                  <a:srgbClr val="0082C8"/>
                </a:solidFill>
                <a:latin typeface="Corki" panose="00000500000000000000" pitchFamily="50" charset="-52"/>
              </a:rPr>
              <a:t>Направление подписывается уполномоченным представителем работодателя с указанием его должности, фамилии, инициалов (при наличии).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79" y="30848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46425</TotalTime>
  <Words>1274</Words>
  <Application>Microsoft Office PowerPoint</Application>
  <PresentationFormat>Произвольный</PresentationFormat>
  <Paragraphs>176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Corki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Ромащенко М.С.</cp:lastModifiedBy>
  <cp:revision>529</cp:revision>
  <cp:lastPrinted>2021-06-08T12:09:13Z</cp:lastPrinted>
  <dcterms:created xsi:type="dcterms:W3CDTF">2019-09-18T12:34:40Z</dcterms:created>
  <dcterms:modified xsi:type="dcterms:W3CDTF">2021-06-08T14:27:44Z</dcterms:modified>
</cp:coreProperties>
</file>