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66" r:id="rId3"/>
    <p:sldId id="271" r:id="rId4"/>
    <p:sldId id="272" r:id="rId5"/>
    <p:sldId id="267" r:id="rId6"/>
    <p:sldId id="275" r:id="rId7"/>
    <p:sldId id="288" r:id="rId8"/>
    <p:sldId id="274" r:id="rId9"/>
    <p:sldId id="289" r:id="rId10"/>
    <p:sldId id="286" r:id="rId11"/>
    <p:sldId id="290" r:id="rId12"/>
    <p:sldId id="270" r:id="rId13"/>
    <p:sldId id="284" r:id="rId14"/>
    <p:sldId id="281" r:id="rId15"/>
    <p:sldId id="279" r:id="rId16"/>
    <p:sldId id="282" r:id="rId17"/>
    <p:sldId id="283" r:id="rId18"/>
    <p:sldId id="258" r:id="rId19"/>
  </p:sldIdLst>
  <p:sldSz cx="12239625" cy="71993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ахалков А.А." initials="ПА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4"/>
    <p:restoredTop sz="94700"/>
  </p:normalViewPr>
  <p:slideViewPr>
    <p:cSldViewPr snapToGrid="0" snapToObjects="1">
      <p:cViewPr varScale="1">
        <p:scale>
          <a:sx n="107" d="100"/>
          <a:sy n="107" d="100"/>
        </p:scale>
        <p:origin x="744" y="120"/>
      </p:cViewPr>
      <p:guideLst>
        <p:guide orient="horz" pos="22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uznetcova\Desktop\&#1086;&#1073;&#1091;&#1095;&#1077;&#1085;&#1080;&#1077;\&#1089;&#1077;&#1084;&#1080;&#1085;&#1072;&#1088;&#1099;%20&#1074;&#1099;&#1077;&#1079;&#1076;&#1085;&#1099;&#1077;\&#1087;&#1088;&#1086;&#1092;&#1089;&#1086;&#1102;&#1079;&#1099;%2024.11.2016\&#1075;&#1088;&#1072;&#1092;&#1080;&#1082;&#1080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ller Narrow Light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202020202020204E-2"/>
          <c:y val="2.5852456772198634E-2"/>
          <c:w val="0.45513024986709189"/>
          <c:h val="0.56266260627030651"/>
        </c:manualLayout>
      </c:layout>
      <c:pie3D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Исход нс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ED7D31"/>
                </a:solidFill>
                <a:round/>
              </a:ln>
              <a:effectLst>
                <a:outerShdw blurRad="50800" dist="38100" dir="2700000" algn="tl" rotWithShape="0">
                  <a:srgbClr val="ED7D31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3"/>
                <c:pt idx="0">
                  <c:v>Рыболовство - 1</c:v>
                </c:pt>
                <c:pt idx="1">
                  <c:v>Здравоохранение - 1</c:v>
                </c:pt>
                <c:pt idx="2">
                  <c:v>Торговля - 1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5F-8447-848A-F5661249AB47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rgbClr val="002060"/>
                </a:solidFill>
              </a:defRPr>
            </a:pPr>
            <a:r>
              <a:rPr lang="ru-RU" sz="2000" b="1" dirty="0">
                <a:solidFill>
                  <a:srgbClr val="002060"/>
                </a:solidFill>
              </a:rPr>
              <a:t>Структура потерь фонда рабочего времени в связи с неблагоприятными условиями труда (2020 год)</a:t>
            </a:r>
          </a:p>
        </c:rich>
      </c:tx>
      <c:layout>
        <c:manualLayout>
          <c:xMode val="edge"/>
          <c:yMode val="edge"/>
          <c:x val="9.9119192655869687E-2"/>
          <c:y val="1.366413509967056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3562768325994E-4"/>
          <c:y val="0.33262814733642326"/>
          <c:w val="0.96080127733555398"/>
          <c:h val="0.6597918630699396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3967D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39D-48A2-ABF5-D1CAF6B58291}"/>
              </c:ext>
            </c:extLst>
          </c:dPt>
          <c:dPt>
            <c:idx val="1"/>
            <c:bubble3D val="0"/>
            <c:spPr>
              <a:solidFill>
                <a:srgbClr val="26A1EB">
                  <a:lumMod val="20000"/>
                  <a:lumOff val="8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9D-48A2-ABF5-D1CAF6B58291}"/>
              </c:ext>
            </c:extLst>
          </c:dPt>
          <c:dPt>
            <c:idx val="2"/>
            <c:bubble3D val="0"/>
            <c:spPr>
              <a:solidFill>
                <a:srgbClr val="2B8FED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39D-48A2-ABF5-D1CAF6B58291}"/>
              </c:ext>
            </c:extLst>
          </c:dPt>
          <c:dLbls>
            <c:dLbl>
              <c:idx val="0"/>
              <c:layout>
                <c:manualLayout>
                  <c:x val="-0.19848525183035493"/>
                  <c:y val="2.278499824971820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39D-48A2-ABF5-D1CAF6B582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7360903681950571"/>
                  <c:y val="-0.13401040738741271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002060"/>
                        </a:solidFill>
                      </a:defRPr>
                    </a:pPr>
                    <a:r>
                      <a:rPr lang="en-US" sz="1600" b="1" dirty="0">
                        <a:solidFill>
                          <a:srgbClr val="002060"/>
                        </a:solidFill>
                      </a:rPr>
                      <a:t>44,7%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39D-48A2-ABF5-D1CAF6B582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2761698916570642E-2"/>
                  <c:y val="7.9842980409584124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002060"/>
                        </a:solidFill>
                      </a:defRPr>
                    </a:pPr>
                    <a:r>
                      <a:rPr lang="en-US" sz="1600" b="1" dirty="0">
                        <a:solidFill>
                          <a:srgbClr val="002060"/>
                        </a:solidFill>
                      </a:rPr>
                      <a:t>8,0%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39D-48A2-ABF5-D1CAF6B582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Лист1!$B$37:$D$37</c:f>
              <c:strCache>
                <c:ptCount val="3"/>
                <c:pt idx="0">
                  <c:v>дополнительный отпуск</c:v>
                </c:pt>
                <c:pt idx="1">
                  <c:v>сокращенное рабочее время</c:v>
                </c:pt>
                <c:pt idx="2">
                  <c:v>травматизм</c:v>
                </c:pt>
              </c:strCache>
            </c:strRef>
          </c:cat>
          <c:val>
            <c:numRef>
              <c:f>Лист1!$B$38:$D$38</c:f>
              <c:numCache>
                <c:formatCode>0.0%</c:formatCode>
                <c:ptCount val="3"/>
                <c:pt idx="0">
                  <c:v>0.46</c:v>
                </c:pt>
                <c:pt idx="1">
                  <c:v>0.41600000000000031</c:v>
                </c:pt>
                <c:pt idx="2">
                  <c:v>0.12000000000000002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39D-48A2-ABF5-D1CAF6B5829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1100" b="1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19214721824566555"/>
          <c:w val="0.60800571397941261"/>
          <c:h val="0.14758053758271311"/>
        </c:manualLayout>
      </c:layout>
      <c:overlay val="0"/>
      <c:txPr>
        <a:bodyPr/>
        <a:lstStyle/>
        <a:p>
          <a:pPr>
            <a:defRPr sz="11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</cdr:x>
      <cdr:y>0.03454</cdr:y>
    </cdr:from>
    <cdr:to>
      <cdr:x>0.96672</cdr:x>
      <cdr:y>0.29814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>
          <a:off x="97887" y="191513"/>
          <a:ext cx="11731752" cy="1461717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0.14478</cdr:x>
      <cdr:y>0.12237</cdr:y>
    </cdr:from>
    <cdr:to>
      <cdr:x>0.18055</cdr:x>
      <cdr:y>0.20287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771620" y="678555"/>
          <a:ext cx="437716" cy="44638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</a:t>
          </a:r>
          <a:endParaRPr lang="ru-RU" sz="200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0.43823</cdr:x>
      <cdr:y>0.1314</cdr:y>
    </cdr:from>
    <cdr:to>
      <cdr:x>0.47476</cdr:x>
      <cdr:y>0.21033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5362550" y="728602"/>
          <a:ext cx="447015" cy="43767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</a:t>
          </a:r>
          <a:endParaRPr lang="ru-RU" sz="200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0.73162</cdr:x>
      <cdr:y>0.13378</cdr:y>
    </cdr:from>
    <cdr:to>
      <cdr:x>0.76814</cdr:x>
      <cdr:y>0.21112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8952781" y="741828"/>
          <a:ext cx="446892" cy="428859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3</a:t>
          </a:r>
          <a:endParaRPr lang="ru-RU" sz="200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0.03415</cdr:x>
      <cdr:y>0.30808</cdr:y>
    </cdr:from>
    <cdr:to>
      <cdr:x>0.30101</cdr:x>
      <cdr:y>0.65995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17927" y="1708341"/>
          <a:ext cx="3265550" cy="195116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</a:rPr>
            <a:t>Автоматизация </a:t>
          </a:r>
        </a:p>
        <a:p xmlns:a="http://schemas.openxmlformats.org/drawingml/2006/main">
          <a:pPr algn="ctr"/>
          <a:endParaRPr lang="ru-RU" sz="1400" dirty="0" smtClean="0"/>
        </a:p>
        <a:p xmlns:a="http://schemas.openxmlformats.org/drawingml/2006/main">
          <a:pPr algn="ctr"/>
          <a:endParaRPr lang="ru-RU" sz="1400" dirty="0" smtClean="0"/>
        </a:p>
        <a:p xmlns:a="http://schemas.openxmlformats.org/drawingml/2006/main">
          <a:pPr algn="ctr"/>
          <a:r>
            <a:rPr lang="ru-RU" sz="1800" dirty="0" smtClean="0"/>
            <a:t>Внедрение </a:t>
          </a:r>
          <a:r>
            <a:rPr lang="en-US" sz="1800" dirty="0" smtClean="0"/>
            <a:t>IT</a:t>
          </a:r>
          <a:r>
            <a:rPr lang="ru-RU" sz="1800" dirty="0" smtClean="0"/>
            <a:t>-решений, повторяющих имеющие процессы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0.3267</cdr:x>
      <cdr:y>0.31027</cdr:y>
    </cdr:from>
    <cdr:to>
      <cdr:x>0.59486</cdr:x>
      <cdr:y>0.81944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3997802" y="1720485"/>
          <a:ext cx="3281457" cy="282340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err="1" smtClean="0">
              <a:solidFill>
                <a:schemeClr val="tx1"/>
              </a:solidFill>
            </a:rPr>
            <a:t>Цифровизация</a:t>
          </a:r>
          <a:endParaRPr lang="ru-RU" sz="20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endParaRPr lang="ru-RU" sz="2000" b="1" dirty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ru-RU" sz="1800" dirty="0" smtClean="0">
              <a:solidFill>
                <a:schemeClr val="bg1"/>
              </a:solidFill>
            </a:rPr>
            <a:t>Улучшение существующих процессов путем внедрения информационных технологий, оптимизации и реинжиниринга, а также анализ данных для принятия решений  </a:t>
          </a:r>
          <a:endParaRPr lang="ru-RU" sz="1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0.61294</cdr:x>
      <cdr:y>0.30917</cdr:y>
    </cdr:from>
    <cdr:to>
      <cdr:x>0.88682</cdr:x>
      <cdr:y>0.97838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7500553" y="1714391"/>
          <a:ext cx="3351348" cy="371085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</a:rPr>
            <a:t>Цифровая трансформация</a:t>
          </a:r>
        </a:p>
        <a:p xmlns:a="http://schemas.openxmlformats.org/drawingml/2006/main">
          <a:pPr algn="ctr"/>
          <a:endParaRPr lang="ru-RU" sz="1400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ru-RU" sz="1800" dirty="0" smtClean="0">
              <a:solidFill>
                <a:schemeClr val="bg1"/>
              </a:solidFill>
            </a:rPr>
            <a:t>Глубокая реорганизация бизнес-процессов с широким применением цифровых инструментов для их исполнения, которая приводит к существенному улучшению их характеристик  и/или появлению принципиально новых их качеств и свойств   </a:t>
          </a:r>
          <a:endParaRPr lang="ru-RU" sz="180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0.47672</cdr:x>
      <cdr:y>0.2492</cdr:y>
    </cdr:from>
    <cdr:to>
      <cdr:x>0.5631</cdr:x>
      <cdr:y>0.32537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64D808AC-4B12-5540-AD35-2EC7DA80A399}"/>
            </a:ext>
          </a:extLst>
        </cdr:cNvPr>
        <cdr:cNvSpPr txBox="1"/>
      </cdr:nvSpPr>
      <cdr:spPr>
        <a:xfrm xmlns:a="http://schemas.openxmlformats.org/drawingml/2006/main">
          <a:off x="5694073" y="1469047"/>
          <a:ext cx="1031753" cy="449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i="0" dirty="0">
            <a:solidFill>
              <a:schemeClr val="bg1"/>
            </a:solidFill>
            <a:latin typeface="Muller Narrow ExtraBold" pitchFamily="2" charset="0"/>
          </a:endParaRPr>
        </a:p>
      </cdr:txBody>
    </cdr:sp>
  </cdr:relSizeAnchor>
  <cdr:relSizeAnchor xmlns:cdr="http://schemas.openxmlformats.org/drawingml/2006/chartDrawing">
    <cdr:from>
      <cdr:x>0</cdr:x>
      <cdr:y>0.32566</cdr:y>
    </cdr:from>
    <cdr:to>
      <cdr:x>0.09105</cdr:x>
      <cdr:y>0.40183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D0E632C9-3DB8-304F-A1C4-A51832082BE6}"/>
            </a:ext>
          </a:extLst>
        </cdr:cNvPr>
        <cdr:cNvSpPr txBox="1"/>
      </cdr:nvSpPr>
      <cdr:spPr>
        <a:xfrm xmlns:a="http://schemas.openxmlformats.org/drawingml/2006/main">
          <a:off x="-171450" y="1919740"/>
          <a:ext cx="1087533" cy="449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i="0" dirty="0">
            <a:latin typeface="Muller Narrow ExtraBold" pitchFamily="2" charset="0"/>
          </a:endParaRPr>
        </a:p>
      </cdr:txBody>
    </cdr:sp>
  </cdr:relSizeAnchor>
  <cdr:relSizeAnchor xmlns:cdr="http://schemas.openxmlformats.org/drawingml/2006/chartDrawing">
    <cdr:from>
      <cdr:x>0.37124</cdr:x>
      <cdr:y>0.6064</cdr:y>
    </cdr:from>
    <cdr:to>
      <cdr:x>0.46054</cdr:x>
      <cdr:y>0.68519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7AB09988-1D5B-B74C-A693-F4BF27E6AABD}"/>
            </a:ext>
          </a:extLst>
        </cdr:cNvPr>
        <cdr:cNvSpPr txBox="1"/>
      </cdr:nvSpPr>
      <cdr:spPr>
        <a:xfrm xmlns:a="http://schemas.openxmlformats.org/drawingml/2006/main">
          <a:off x="4434183" y="3574739"/>
          <a:ext cx="1066630" cy="464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i="0" dirty="0">
            <a:solidFill>
              <a:schemeClr val="bg1"/>
            </a:solidFill>
            <a:latin typeface="Muller Narrow ExtraBold" pitchFamily="2" charset="0"/>
          </a:endParaRPr>
        </a:p>
      </cdr:txBody>
    </cdr:sp>
  </cdr:relSizeAnchor>
  <cdr:relSizeAnchor xmlns:cdr="http://schemas.openxmlformats.org/drawingml/2006/chartDrawing">
    <cdr:from>
      <cdr:x>0</cdr:x>
      <cdr:y>0.12099</cdr:y>
    </cdr:from>
    <cdr:to>
      <cdr:x>0.0998</cdr:x>
      <cdr:y>0.2313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CE3A2A40-7D20-A64B-AC6D-9694A7C06A2A}"/>
            </a:ext>
          </a:extLst>
        </cdr:cNvPr>
        <cdr:cNvSpPr txBox="1"/>
      </cdr:nvSpPr>
      <cdr:spPr>
        <a:xfrm xmlns:a="http://schemas.openxmlformats.org/drawingml/2006/main">
          <a:off x="0" y="713245"/>
          <a:ext cx="1192046" cy="650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i="0" dirty="0">
            <a:solidFill>
              <a:schemeClr val="tx1"/>
            </a:solidFill>
            <a:latin typeface="Muller Narrow ExtraBold" pitchFamily="2" charset="0"/>
          </a:endParaRPr>
        </a:p>
      </cdr:txBody>
    </cdr:sp>
  </cdr:relSizeAnchor>
  <cdr:relSizeAnchor xmlns:cdr="http://schemas.openxmlformats.org/drawingml/2006/chartDrawing">
    <cdr:from>
      <cdr:x>0</cdr:x>
      <cdr:y>0.23153</cdr:y>
    </cdr:from>
    <cdr:to>
      <cdr:x>0.07004</cdr:x>
      <cdr:y>0.29456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xmlns="" id="{A14B97DD-AAA1-8B4B-917E-A340838246E6}"/>
            </a:ext>
          </a:extLst>
        </cdr:cNvPr>
        <cdr:cNvSpPr txBox="1"/>
      </cdr:nvSpPr>
      <cdr:spPr>
        <a:xfrm xmlns:a="http://schemas.openxmlformats.org/drawingml/2006/main">
          <a:off x="0" y="1364896"/>
          <a:ext cx="836583" cy="371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i="0" dirty="0">
            <a:solidFill>
              <a:schemeClr val="bg1"/>
            </a:solidFill>
            <a:latin typeface="Muller Narrow ExtraBold" pitchFamily="2" charset="0"/>
          </a:endParaRPr>
        </a:p>
      </cdr:txBody>
    </cdr:sp>
  </cdr:relSizeAnchor>
  <cdr:relSizeAnchor xmlns:cdr="http://schemas.openxmlformats.org/drawingml/2006/chartDrawing">
    <cdr:from>
      <cdr:x>0.0107</cdr:x>
      <cdr:y>0.02743</cdr:y>
    </cdr:from>
    <cdr:to>
      <cdr:x>0.09299</cdr:x>
      <cdr:y>0.11148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xmlns="" id="{980B7899-E9CC-4C46-949E-3688F8A132D1}"/>
            </a:ext>
          </a:extLst>
        </cdr:cNvPr>
        <cdr:cNvSpPr txBox="1"/>
      </cdr:nvSpPr>
      <cdr:spPr>
        <a:xfrm xmlns:a="http://schemas.openxmlformats.org/drawingml/2006/main">
          <a:off x="127748" y="161680"/>
          <a:ext cx="982901" cy="4954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i="0" dirty="0" smtClean="0">
              <a:latin typeface="Muller Narrow ExtraBold" pitchFamily="2" charset="0"/>
            </a:rPr>
            <a:t> </a:t>
          </a:r>
          <a:endParaRPr lang="ru-RU" sz="2000" b="1" i="0" dirty="0">
            <a:latin typeface="Muller Narrow ExtraBold" pitchFamily="2" charset="0"/>
          </a:endParaRPr>
        </a:p>
      </cdr:txBody>
    </cdr:sp>
  </cdr:relSizeAnchor>
  <cdr:relSizeAnchor xmlns:cdr="http://schemas.openxmlformats.org/drawingml/2006/chartDrawing">
    <cdr:from>
      <cdr:x>0.23082</cdr:x>
      <cdr:y>0.26566</cdr:y>
    </cdr:from>
    <cdr:to>
      <cdr:x>0.30349</cdr:x>
      <cdr:y>0.37597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xmlns="" id="{1027A94A-AA55-424B-8FB9-8E6518423EB9}"/>
            </a:ext>
          </a:extLst>
        </cdr:cNvPr>
        <cdr:cNvSpPr txBox="1"/>
      </cdr:nvSpPr>
      <cdr:spPr>
        <a:xfrm xmlns:a="http://schemas.openxmlformats.org/drawingml/2006/main">
          <a:off x="2756945" y="1566035"/>
          <a:ext cx="868101" cy="650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i="0" dirty="0">
            <a:solidFill>
              <a:schemeClr val="bg1"/>
            </a:solidFill>
            <a:latin typeface="Muller Narrow ExtraBold" pitchFamily="2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1944350" cy="5894991"/>
        </a:xfrm>
        <a:prstGeom xmlns:a="http://schemas.openxmlformats.org/drawingml/2006/main" prst="rect">
          <a:avLst/>
        </a:prstGeom>
        <a:solidFill xmlns:a="http://schemas.openxmlformats.org/drawingml/2006/main">
          <a:srgbClr val="EBEBEB"/>
        </a:solidFill>
        <a:effectLst xmlns:a="http://schemas.openxmlformats.org/drawingml/2006/main">
          <a:outerShdw blurRad="50800" dist="50800" dir="5400000" algn="ctr" rotWithShape="0">
            <a:srgbClr val="EBEBEB"/>
          </a:outerShdw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2450" y="1241425"/>
            <a:ext cx="5692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170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838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1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>
            <a:extLst>
              <a:ext uri="{FF2B5EF4-FFF2-40B4-BE49-F238E27FC236}">
                <a16:creationId xmlns:a16="http://schemas.microsoft.com/office/drawing/2014/main" xmlns="" id="{DD86BC61-2467-41EF-BE45-AB875AA6F9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>
            <a:extLst>
              <a:ext uri="{FF2B5EF4-FFF2-40B4-BE49-F238E27FC236}">
                <a16:creationId xmlns:a16="http://schemas.microsoft.com/office/drawing/2014/main" xmlns="" id="{D7880D33-BAD6-46D4-8145-6E53572696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>
                <a:latin typeface="Arial" panose="020B0604020202020204" pitchFamily="34" charset="0"/>
              </a:rPr>
              <a:t>От производственного травматизма и профессиональных заболеваний 63,1+50,0=113 млрд. рубл.</a:t>
            </a:r>
          </a:p>
        </p:txBody>
      </p:sp>
      <p:sp>
        <p:nvSpPr>
          <p:cNvPr id="28676" name="Номер слайда 3">
            <a:extLst>
              <a:ext uri="{FF2B5EF4-FFF2-40B4-BE49-F238E27FC236}">
                <a16:creationId xmlns:a16="http://schemas.microsoft.com/office/drawing/2014/main" xmlns="" id="{D8AC3748-E47F-4B70-A7AB-8284EBCA92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1ABBA-20B9-4421-9285-9CA7EDB3CE5D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303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45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9495-9C1C-4305-92AF-DEE32E5009AD}" type="datetime1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4964-24D1-493A-B6E4-02C8357C9107}" type="datetime1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108A-F81B-435E-ACC1-D0AF158C1416}" type="datetime1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80522" y="3"/>
            <a:ext cx="6559105" cy="7199312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7966" rtl="0" eaLnBrk="1" fontAlgn="auto" latinLnBrk="1" hangingPunct="1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7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3704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" y="6245367"/>
            <a:ext cx="11504662" cy="8315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7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818600" y="6320960"/>
            <a:ext cx="10602428" cy="6803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819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38192" y="198029"/>
            <a:ext cx="5823483" cy="2494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7">
              <a:latin typeface="+mn-lt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82565" y="198029"/>
            <a:ext cx="5855025" cy="2494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7">
              <a:latin typeface="+mn-lt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38193" y="317225"/>
            <a:ext cx="3279207" cy="2256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182566" y="317225"/>
            <a:ext cx="3279207" cy="2256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283221" y="2843739"/>
            <a:ext cx="6956405" cy="3326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2638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42BCD1B-947D-4365-BA3B-0F1EDC7713CD}"/>
              </a:ext>
            </a:extLst>
          </p:cNvPr>
          <p:cNvSpPr/>
          <p:nvPr userDrawn="1"/>
        </p:nvSpPr>
        <p:spPr>
          <a:xfrm>
            <a:off x="0" y="2654088"/>
            <a:ext cx="12239625" cy="1891137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7">
              <a:cs typeface="Arial" pitchFamily="34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1794" y="1028813"/>
            <a:ext cx="4917057" cy="5141687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7966" rtl="0" eaLnBrk="1" fontAlgn="auto" latinLnBrk="1" hangingPunct="1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7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238E336C-CBC6-405B-A2D0-832A210015D9}"/>
              </a:ext>
            </a:extLst>
          </p:cNvPr>
          <p:cNvSpPr/>
          <p:nvPr userDrawn="1"/>
        </p:nvSpPr>
        <p:spPr>
          <a:xfrm rot="10800000">
            <a:off x="0" y="605807"/>
            <a:ext cx="10509236" cy="1917012"/>
          </a:xfrm>
          <a:custGeom>
            <a:avLst/>
            <a:gdLst>
              <a:gd name="connsiteX0" fmla="*/ 1829628 w 10468344"/>
              <a:gd name="connsiteY0" fmla="*/ 1826128 h 1826128"/>
              <a:gd name="connsiteX1" fmla="*/ 0 w 10468344"/>
              <a:gd name="connsiteY1" fmla="*/ 25683 h 1826128"/>
              <a:gd name="connsiteX2" fmla="*/ 5529 w 10468344"/>
              <a:gd name="connsiteY2" fmla="*/ 20065 h 1826128"/>
              <a:gd name="connsiteX3" fmla="*/ 229959 w 10468344"/>
              <a:gd name="connsiteY3" fmla="*/ 20064 h 1826128"/>
              <a:gd name="connsiteX4" fmla="*/ 1829436 w 10468344"/>
              <a:gd name="connsiteY4" fmla="*/ 1594029 h 1826128"/>
              <a:gd name="connsiteX5" fmla="*/ 3443085 w 10468344"/>
              <a:gd name="connsiteY5" fmla="*/ 6119 h 1826128"/>
              <a:gd name="connsiteX6" fmla="*/ 3444974 w 10468344"/>
              <a:gd name="connsiteY6" fmla="*/ 8038 h 1826128"/>
              <a:gd name="connsiteX7" fmla="*/ 3444974 w 10468344"/>
              <a:gd name="connsiteY7" fmla="*/ 0 h 1826128"/>
              <a:gd name="connsiteX8" fmla="*/ 10468344 w 10468344"/>
              <a:gd name="connsiteY8" fmla="*/ 0 h 1826128"/>
              <a:gd name="connsiteX9" fmla="*/ 10468344 w 10468344"/>
              <a:gd name="connsiteY9" fmla="*/ 165298 h 1826128"/>
              <a:gd name="connsiteX10" fmla="*/ 3516995 w 10468344"/>
              <a:gd name="connsiteY10" fmla="*/ 165298 h 1826128"/>
              <a:gd name="connsiteX11" fmla="*/ 1877405 w 10468344"/>
              <a:gd name="connsiteY11" fmla="*/ 1778735 h 1826128"/>
              <a:gd name="connsiteX12" fmla="*/ 1876835 w 10468344"/>
              <a:gd name="connsiteY12" fmla="*/ 1778156 h 18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68344" h="1826128">
                <a:moveTo>
                  <a:pt x="1829628" y="1826128"/>
                </a:moveTo>
                <a:lnTo>
                  <a:pt x="0" y="25683"/>
                </a:lnTo>
                <a:lnTo>
                  <a:pt x="5529" y="20065"/>
                </a:lnTo>
                <a:lnTo>
                  <a:pt x="229959" y="20064"/>
                </a:lnTo>
                <a:lnTo>
                  <a:pt x="1829436" y="1594029"/>
                </a:lnTo>
                <a:lnTo>
                  <a:pt x="3443085" y="6119"/>
                </a:lnTo>
                <a:lnTo>
                  <a:pt x="3444974" y="8038"/>
                </a:lnTo>
                <a:lnTo>
                  <a:pt x="3444974" y="0"/>
                </a:lnTo>
                <a:lnTo>
                  <a:pt x="10468344" y="0"/>
                </a:lnTo>
                <a:lnTo>
                  <a:pt x="10468344" y="165298"/>
                </a:lnTo>
                <a:lnTo>
                  <a:pt x="3516995" y="165298"/>
                </a:lnTo>
                <a:lnTo>
                  <a:pt x="1877405" y="1778735"/>
                </a:lnTo>
                <a:lnTo>
                  <a:pt x="1876835" y="1778156"/>
                </a:lnTo>
                <a:close/>
              </a:path>
            </a:pathLst>
          </a:custGeom>
          <a:gradFill flip="none" rotWithShape="1"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7">
              <a:cs typeface="Arial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455CBD1-32B3-430C-B34D-CDAE19AD0ABC}"/>
              </a:ext>
            </a:extLst>
          </p:cNvPr>
          <p:cNvSpPr/>
          <p:nvPr userDrawn="1"/>
        </p:nvSpPr>
        <p:spPr>
          <a:xfrm>
            <a:off x="6825831" y="4673097"/>
            <a:ext cx="5413794" cy="1923962"/>
          </a:xfrm>
          <a:custGeom>
            <a:avLst/>
            <a:gdLst>
              <a:gd name="connsiteX0" fmla="*/ 3456032 w 5392729"/>
              <a:gd name="connsiteY0" fmla="*/ 0 h 1832749"/>
              <a:gd name="connsiteX1" fmla="*/ 3461074 w 5392729"/>
              <a:gd name="connsiteY1" fmla="*/ 5124 h 1832749"/>
              <a:gd name="connsiteX2" fmla="*/ 3461074 w 5392729"/>
              <a:gd name="connsiteY2" fmla="*/ 2963 h 1832749"/>
              <a:gd name="connsiteX3" fmla="*/ 5392729 w 5392729"/>
              <a:gd name="connsiteY3" fmla="*/ 2963 h 1832749"/>
              <a:gd name="connsiteX4" fmla="*/ 5392729 w 5392729"/>
              <a:gd name="connsiteY4" fmla="*/ 168261 h 1832749"/>
              <a:gd name="connsiteX5" fmla="*/ 3520712 w 5392729"/>
              <a:gd name="connsiteY5" fmla="*/ 168261 h 1832749"/>
              <a:gd name="connsiteX6" fmla="*/ 1877406 w 5392729"/>
              <a:gd name="connsiteY6" fmla="*/ 1785355 h 1832749"/>
              <a:gd name="connsiteX7" fmla="*/ 1876837 w 5392729"/>
              <a:gd name="connsiteY7" fmla="*/ 1784777 h 1832749"/>
              <a:gd name="connsiteX8" fmla="*/ 1829630 w 5392729"/>
              <a:gd name="connsiteY8" fmla="*/ 1832749 h 1832749"/>
              <a:gd name="connsiteX9" fmla="*/ 0 w 5392729"/>
              <a:gd name="connsiteY9" fmla="*/ 32302 h 1832749"/>
              <a:gd name="connsiteX10" fmla="*/ 5528 w 5392729"/>
              <a:gd name="connsiteY10" fmla="*/ 26684 h 1832749"/>
              <a:gd name="connsiteX11" fmla="*/ 229959 w 5392729"/>
              <a:gd name="connsiteY11" fmla="*/ 26683 h 1832749"/>
              <a:gd name="connsiteX12" fmla="*/ 1829438 w 5392729"/>
              <a:gd name="connsiteY12" fmla="*/ 1600649 h 183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92729" h="1832749">
                <a:moveTo>
                  <a:pt x="3456032" y="0"/>
                </a:moveTo>
                <a:lnTo>
                  <a:pt x="3461074" y="5124"/>
                </a:lnTo>
                <a:lnTo>
                  <a:pt x="3461074" y="2963"/>
                </a:lnTo>
                <a:lnTo>
                  <a:pt x="5392729" y="2963"/>
                </a:lnTo>
                <a:lnTo>
                  <a:pt x="5392729" y="168261"/>
                </a:lnTo>
                <a:lnTo>
                  <a:pt x="3520712" y="168261"/>
                </a:lnTo>
                <a:lnTo>
                  <a:pt x="1877406" y="1785355"/>
                </a:lnTo>
                <a:lnTo>
                  <a:pt x="1876837" y="1784777"/>
                </a:lnTo>
                <a:lnTo>
                  <a:pt x="1829630" y="1832749"/>
                </a:lnTo>
                <a:lnTo>
                  <a:pt x="0" y="32302"/>
                </a:lnTo>
                <a:lnTo>
                  <a:pt x="5528" y="26684"/>
                </a:lnTo>
                <a:lnTo>
                  <a:pt x="229959" y="26683"/>
                </a:lnTo>
                <a:lnTo>
                  <a:pt x="1829438" y="1600649"/>
                </a:lnTo>
                <a:close/>
              </a:path>
            </a:pathLst>
          </a:cu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23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324628" y="2692556"/>
            <a:ext cx="8914998" cy="18142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9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3045482" cy="71993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9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67DDBCE0-5335-4926-AB19-E3A892931A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053821" y="1469777"/>
            <a:ext cx="3989775" cy="41720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606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11962" indent="0">
              <a:buNone/>
              <a:defRPr sz="3748"/>
            </a:lvl2pPr>
            <a:lvl3pPr marL="1223925" indent="0">
              <a:buNone/>
              <a:defRPr sz="3212"/>
            </a:lvl3pPr>
            <a:lvl4pPr marL="1835886" indent="0">
              <a:buNone/>
              <a:defRPr sz="2677"/>
            </a:lvl4pPr>
            <a:lvl5pPr marL="2447849" indent="0">
              <a:buNone/>
              <a:defRPr sz="2677"/>
            </a:lvl5pPr>
            <a:lvl6pPr marL="3059811" indent="0">
              <a:buNone/>
              <a:defRPr sz="2677"/>
            </a:lvl6pPr>
            <a:lvl7pPr marL="3671773" indent="0">
              <a:buNone/>
              <a:defRPr sz="2677"/>
            </a:lvl7pPr>
            <a:lvl8pPr marL="4283735" indent="0">
              <a:buNone/>
              <a:defRPr sz="2677"/>
            </a:lvl8pPr>
            <a:lvl9pPr marL="4895697" indent="0">
              <a:buNone/>
              <a:defRPr sz="267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09253" y="3053677"/>
            <a:ext cx="6630372" cy="66286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19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53" y="3716538"/>
            <a:ext cx="6630372" cy="4031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74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50328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10139"/>
            <a:ext cx="12239625" cy="814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19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925693"/>
            <a:ext cx="12239625" cy="2736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7"/>
          </a:p>
        </p:txBody>
      </p:sp>
      <p:sp>
        <p:nvSpPr>
          <p:cNvPr id="10" name="텍스트 개체 틀 2">
            <a:extLst>
              <a:ext uri="{FF2B5EF4-FFF2-40B4-BE49-F238E27FC236}">
                <a16:creationId xmlns=""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55418"/>
            <a:ext cx="12239625" cy="440251"/>
          </a:xfrm>
          <a:prstGeom prst="rect">
            <a:avLst/>
          </a:prstGeom>
        </p:spPr>
        <p:txBody>
          <a:bodyPr anchor="ctr"/>
          <a:lstStyle>
            <a:lvl1pPr marL="0" marR="0" indent="0" algn="ctr" defTabSz="917943" rtl="0" eaLnBrk="1" fontAlgn="auto" latinLnBrk="1" hangingPunct="1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9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7943" rtl="0" eaLnBrk="1" fontAlgn="auto" latinLnBrk="1" hangingPunct="1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7684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0842"/>
            <a:ext cx="12239625" cy="8063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19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27154"/>
            <a:ext cx="12239625" cy="4031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74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7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9115" y="1382300"/>
            <a:ext cx="8617775" cy="458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312914" y="5965678"/>
            <a:ext cx="11613798" cy="758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2396" tIns="61198" rIns="122396" bIns="611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9">
              <a:solidFill>
                <a:schemeClr val="tx1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18528" y="1966557"/>
            <a:ext cx="4130200" cy="31939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6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11962" indent="0">
              <a:buNone/>
              <a:defRPr sz="3748"/>
            </a:lvl2pPr>
            <a:lvl3pPr marL="1223925" indent="0">
              <a:buNone/>
              <a:defRPr sz="3212"/>
            </a:lvl3pPr>
            <a:lvl4pPr marL="1835886" indent="0">
              <a:buNone/>
              <a:defRPr sz="2677"/>
            </a:lvl4pPr>
            <a:lvl5pPr marL="2447849" indent="0">
              <a:buNone/>
              <a:defRPr sz="2677"/>
            </a:lvl5pPr>
            <a:lvl6pPr marL="3059811" indent="0">
              <a:buNone/>
              <a:defRPr sz="2677"/>
            </a:lvl6pPr>
            <a:lvl7pPr marL="3671773" indent="0">
              <a:buNone/>
              <a:defRPr sz="2677"/>
            </a:lvl7pPr>
            <a:lvl8pPr marL="4283735" indent="0">
              <a:buNone/>
              <a:defRPr sz="2677"/>
            </a:lvl8pPr>
            <a:lvl9pPr marL="4895697" indent="0">
              <a:buNone/>
              <a:defRPr sz="267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57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2461-6BC2-4F17-83F0-E62BF2E5A51B}" type="datetime1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F4DC-7ACC-4464-AE06-BFD952BAF75E}" type="datetime1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3D2EE-C9E6-4E0B-8BD2-9590AE2F4A20}" type="datetime1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DB32-812D-4852-8662-D6AB67305224}" type="datetime1">
              <a:rPr lang="ru-RU" smtClean="0"/>
              <a:t>10.11.2021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13D5-0CC5-4DDB-BF8A-FEFB5A0CC672}" type="datetime1">
              <a:rPr lang="ru-RU" smtClean="0"/>
              <a:t>10.11.2021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315C-B592-4F2A-BB98-3F0FAEFCEE71}" type="datetime1">
              <a:rPr lang="ru-RU" smtClean="0"/>
              <a:t>10.11.2021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681B-6165-4D72-97D0-885A4CFAB2A6}" type="datetime1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0AF86-EBBF-44B5-B653-DB5E3E1C3847}" type="datetime1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8329F-94A2-49D0-AB43-ACE1558411D9}" type="datetime1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1.svg"/><Relationship Id="rId7" Type="http://schemas.openxmlformats.org/officeDocument/2006/relationships/image" Target="../media/image8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11" Type="http://schemas.openxmlformats.org/officeDocument/2006/relationships/image" Target="../media/image89.svg"/><Relationship Id="rId5" Type="http://schemas.openxmlformats.org/officeDocument/2006/relationships/image" Target="../media/image83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8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3E5FE43-CD68-C342-9095-2FE190F9DEAB}"/>
              </a:ext>
            </a:extLst>
          </p:cNvPr>
          <p:cNvSpPr/>
          <p:nvPr/>
        </p:nvSpPr>
        <p:spPr>
          <a:xfrm>
            <a:off x="1350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5D04965-F4A5-F14E-8831-9BBA7A96443C}"/>
              </a:ext>
            </a:extLst>
          </p:cNvPr>
          <p:cNvSpPr/>
          <p:nvPr/>
        </p:nvSpPr>
        <p:spPr>
          <a:xfrm>
            <a:off x="1417320" y="2936099"/>
            <a:ext cx="10520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latin typeface="Muller Narrow ExtraBold" panose="00000900000000000000" pitchFamily="50" charset="-52"/>
              </a:rPr>
              <a:t>Изменения законодательства </a:t>
            </a:r>
            <a:endParaRPr lang="ru-RU" sz="6000" dirty="0" smtClean="0">
              <a:latin typeface="Muller Narrow ExtraBold" panose="00000900000000000000" pitchFamily="50" charset="-52"/>
            </a:endParaRPr>
          </a:p>
          <a:p>
            <a:pPr algn="ctr"/>
            <a:r>
              <a:rPr lang="ru-RU" sz="6000" dirty="0" smtClean="0">
                <a:latin typeface="Muller Narrow ExtraBold" panose="00000900000000000000" pitchFamily="50" charset="-52"/>
              </a:rPr>
              <a:t>в </a:t>
            </a:r>
            <a:r>
              <a:rPr lang="ru-RU" sz="6000" dirty="0">
                <a:latin typeface="Muller Narrow ExtraBold" panose="00000900000000000000" pitchFamily="50" charset="-52"/>
              </a:rPr>
              <a:t>области охраны </a:t>
            </a:r>
            <a:r>
              <a:rPr lang="ru-RU" sz="6000" dirty="0" smtClean="0">
                <a:latin typeface="Muller Narrow ExtraBold" panose="00000900000000000000" pitchFamily="50" charset="-52"/>
              </a:rPr>
              <a:t>труда: </a:t>
            </a:r>
          </a:p>
          <a:p>
            <a:pPr algn="ctr"/>
            <a:r>
              <a:rPr lang="ru-RU" sz="6000" dirty="0" smtClean="0">
                <a:latin typeface="Muller Narrow ExtraBold" panose="00000900000000000000" pitchFamily="50" charset="-52"/>
              </a:rPr>
              <a:t>курс </a:t>
            </a:r>
            <a:r>
              <a:rPr lang="ru-RU" sz="6000" dirty="0">
                <a:latin typeface="Muller Narrow ExtraBold" panose="00000900000000000000" pitchFamily="50" charset="-52"/>
              </a:rPr>
              <a:t>на </a:t>
            </a:r>
            <a:r>
              <a:rPr lang="ru-RU" sz="6000" dirty="0" smtClean="0">
                <a:latin typeface="Muller Narrow ExtraBold" panose="00000900000000000000" pitchFamily="50" charset="-52"/>
              </a:rPr>
              <a:t>цифровую трансформацию</a:t>
            </a:r>
            <a:endParaRPr lang="ru-RU" sz="6000" dirty="0">
              <a:latin typeface="Muller Narrow ExtraBold" panose="000009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4972" y="247322"/>
            <a:ext cx="11632502" cy="778808"/>
          </a:xfrm>
        </p:spPr>
        <p:txBody>
          <a:bodyPr>
            <a:noAutofit/>
          </a:bodyPr>
          <a:lstStyle/>
          <a:p>
            <a:r>
              <a:rPr lang="ru-RU" sz="2811" dirty="0">
                <a:solidFill>
                  <a:srgbClr val="002060"/>
                </a:solidFill>
              </a:rPr>
              <a:t>Глава 35. ПРАВА И ОБЯЗАННОСТИ РАБОТОДАТЕЛЯ И РАБОТНИКА </a:t>
            </a:r>
            <a:r>
              <a:rPr lang="ru-RU" sz="2811" dirty="0" smtClean="0">
                <a:solidFill>
                  <a:srgbClr val="002060"/>
                </a:solidFill>
              </a:rPr>
              <a:t/>
            </a:r>
            <a:br>
              <a:rPr lang="ru-RU" sz="2811" dirty="0" smtClean="0">
                <a:solidFill>
                  <a:srgbClr val="002060"/>
                </a:solidFill>
              </a:rPr>
            </a:br>
            <a:r>
              <a:rPr lang="ru-RU" sz="2811" dirty="0" smtClean="0">
                <a:solidFill>
                  <a:srgbClr val="002060"/>
                </a:solidFill>
              </a:rPr>
              <a:t>В </a:t>
            </a:r>
            <a:r>
              <a:rPr lang="ru-RU" sz="2811" dirty="0">
                <a:solidFill>
                  <a:srgbClr val="002060"/>
                </a:solidFill>
              </a:rPr>
              <a:t>ОБЛАСТИ ОХРАНЫ ТРУДА</a:t>
            </a:r>
            <a:endParaRPr lang="en-US" sz="2811" dirty="0"/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41"/>
          </p:nvPr>
        </p:nvSpPr>
        <p:spPr>
          <a:xfrm>
            <a:off x="1000823" y="1173518"/>
            <a:ext cx="10674891" cy="421017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Статья 214. Обязанности работодателя в области охраны труда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4" name="Rectangle 15">
            <a:extLst>
              <a:ext uri="{FF2B5EF4-FFF2-40B4-BE49-F238E27FC236}">
                <a16:creationId xmlns="" xmlns:a16="http://schemas.microsoft.com/office/drawing/2014/main" id="{7CE4E3A6-8F23-4373-A092-2D8D893C0F72}"/>
              </a:ext>
            </a:extLst>
          </p:cNvPr>
          <p:cNvSpPr/>
          <p:nvPr/>
        </p:nvSpPr>
        <p:spPr>
          <a:xfrm rot="5400000">
            <a:off x="52448" y="1990748"/>
            <a:ext cx="1459837" cy="350486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89663 w 1287482"/>
              <a:gd name="connsiteY0" fmla="*/ 9340 h 383657"/>
              <a:gd name="connsiteX1" fmla="*/ 1287482 w 1287482"/>
              <a:gd name="connsiteY1" fmla="*/ 0 h 383657"/>
              <a:gd name="connsiteX2" fmla="*/ 922780 w 1287482"/>
              <a:gd name="connsiteY2" fmla="*/ 380703 h 383657"/>
              <a:gd name="connsiteX3" fmla="*/ 0 w 1287482"/>
              <a:gd name="connsiteY3" fmla="*/ 383657 h 383657"/>
              <a:gd name="connsiteX4" fmla="*/ 589663 w 1287482"/>
              <a:gd name="connsiteY4" fmla="*/ 9340 h 383657"/>
              <a:gd name="connsiteX0" fmla="*/ 589663 w 1287482"/>
              <a:gd name="connsiteY0" fmla="*/ 9340 h 383657"/>
              <a:gd name="connsiteX1" fmla="*/ 1287482 w 1287482"/>
              <a:gd name="connsiteY1" fmla="*/ 0 h 383657"/>
              <a:gd name="connsiteX2" fmla="*/ 936849 w 1287482"/>
              <a:gd name="connsiteY2" fmla="*/ 380703 h 383657"/>
              <a:gd name="connsiteX3" fmla="*/ 0 w 1287482"/>
              <a:gd name="connsiteY3" fmla="*/ 383657 h 383657"/>
              <a:gd name="connsiteX4" fmla="*/ 589663 w 1287482"/>
              <a:gd name="connsiteY4" fmla="*/ 9340 h 383657"/>
              <a:gd name="connsiteX0" fmla="*/ 589663 w 1281854"/>
              <a:gd name="connsiteY0" fmla="*/ 0 h 374317"/>
              <a:gd name="connsiteX1" fmla="*/ 1281854 w 1281854"/>
              <a:gd name="connsiteY1" fmla="*/ 17708 h 374317"/>
              <a:gd name="connsiteX2" fmla="*/ 936849 w 1281854"/>
              <a:gd name="connsiteY2" fmla="*/ 371363 h 374317"/>
              <a:gd name="connsiteX3" fmla="*/ 0 w 1281854"/>
              <a:gd name="connsiteY3" fmla="*/ 374317 h 374317"/>
              <a:gd name="connsiteX4" fmla="*/ 589663 w 1281854"/>
              <a:gd name="connsiteY4" fmla="*/ 0 h 374317"/>
              <a:gd name="connsiteX0" fmla="*/ 562419 w 1281854"/>
              <a:gd name="connsiteY0" fmla="*/ 12510 h 356609"/>
              <a:gd name="connsiteX1" fmla="*/ 1281854 w 1281854"/>
              <a:gd name="connsiteY1" fmla="*/ 0 h 356609"/>
              <a:gd name="connsiteX2" fmla="*/ 936849 w 1281854"/>
              <a:gd name="connsiteY2" fmla="*/ 353655 h 356609"/>
              <a:gd name="connsiteX3" fmla="*/ 0 w 1281854"/>
              <a:gd name="connsiteY3" fmla="*/ 356609 h 356609"/>
              <a:gd name="connsiteX4" fmla="*/ 562419 w 1281854"/>
              <a:gd name="connsiteY4" fmla="*/ 12510 h 356609"/>
              <a:gd name="connsiteX0" fmla="*/ 579184 w 1281854"/>
              <a:gd name="connsiteY0" fmla="*/ 0 h 361726"/>
              <a:gd name="connsiteX1" fmla="*/ 1281854 w 1281854"/>
              <a:gd name="connsiteY1" fmla="*/ 5117 h 361726"/>
              <a:gd name="connsiteX2" fmla="*/ 936849 w 1281854"/>
              <a:gd name="connsiteY2" fmla="*/ 358772 h 361726"/>
              <a:gd name="connsiteX3" fmla="*/ 0 w 1281854"/>
              <a:gd name="connsiteY3" fmla="*/ 361726 h 361726"/>
              <a:gd name="connsiteX4" fmla="*/ 579184 w 1281854"/>
              <a:gd name="connsiteY4" fmla="*/ 0 h 361726"/>
              <a:gd name="connsiteX0" fmla="*/ 579184 w 1279759"/>
              <a:gd name="connsiteY0" fmla="*/ 7473 h 369199"/>
              <a:gd name="connsiteX1" fmla="*/ 1279759 w 1279759"/>
              <a:gd name="connsiteY1" fmla="*/ 0 h 369199"/>
              <a:gd name="connsiteX2" fmla="*/ 936849 w 1279759"/>
              <a:gd name="connsiteY2" fmla="*/ 366245 h 369199"/>
              <a:gd name="connsiteX3" fmla="*/ 0 w 1279759"/>
              <a:gd name="connsiteY3" fmla="*/ 369199 h 369199"/>
              <a:gd name="connsiteX4" fmla="*/ 579184 w 1279759"/>
              <a:gd name="connsiteY4" fmla="*/ 7473 h 369199"/>
              <a:gd name="connsiteX0" fmla="*/ 579184 w 1279759"/>
              <a:gd name="connsiteY0" fmla="*/ 7473 h 369199"/>
              <a:gd name="connsiteX1" fmla="*/ 1279759 w 1279759"/>
              <a:gd name="connsiteY1" fmla="*/ 0 h 369199"/>
              <a:gd name="connsiteX2" fmla="*/ 922180 w 1279759"/>
              <a:gd name="connsiteY2" fmla="*/ 366245 h 369199"/>
              <a:gd name="connsiteX3" fmla="*/ 0 w 1279759"/>
              <a:gd name="connsiteY3" fmla="*/ 369199 h 369199"/>
              <a:gd name="connsiteX4" fmla="*/ 579184 w 1279759"/>
              <a:gd name="connsiteY4" fmla="*/ 7473 h 369199"/>
              <a:gd name="connsiteX0" fmla="*/ 579184 w 1279759"/>
              <a:gd name="connsiteY0" fmla="*/ 7473 h 369199"/>
              <a:gd name="connsiteX1" fmla="*/ 1279759 w 1279759"/>
              <a:gd name="connsiteY1" fmla="*/ 0 h 369199"/>
              <a:gd name="connsiteX2" fmla="*/ 922180 w 1279759"/>
              <a:gd name="connsiteY2" fmla="*/ 366245 h 369199"/>
              <a:gd name="connsiteX3" fmla="*/ 0 w 1279759"/>
              <a:gd name="connsiteY3" fmla="*/ 369199 h 369199"/>
              <a:gd name="connsiteX4" fmla="*/ 579184 w 1279759"/>
              <a:gd name="connsiteY4" fmla="*/ 7473 h 369199"/>
              <a:gd name="connsiteX0" fmla="*/ 574993 w 1279759"/>
              <a:gd name="connsiteY0" fmla="*/ 9991 h 369199"/>
              <a:gd name="connsiteX1" fmla="*/ 1279759 w 1279759"/>
              <a:gd name="connsiteY1" fmla="*/ 0 h 369199"/>
              <a:gd name="connsiteX2" fmla="*/ 922180 w 1279759"/>
              <a:gd name="connsiteY2" fmla="*/ 366245 h 369199"/>
              <a:gd name="connsiteX3" fmla="*/ 0 w 1279759"/>
              <a:gd name="connsiteY3" fmla="*/ 369199 h 369199"/>
              <a:gd name="connsiteX4" fmla="*/ 574993 w 1279759"/>
              <a:gd name="connsiteY4" fmla="*/ 9991 h 369199"/>
              <a:gd name="connsiteX0" fmla="*/ 574993 w 1279759"/>
              <a:gd name="connsiteY0" fmla="*/ 7472 h 369199"/>
              <a:gd name="connsiteX1" fmla="*/ 1279759 w 1279759"/>
              <a:gd name="connsiteY1" fmla="*/ 0 h 369199"/>
              <a:gd name="connsiteX2" fmla="*/ 922180 w 1279759"/>
              <a:gd name="connsiteY2" fmla="*/ 366245 h 369199"/>
              <a:gd name="connsiteX3" fmla="*/ 0 w 1279759"/>
              <a:gd name="connsiteY3" fmla="*/ 369199 h 369199"/>
              <a:gd name="connsiteX4" fmla="*/ 574993 w 1279759"/>
              <a:gd name="connsiteY4" fmla="*/ 7472 h 369199"/>
              <a:gd name="connsiteX0" fmla="*/ 583376 w 1279759"/>
              <a:gd name="connsiteY0" fmla="*/ 4954 h 369199"/>
              <a:gd name="connsiteX1" fmla="*/ 1279759 w 1279759"/>
              <a:gd name="connsiteY1" fmla="*/ 0 h 369199"/>
              <a:gd name="connsiteX2" fmla="*/ 922180 w 1279759"/>
              <a:gd name="connsiteY2" fmla="*/ 366245 h 369199"/>
              <a:gd name="connsiteX3" fmla="*/ 0 w 1279759"/>
              <a:gd name="connsiteY3" fmla="*/ 369199 h 369199"/>
              <a:gd name="connsiteX4" fmla="*/ 583376 w 1279759"/>
              <a:gd name="connsiteY4" fmla="*/ 4954 h 369199"/>
              <a:gd name="connsiteX0" fmla="*/ 583376 w 1279759"/>
              <a:gd name="connsiteY0" fmla="*/ 1763 h 369199"/>
              <a:gd name="connsiteX1" fmla="*/ 1279759 w 1279759"/>
              <a:gd name="connsiteY1" fmla="*/ 0 h 369199"/>
              <a:gd name="connsiteX2" fmla="*/ 922180 w 1279759"/>
              <a:gd name="connsiteY2" fmla="*/ 366245 h 369199"/>
              <a:gd name="connsiteX3" fmla="*/ 0 w 1279759"/>
              <a:gd name="connsiteY3" fmla="*/ 369199 h 369199"/>
              <a:gd name="connsiteX4" fmla="*/ 583376 w 1279759"/>
              <a:gd name="connsiteY4" fmla="*/ 1763 h 36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759" h="369199">
                <a:moveTo>
                  <a:pt x="583376" y="1763"/>
                </a:moveTo>
                <a:lnTo>
                  <a:pt x="1279759" y="0"/>
                </a:lnTo>
                <a:lnTo>
                  <a:pt x="922180" y="366245"/>
                </a:lnTo>
                <a:lnTo>
                  <a:pt x="0" y="369199"/>
                </a:lnTo>
                <a:lnTo>
                  <a:pt x="583376" y="1763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80000"/>
                  <a:lumOff val="20000"/>
                </a:schemeClr>
              </a:gs>
              <a:gs pos="68000">
                <a:schemeClr val="accent2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966">
              <a:defRPr/>
            </a:pPr>
            <a:endParaRPr lang="en-US" sz="1807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675" name="Rectangle 15">
            <a:extLst>
              <a:ext uri="{FF2B5EF4-FFF2-40B4-BE49-F238E27FC236}">
                <a16:creationId xmlns="" xmlns:a16="http://schemas.microsoft.com/office/drawing/2014/main" id="{F15D79BB-58F8-442A-91D3-26453D5D907A}"/>
              </a:ext>
            </a:extLst>
          </p:cNvPr>
          <p:cNvSpPr/>
          <p:nvPr/>
        </p:nvSpPr>
        <p:spPr>
          <a:xfrm rot="5400000">
            <a:off x="185136" y="2904346"/>
            <a:ext cx="1194539" cy="350564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42154"/>
              <a:gd name="connsiteY0" fmla="*/ 3403 h 364194"/>
              <a:gd name="connsiteX1" fmla="*/ 1042154 w 1042154"/>
              <a:gd name="connsiteY1" fmla="*/ 0 h 364194"/>
              <a:gd name="connsiteX2" fmla="*/ 944648 w 1042154"/>
              <a:gd name="connsiteY2" fmla="*/ 356952 h 364194"/>
              <a:gd name="connsiteX3" fmla="*/ 0 w 1042154"/>
              <a:gd name="connsiteY3" fmla="*/ 364194 h 364194"/>
              <a:gd name="connsiteX4" fmla="*/ 344336 w 1042154"/>
              <a:gd name="connsiteY4" fmla="*/ 3403 h 364194"/>
              <a:gd name="connsiteX0" fmla="*/ 350274 w 1042154"/>
              <a:gd name="connsiteY0" fmla="*/ 0 h 366729"/>
              <a:gd name="connsiteX1" fmla="*/ 1042154 w 1042154"/>
              <a:gd name="connsiteY1" fmla="*/ 2535 h 366729"/>
              <a:gd name="connsiteX2" fmla="*/ 944648 w 1042154"/>
              <a:gd name="connsiteY2" fmla="*/ 359487 h 366729"/>
              <a:gd name="connsiteX3" fmla="*/ 0 w 1042154"/>
              <a:gd name="connsiteY3" fmla="*/ 366729 h 366729"/>
              <a:gd name="connsiteX4" fmla="*/ 350274 w 1042154"/>
              <a:gd name="connsiteY4" fmla="*/ 0 h 366729"/>
              <a:gd name="connsiteX0" fmla="*/ 350274 w 1054029"/>
              <a:gd name="connsiteY0" fmla="*/ 9340 h 376069"/>
              <a:gd name="connsiteX1" fmla="*/ 1054029 w 1054029"/>
              <a:gd name="connsiteY1" fmla="*/ 0 h 376069"/>
              <a:gd name="connsiteX2" fmla="*/ 944648 w 1054029"/>
              <a:gd name="connsiteY2" fmla="*/ 368827 h 376069"/>
              <a:gd name="connsiteX3" fmla="*/ 0 w 1054029"/>
              <a:gd name="connsiteY3" fmla="*/ 376069 h 376069"/>
              <a:gd name="connsiteX4" fmla="*/ 350274 w 1054029"/>
              <a:gd name="connsiteY4" fmla="*/ 9340 h 376069"/>
              <a:gd name="connsiteX0" fmla="*/ 350274 w 944648"/>
              <a:gd name="connsiteY0" fmla="*/ 0 h 366729"/>
              <a:gd name="connsiteX1" fmla="*/ 875899 w 944648"/>
              <a:gd name="connsiteY1" fmla="*/ 79725 h 366729"/>
              <a:gd name="connsiteX2" fmla="*/ 944648 w 944648"/>
              <a:gd name="connsiteY2" fmla="*/ 359487 h 366729"/>
              <a:gd name="connsiteX3" fmla="*/ 0 w 944648"/>
              <a:gd name="connsiteY3" fmla="*/ 366729 h 366729"/>
              <a:gd name="connsiteX4" fmla="*/ 350274 w 944648"/>
              <a:gd name="connsiteY4" fmla="*/ 0 h 366729"/>
              <a:gd name="connsiteX0" fmla="*/ 350274 w 1042153"/>
              <a:gd name="connsiteY0" fmla="*/ 0 h 366729"/>
              <a:gd name="connsiteX1" fmla="*/ 1042153 w 1042153"/>
              <a:gd name="connsiteY1" fmla="*/ 2535 h 366729"/>
              <a:gd name="connsiteX2" fmla="*/ 944648 w 1042153"/>
              <a:gd name="connsiteY2" fmla="*/ 359487 h 366729"/>
              <a:gd name="connsiteX3" fmla="*/ 0 w 1042153"/>
              <a:gd name="connsiteY3" fmla="*/ 366729 h 366729"/>
              <a:gd name="connsiteX4" fmla="*/ 350274 w 1042153"/>
              <a:gd name="connsiteY4" fmla="*/ 0 h 366729"/>
              <a:gd name="connsiteX0" fmla="*/ 350274 w 1042153"/>
              <a:gd name="connsiteY0" fmla="*/ 0 h 373135"/>
              <a:gd name="connsiteX1" fmla="*/ 1042153 w 1042153"/>
              <a:gd name="connsiteY1" fmla="*/ 2535 h 373135"/>
              <a:gd name="connsiteX2" fmla="*/ 937824 w 1042153"/>
              <a:gd name="connsiteY2" fmla="*/ 373135 h 373135"/>
              <a:gd name="connsiteX3" fmla="*/ 0 w 1042153"/>
              <a:gd name="connsiteY3" fmla="*/ 366729 h 373135"/>
              <a:gd name="connsiteX4" fmla="*/ 350274 w 1042153"/>
              <a:gd name="connsiteY4" fmla="*/ 0 h 373135"/>
              <a:gd name="connsiteX0" fmla="*/ 350274 w 1042153"/>
              <a:gd name="connsiteY0" fmla="*/ 0 h 379959"/>
              <a:gd name="connsiteX1" fmla="*/ 1042153 w 1042153"/>
              <a:gd name="connsiteY1" fmla="*/ 2535 h 379959"/>
              <a:gd name="connsiteX2" fmla="*/ 931000 w 1042153"/>
              <a:gd name="connsiteY2" fmla="*/ 379959 h 379959"/>
              <a:gd name="connsiteX3" fmla="*/ 0 w 1042153"/>
              <a:gd name="connsiteY3" fmla="*/ 366729 h 379959"/>
              <a:gd name="connsiteX4" fmla="*/ 350274 w 1042153"/>
              <a:gd name="connsiteY4" fmla="*/ 0 h 379959"/>
              <a:gd name="connsiteX0" fmla="*/ 341891 w 1033770"/>
              <a:gd name="connsiteY0" fmla="*/ 0 h 379959"/>
              <a:gd name="connsiteX1" fmla="*/ 1033770 w 1033770"/>
              <a:gd name="connsiteY1" fmla="*/ 2535 h 379959"/>
              <a:gd name="connsiteX2" fmla="*/ 922617 w 1033770"/>
              <a:gd name="connsiteY2" fmla="*/ 379959 h 379959"/>
              <a:gd name="connsiteX3" fmla="*/ 0 w 1033770"/>
              <a:gd name="connsiteY3" fmla="*/ 376782 h 379959"/>
              <a:gd name="connsiteX4" fmla="*/ 341891 w 1033770"/>
              <a:gd name="connsiteY4" fmla="*/ 0 h 379959"/>
              <a:gd name="connsiteX0" fmla="*/ 379613 w 1033770"/>
              <a:gd name="connsiteY0" fmla="*/ 25110 h 377424"/>
              <a:gd name="connsiteX1" fmla="*/ 1033770 w 1033770"/>
              <a:gd name="connsiteY1" fmla="*/ 0 h 377424"/>
              <a:gd name="connsiteX2" fmla="*/ 922617 w 1033770"/>
              <a:gd name="connsiteY2" fmla="*/ 377424 h 377424"/>
              <a:gd name="connsiteX3" fmla="*/ 0 w 1033770"/>
              <a:gd name="connsiteY3" fmla="*/ 374247 h 377424"/>
              <a:gd name="connsiteX4" fmla="*/ 379613 w 1033770"/>
              <a:gd name="connsiteY4" fmla="*/ 25110 h 377424"/>
              <a:gd name="connsiteX0" fmla="*/ 356561 w 1033770"/>
              <a:gd name="connsiteY0" fmla="*/ 17570 h 377424"/>
              <a:gd name="connsiteX1" fmla="*/ 1033770 w 1033770"/>
              <a:gd name="connsiteY1" fmla="*/ 0 h 377424"/>
              <a:gd name="connsiteX2" fmla="*/ 922617 w 1033770"/>
              <a:gd name="connsiteY2" fmla="*/ 377424 h 377424"/>
              <a:gd name="connsiteX3" fmla="*/ 0 w 1033770"/>
              <a:gd name="connsiteY3" fmla="*/ 374247 h 377424"/>
              <a:gd name="connsiteX4" fmla="*/ 356561 w 1033770"/>
              <a:gd name="connsiteY4" fmla="*/ 17570 h 377424"/>
              <a:gd name="connsiteX0" fmla="*/ 356561 w 1023292"/>
              <a:gd name="connsiteY0" fmla="*/ 0 h 359854"/>
              <a:gd name="connsiteX1" fmla="*/ 1023292 w 1023292"/>
              <a:gd name="connsiteY1" fmla="*/ 7563 h 359854"/>
              <a:gd name="connsiteX2" fmla="*/ 922617 w 1023292"/>
              <a:gd name="connsiteY2" fmla="*/ 359854 h 359854"/>
              <a:gd name="connsiteX3" fmla="*/ 0 w 1023292"/>
              <a:gd name="connsiteY3" fmla="*/ 356677 h 359854"/>
              <a:gd name="connsiteX4" fmla="*/ 356561 w 1023292"/>
              <a:gd name="connsiteY4" fmla="*/ 0 h 359854"/>
              <a:gd name="connsiteX0" fmla="*/ 356561 w 1014909"/>
              <a:gd name="connsiteY0" fmla="*/ 0 h 359854"/>
              <a:gd name="connsiteX1" fmla="*/ 1014909 w 1014909"/>
              <a:gd name="connsiteY1" fmla="*/ 115634 h 359854"/>
              <a:gd name="connsiteX2" fmla="*/ 922617 w 1014909"/>
              <a:gd name="connsiteY2" fmla="*/ 359854 h 359854"/>
              <a:gd name="connsiteX3" fmla="*/ 0 w 1014909"/>
              <a:gd name="connsiteY3" fmla="*/ 356677 h 359854"/>
              <a:gd name="connsiteX4" fmla="*/ 356561 w 1014909"/>
              <a:gd name="connsiteY4" fmla="*/ 0 h 359854"/>
              <a:gd name="connsiteX0" fmla="*/ 356561 w 1044249"/>
              <a:gd name="connsiteY0" fmla="*/ 0 h 359854"/>
              <a:gd name="connsiteX1" fmla="*/ 1044249 w 1044249"/>
              <a:gd name="connsiteY1" fmla="*/ 23 h 359854"/>
              <a:gd name="connsiteX2" fmla="*/ 922617 w 1044249"/>
              <a:gd name="connsiteY2" fmla="*/ 359854 h 359854"/>
              <a:gd name="connsiteX3" fmla="*/ 0 w 1044249"/>
              <a:gd name="connsiteY3" fmla="*/ 356677 h 359854"/>
              <a:gd name="connsiteX4" fmla="*/ 356561 w 1044249"/>
              <a:gd name="connsiteY4" fmla="*/ 0 h 359854"/>
              <a:gd name="connsiteX0" fmla="*/ 352370 w 1044249"/>
              <a:gd name="connsiteY0" fmla="*/ 0 h 362367"/>
              <a:gd name="connsiteX1" fmla="*/ 1044249 w 1044249"/>
              <a:gd name="connsiteY1" fmla="*/ 2536 h 362367"/>
              <a:gd name="connsiteX2" fmla="*/ 922617 w 1044249"/>
              <a:gd name="connsiteY2" fmla="*/ 362367 h 362367"/>
              <a:gd name="connsiteX3" fmla="*/ 0 w 1044249"/>
              <a:gd name="connsiteY3" fmla="*/ 359190 h 362367"/>
              <a:gd name="connsiteX4" fmla="*/ 352370 w 1044249"/>
              <a:gd name="connsiteY4" fmla="*/ 0 h 362367"/>
              <a:gd name="connsiteX0" fmla="*/ 352370 w 1044249"/>
              <a:gd name="connsiteY0" fmla="*/ 0 h 362367"/>
              <a:gd name="connsiteX1" fmla="*/ 1044249 w 1044249"/>
              <a:gd name="connsiteY1" fmla="*/ 2536 h 362367"/>
              <a:gd name="connsiteX2" fmla="*/ 922617 w 1044249"/>
              <a:gd name="connsiteY2" fmla="*/ 362367 h 362367"/>
              <a:gd name="connsiteX3" fmla="*/ 0 w 1044249"/>
              <a:gd name="connsiteY3" fmla="*/ 359190 h 362367"/>
              <a:gd name="connsiteX4" fmla="*/ 352370 w 1044249"/>
              <a:gd name="connsiteY4" fmla="*/ 0 h 362367"/>
              <a:gd name="connsiteX0" fmla="*/ 352370 w 1044249"/>
              <a:gd name="connsiteY0" fmla="*/ 0 h 362712"/>
              <a:gd name="connsiteX1" fmla="*/ 1044249 w 1044249"/>
              <a:gd name="connsiteY1" fmla="*/ 2536 h 362712"/>
              <a:gd name="connsiteX2" fmla="*/ 922617 w 1044249"/>
              <a:gd name="connsiteY2" fmla="*/ 362367 h 362712"/>
              <a:gd name="connsiteX3" fmla="*/ 0 w 1044249"/>
              <a:gd name="connsiteY3" fmla="*/ 362712 h 362712"/>
              <a:gd name="connsiteX4" fmla="*/ 352370 w 1044249"/>
              <a:gd name="connsiteY4" fmla="*/ 0 h 362712"/>
              <a:gd name="connsiteX0" fmla="*/ 355307 w 1047186"/>
              <a:gd name="connsiteY0" fmla="*/ 0 h 362712"/>
              <a:gd name="connsiteX1" fmla="*/ 1047186 w 1047186"/>
              <a:gd name="connsiteY1" fmla="*/ 2536 h 362712"/>
              <a:gd name="connsiteX2" fmla="*/ 925554 w 1047186"/>
              <a:gd name="connsiteY2" fmla="*/ 362367 h 362712"/>
              <a:gd name="connsiteX3" fmla="*/ 0 w 1047186"/>
              <a:gd name="connsiteY3" fmla="*/ 362712 h 362712"/>
              <a:gd name="connsiteX4" fmla="*/ 355307 w 1047186"/>
              <a:gd name="connsiteY4" fmla="*/ 0 h 36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186" h="362712">
                <a:moveTo>
                  <a:pt x="355307" y="0"/>
                </a:moveTo>
                <a:lnTo>
                  <a:pt x="1047186" y="2536"/>
                </a:lnTo>
                <a:lnTo>
                  <a:pt x="925554" y="362367"/>
                </a:lnTo>
                <a:lnTo>
                  <a:pt x="0" y="362712"/>
                </a:lnTo>
                <a:lnTo>
                  <a:pt x="355307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0000"/>
                  <a:lumOff val="20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966">
              <a:defRPr/>
            </a:pPr>
            <a:endParaRPr lang="en-US" sz="1807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676" name="Rectangle 15">
            <a:extLst>
              <a:ext uri="{FF2B5EF4-FFF2-40B4-BE49-F238E27FC236}">
                <a16:creationId xmlns="" xmlns:a16="http://schemas.microsoft.com/office/drawing/2014/main" id="{CBB3C64C-6E12-4FDD-BFDF-957A48EE38FA}"/>
              </a:ext>
            </a:extLst>
          </p:cNvPr>
          <p:cNvSpPr/>
          <p:nvPr/>
        </p:nvSpPr>
        <p:spPr>
          <a:xfrm rot="5400000">
            <a:off x="255772" y="3887985"/>
            <a:ext cx="1053266" cy="350564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920896"/>
              <a:gd name="connsiteY0" fmla="*/ 0 h 389175"/>
              <a:gd name="connsiteX1" fmla="*/ 810585 w 920896"/>
              <a:gd name="connsiteY1" fmla="*/ 2534 h 389175"/>
              <a:gd name="connsiteX2" fmla="*/ 920896 w 920896"/>
              <a:gd name="connsiteY2" fmla="*/ 389175 h 389175"/>
              <a:gd name="connsiteX3" fmla="*/ 0 w 920896"/>
              <a:gd name="connsiteY3" fmla="*/ 384541 h 389175"/>
              <a:gd name="connsiteX4" fmla="*/ 112766 w 920896"/>
              <a:gd name="connsiteY4" fmla="*/ 0 h 389175"/>
              <a:gd name="connsiteX0" fmla="*/ 112766 w 825893"/>
              <a:gd name="connsiteY0" fmla="*/ 0 h 384541"/>
              <a:gd name="connsiteX1" fmla="*/ 810585 w 825893"/>
              <a:gd name="connsiteY1" fmla="*/ 2534 h 384541"/>
              <a:gd name="connsiteX2" fmla="*/ 825893 w 825893"/>
              <a:gd name="connsiteY2" fmla="*/ 383238 h 384541"/>
              <a:gd name="connsiteX3" fmla="*/ 0 w 825893"/>
              <a:gd name="connsiteY3" fmla="*/ 384541 h 384541"/>
              <a:gd name="connsiteX4" fmla="*/ 112766 w 825893"/>
              <a:gd name="connsiteY4" fmla="*/ 0 h 384541"/>
              <a:gd name="connsiteX0" fmla="*/ 112766 w 914958"/>
              <a:gd name="connsiteY0" fmla="*/ 0 h 384541"/>
              <a:gd name="connsiteX1" fmla="*/ 810585 w 914958"/>
              <a:gd name="connsiteY1" fmla="*/ 2534 h 384541"/>
              <a:gd name="connsiteX2" fmla="*/ 914958 w 914958"/>
              <a:gd name="connsiteY2" fmla="*/ 377300 h 384541"/>
              <a:gd name="connsiteX3" fmla="*/ 0 w 914958"/>
              <a:gd name="connsiteY3" fmla="*/ 384541 h 384541"/>
              <a:gd name="connsiteX4" fmla="*/ 112766 w 914958"/>
              <a:gd name="connsiteY4" fmla="*/ 0 h 384541"/>
              <a:gd name="connsiteX0" fmla="*/ 112766 w 914958"/>
              <a:gd name="connsiteY0" fmla="*/ 0 h 384541"/>
              <a:gd name="connsiteX1" fmla="*/ 810585 w 914958"/>
              <a:gd name="connsiteY1" fmla="*/ 2534 h 384541"/>
              <a:gd name="connsiteX2" fmla="*/ 914958 w 914958"/>
              <a:gd name="connsiteY2" fmla="*/ 377300 h 384541"/>
              <a:gd name="connsiteX3" fmla="*/ 0 w 914958"/>
              <a:gd name="connsiteY3" fmla="*/ 384541 h 384541"/>
              <a:gd name="connsiteX4" fmla="*/ 112766 w 914958"/>
              <a:gd name="connsiteY4" fmla="*/ 0 h 384541"/>
              <a:gd name="connsiteX0" fmla="*/ 165158 w 914958"/>
              <a:gd name="connsiteY0" fmla="*/ 27989 h 382007"/>
              <a:gd name="connsiteX1" fmla="*/ 810585 w 914958"/>
              <a:gd name="connsiteY1" fmla="*/ 0 h 382007"/>
              <a:gd name="connsiteX2" fmla="*/ 914958 w 914958"/>
              <a:gd name="connsiteY2" fmla="*/ 374766 h 382007"/>
              <a:gd name="connsiteX3" fmla="*/ 0 w 914958"/>
              <a:gd name="connsiteY3" fmla="*/ 382007 h 382007"/>
              <a:gd name="connsiteX4" fmla="*/ 165158 w 914958"/>
              <a:gd name="connsiteY4" fmla="*/ 27989 h 382007"/>
              <a:gd name="connsiteX0" fmla="*/ 119054 w 914958"/>
              <a:gd name="connsiteY0" fmla="*/ 17815 h 382007"/>
              <a:gd name="connsiteX1" fmla="*/ 810585 w 914958"/>
              <a:gd name="connsiteY1" fmla="*/ 0 h 382007"/>
              <a:gd name="connsiteX2" fmla="*/ 914958 w 914958"/>
              <a:gd name="connsiteY2" fmla="*/ 374766 h 382007"/>
              <a:gd name="connsiteX3" fmla="*/ 0 w 914958"/>
              <a:gd name="connsiteY3" fmla="*/ 382007 h 382007"/>
              <a:gd name="connsiteX4" fmla="*/ 119054 w 914958"/>
              <a:gd name="connsiteY4" fmla="*/ 17815 h 382007"/>
              <a:gd name="connsiteX0" fmla="*/ 62471 w 858375"/>
              <a:gd name="connsiteY0" fmla="*/ 17815 h 374766"/>
              <a:gd name="connsiteX1" fmla="*/ 754002 w 858375"/>
              <a:gd name="connsiteY1" fmla="*/ 0 h 374766"/>
              <a:gd name="connsiteX2" fmla="*/ 858375 w 858375"/>
              <a:gd name="connsiteY2" fmla="*/ 374766 h 374766"/>
              <a:gd name="connsiteX3" fmla="*/ 0 w 858375"/>
              <a:gd name="connsiteY3" fmla="*/ 374377 h 374766"/>
              <a:gd name="connsiteX4" fmla="*/ 62471 w 858375"/>
              <a:gd name="connsiteY4" fmla="*/ 17815 h 374766"/>
              <a:gd name="connsiteX0" fmla="*/ 116958 w 912862"/>
              <a:gd name="connsiteY0" fmla="*/ 17815 h 379464"/>
              <a:gd name="connsiteX1" fmla="*/ 808489 w 912862"/>
              <a:gd name="connsiteY1" fmla="*/ 0 h 379464"/>
              <a:gd name="connsiteX2" fmla="*/ 912862 w 912862"/>
              <a:gd name="connsiteY2" fmla="*/ 374766 h 379464"/>
              <a:gd name="connsiteX3" fmla="*/ 0 w 912862"/>
              <a:gd name="connsiteY3" fmla="*/ 379464 h 379464"/>
              <a:gd name="connsiteX4" fmla="*/ 116958 w 912862"/>
              <a:gd name="connsiteY4" fmla="*/ 17815 h 379464"/>
              <a:gd name="connsiteX0" fmla="*/ 116958 w 910767"/>
              <a:gd name="connsiteY0" fmla="*/ 17815 h 379464"/>
              <a:gd name="connsiteX1" fmla="*/ 808489 w 910767"/>
              <a:gd name="connsiteY1" fmla="*/ 0 h 379464"/>
              <a:gd name="connsiteX2" fmla="*/ 910767 w 910767"/>
              <a:gd name="connsiteY2" fmla="*/ 377311 h 379464"/>
              <a:gd name="connsiteX3" fmla="*/ 0 w 910767"/>
              <a:gd name="connsiteY3" fmla="*/ 379464 h 379464"/>
              <a:gd name="connsiteX4" fmla="*/ 116958 w 910767"/>
              <a:gd name="connsiteY4" fmla="*/ 17815 h 379464"/>
              <a:gd name="connsiteX0" fmla="*/ 116958 w 919150"/>
              <a:gd name="connsiteY0" fmla="*/ 17815 h 379854"/>
              <a:gd name="connsiteX1" fmla="*/ 808489 w 919150"/>
              <a:gd name="connsiteY1" fmla="*/ 0 h 379854"/>
              <a:gd name="connsiteX2" fmla="*/ 919150 w 919150"/>
              <a:gd name="connsiteY2" fmla="*/ 379854 h 379854"/>
              <a:gd name="connsiteX3" fmla="*/ 0 w 919150"/>
              <a:gd name="connsiteY3" fmla="*/ 379464 h 379854"/>
              <a:gd name="connsiteX4" fmla="*/ 116958 w 919150"/>
              <a:gd name="connsiteY4" fmla="*/ 17815 h 379854"/>
              <a:gd name="connsiteX0" fmla="*/ 116958 w 919150"/>
              <a:gd name="connsiteY0" fmla="*/ 0 h 362039"/>
              <a:gd name="connsiteX1" fmla="*/ 818967 w 919150"/>
              <a:gd name="connsiteY1" fmla="*/ 2534 h 362039"/>
              <a:gd name="connsiteX2" fmla="*/ 919150 w 919150"/>
              <a:gd name="connsiteY2" fmla="*/ 362039 h 362039"/>
              <a:gd name="connsiteX3" fmla="*/ 0 w 919150"/>
              <a:gd name="connsiteY3" fmla="*/ 361649 h 362039"/>
              <a:gd name="connsiteX4" fmla="*/ 116958 w 919150"/>
              <a:gd name="connsiteY4" fmla="*/ 0 h 362039"/>
              <a:gd name="connsiteX0" fmla="*/ 116958 w 919150"/>
              <a:gd name="connsiteY0" fmla="*/ 0 h 362039"/>
              <a:gd name="connsiteX1" fmla="*/ 806393 w 919150"/>
              <a:gd name="connsiteY1" fmla="*/ 33057 h 362039"/>
              <a:gd name="connsiteX2" fmla="*/ 919150 w 919150"/>
              <a:gd name="connsiteY2" fmla="*/ 362039 h 362039"/>
              <a:gd name="connsiteX3" fmla="*/ 0 w 919150"/>
              <a:gd name="connsiteY3" fmla="*/ 361649 h 362039"/>
              <a:gd name="connsiteX4" fmla="*/ 116958 w 919150"/>
              <a:gd name="connsiteY4" fmla="*/ 0 h 362039"/>
              <a:gd name="connsiteX0" fmla="*/ 116958 w 919150"/>
              <a:gd name="connsiteY0" fmla="*/ 2553 h 364592"/>
              <a:gd name="connsiteX1" fmla="*/ 806393 w 919150"/>
              <a:gd name="connsiteY1" fmla="*/ 0 h 364592"/>
              <a:gd name="connsiteX2" fmla="*/ 919150 w 919150"/>
              <a:gd name="connsiteY2" fmla="*/ 364592 h 364592"/>
              <a:gd name="connsiteX3" fmla="*/ 0 w 919150"/>
              <a:gd name="connsiteY3" fmla="*/ 364202 h 364592"/>
              <a:gd name="connsiteX4" fmla="*/ 116958 w 919150"/>
              <a:gd name="connsiteY4" fmla="*/ 2553 h 364592"/>
              <a:gd name="connsiteX0" fmla="*/ 121150 w 923342"/>
              <a:gd name="connsiteY0" fmla="*/ 2553 h 364592"/>
              <a:gd name="connsiteX1" fmla="*/ 810585 w 923342"/>
              <a:gd name="connsiteY1" fmla="*/ 0 h 364592"/>
              <a:gd name="connsiteX2" fmla="*/ 923342 w 923342"/>
              <a:gd name="connsiteY2" fmla="*/ 364592 h 364592"/>
              <a:gd name="connsiteX3" fmla="*/ 0 w 923342"/>
              <a:gd name="connsiteY3" fmla="*/ 364202 h 364592"/>
              <a:gd name="connsiteX4" fmla="*/ 121150 w 923342"/>
              <a:gd name="connsiteY4" fmla="*/ 2553 h 364592"/>
              <a:gd name="connsiteX0" fmla="*/ 115838 w 923342"/>
              <a:gd name="connsiteY0" fmla="*/ 2553 h 364592"/>
              <a:gd name="connsiteX1" fmla="*/ 810585 w 923342"/>
              <a:gd name="connsiteY1" fmla="*/ 0 h 364592"/>
              <a:gd name="connsiteX2" fmla="*/ 923342 w 923342"/>
              <a:gd name="connsiteY2" fmla="*/ 364592 h 364592"/>
              <a:gd name="connsiteX3" fmla="*/ 0 w 923342"/>
              <a:gd name="connsiteY3" fmla="*/ 364202 h 364592"/>
              <a:gd name="connsiteX4" fmla="*/ 115838 w 923342"/>
              <a:gd name="connsiteY4" fmla="*/ 2553 h 364592"/>
              <a:gd name="connsiteX0" fmla="*/ 115838 w 923342"/>
              <a:gd name="connsiteY0" fmla="*/ 2553 h 367587"/>
              <a:gd name="connsiteX1" fmla="*/ 810585 w 923342"/>
              <a:gd name="connsiteY1" fmla="*/ 0 h 367587"/>
              <a:gd name="connsiteX2" fmla="*/ 923342 w 923342"/>
              <a:gd name="connsiteY2" fmla="*/ 367587 h 367587"/>
              <a:gd name="connsiteX3" fmla="*/ 0 w 923342"/>
              <a:gd name="connsiteY3" fmla="*/ 364202 h 367587"/>
              <a:gd name="connsiteX4" fmla="*/ 115838 w 923342"/>
              <a:gd name="connsiteY4" fmla="*/ 2553 h 36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342" h="367587">
                <a:moveTo>
                  <a:pt x="115838" y="2553"/>
                </a:moveTo>
                <a:lnTo>
                  <a:pt x="810585" y="0"/>
                </a:lnTo>
                <a:lnTo>
                  <a:pt x="923342" y="367587"/>
                </a:lnTo>
                <a:lnTo>
                  <a:pt x="0" y="364202"/>
                </a:lnTo>
                <a:lnTo>
                  <a:pt x="115838" y="2553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0000"/>
                  <a:lumOff val="20000"/>
                </a:schemeClr>
              </a:gs>
              <a:gs pos="68000">
                <a:schemeClr val="accent6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966">
              <a:defRPr/>
            </a:pPr>
            <a:endParaRPr lang="en-US" sz="1807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677" name="Rectangle 15">
            <a:extLst>
              <a:ext uri="{FF2B5EF4-FFF2-40B4-BE49-F238E27FC236}">
                <a16:creationId xmlns="" xmlns:a16="http://schemas.microsoft.com/office/drawing/2014/main" id="{F4F3F7FE-2F1D-48E9-9ACB-EDDFA8759562}"/>
              </a:ext>
            </a:extLst>
          </p:cNvPr>
          <p:cNvSpPr/>
          <p:nvPr/>
        </p:nvSpPr>
        <p:spPr>
          <a:xfrm rot="5400000">
            <a:off x="190382" y="4876058"/>
            <a:ext cx="1183211" cy="349727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045638"/>
              <a:gd name="connsiteY0" fmla="*/ 0 h 371362"/>
              <a:gd name="connsiteX1" fmla="*/ 697819 w 1045638"/>
              <a:gd name="connsiteY1" fmla="*/ 2534 h 371362"/>
              <a:gd name="connsiteX2" fmla="*/ 1045638 w 1045638"/>
              <a:gd name="connsiteY2" fmla="*/ 371362 h 371362"/>
              <a:gd name="connsiteX3" fmla="*/ 100990 w 1045638"/>
              <a:gd name="connsiteY3" fmla="*/ 366729 h 371362"/>
              <a:gd name="connsiteX4" fmla="*/ 0 w 1045638"/>
              <a:gd name="connsiteY4" fmla="*/ 0 h 371362"/>
              <a:gd name="connsiteX0" fmla="*/ 0 w 1041446"/>
              <a:gd name="connsiteY0" fmla="*/ 14661 h 368828"/>
              <a:gd name="connsiteX1" fmla="*/ 693627 w 1041446"/>
              <a:gd name="connsiteY1" fmla="*/ 0 h 368828"/>
              <a:gd name="connsiteX2" fmla="*/ 1041446 w 1041446"/>
              <a:gd name="connsiteY2" fmla="*/ 368828 h 368828"/>
              <a:gd name="connsiteX3" fmla="*/ 96798 w 1041446"/>
              <a:gd name="connsiteY3" fmla="*/ 364195 h 368828"/>
              <a:gd name="connsiteX4" fmla="*/ 0 w 1041446"/>
              <a:gd name="connsiteY4" fmla="*/ 14661 h 368828"/>
              <a:gd name="connsiteX0" fmla="*/ 0 w 1041446"/>
              <a:gd name="connsiteY0" fmla="*/ 0 h 354167"/>
              <a:gd name="connsiteX1" fmla="*/ 695723 w 1041446"/>
              <a:gd name="connsiteY1" fmla="*/ 7446 h 354167"/>
              <a:gd name="connsiteX2" fmla="*/ 1041446 w 1041446"/>
              <a:gd name="connsiteY2" fmla="*/ 354167 h 354167"/>
              <a:gd name="connsiteX3" fmla="*/ 96798 w 1041446"/>
              <a:gd name="connsiteY3" fmla="*/ 349534 h 354167"/>
              <a:gd name="connsiteX4" fmla="*/ 0 w 1041446"/>
              <a:gd name="connsiteY4" fmla="*/ 0 h 354167"/>
              <a:gd name="connsiteX0" fmla="*/ 0 w 1041446"/>
              <a:gd name="connsiteY0" fmla="*/ 2380 h 356547"/>
              <a:gd name="connsiteX1" fmla="*/ 685245 w 1041446"/>
              <a:gd name="connsiteY1" fmla="*/ 0 h 356547"/>
              <a:gd name="connsiteX2" fmla="*/ 1041446 w 1041446"/>
              <a:gd name="connsiteY2" fmla="*/ 356547 h 356547"/>
              <a:gd name="connsiteX3" fmla="*/ 96798 w 1041446"/>
              <a:gd name="connsiteY3" fmla="*/ 351914 h 356547"/>
              <a:gd name="connsiteX4" fmla="*/ 0 w 1041446"/>
              <a:gd name="connsiteY4" fmla="*/ 2380 h 356547"/>
              <a:gd name="connsiteX0" fmla="*/ 0 w 1041446"/>
              <a:gd name="connsiteY0" fmla="*/ 2380 h 356547"/>
              <a:gd name="connsiteX1" fmla="*/ 685245 w 1041446"/>
              <a:gd name="connsiteY1" fmla="*/ 0 h 356547"/>
              <a:gd name="connsiteX2" fmla="*/ 1041446 w 1041446"/>
              <a:gd name="connsiteY2" fmla="*/ 356547 h 356547"/>
              <a:gd name="connsiteX3" fmla="*/ 109371 w 1041446"/>
              <a:gd name="connsiteY3" fmla="*/ 354370 h 356547"/>
              <a:gd name="connsiteX4" fmla="*/ 0 w 1041446"/>
              <a:gd name="connsiteY4" fmla="*/ 2380 h 356547"/>
              <a:gd name="connsiteX0" fmla="*/ 0 w 1041446"/>
              <a:gd name="connsiteY0" fmla="*/ 2380 h 356547"/>
              <a:gd name="connsiteX1" fmla="*/ 685245 w 1041446"/>
              <a:gd name="connsiteY1" fmla="*/ 0 h 356547"/>
              <a:gd name="connsiteX2" fmla="*/ 1041446 w 1041446"/>
              <a:gd name="connsiteY2" fmla="*/ 356547 h 356547"/>
              <a:gd name="connsiteX3" fmla="*/ 144997 w 1041446"/>
              <a:gd name="connsiteY3" fmla="*/ 349458 h 356547"/>
              <a:gd name="connsiteX4" fmla="*/ 0 w 1041446"/>
              <a:gd name="connsiteY4" fmla="*/ 2380 h 356547"/>
              <a:gd name="connsiteX0" fmla="*/ 0 w 1041446"/>
              <a:gd name="connsiteY0" fmla="*/ 2380 h 359284"/>
              <a:gd name="connsiteX1" fmla="*/ 685245 w 1041446"/>
              <a:gd name="connsiteY1" fmla="*/ 0 h 359284"/>
              <a:gd name="connsiteX2" fmla="*/ 1041446 w 1041446"/>
              <a:gd name="connsiteY2" fmla="*/ 356547 h 359284"/>
              <a:gd name="connsiteX3" fmla="*/ 111466 w 1041446"/>
              <a:gd name="connsiteY3" fmla="*/ 359284 h 359284"/>
              <a:gd name="connsiteX4" fmla="*/ 0 w 1041446"/>
              <a:gd name="connsiteY4" fmla="*/ 2380 h 359284"/>
              <a:gd name="connsiteX0" fmla="*/ 0 w 1016298"/>
              <a:gd name="connsiteY0" fmla="*/ 2380 h 359284"/>
              <a:gd name="connsiteX1" fmla="*/ 685245 w 1016298"/>
              <a:gd name="connsiteY1" fmla="*/ 0 h 359284"/>
              <a:gd name="connsiteX2" fmla="*/ 1016298 w 1016298"/>
              <a:gd name="connsiteY2" fmla="*/ 354090 h 359284"/>
              <a:gd name="connsiteX3" fmla="*/ 111466 w 1016298"/>
              <a:gd name="connsiteY3" fmla="*/ 359284 h 359284"/>
              <a:gd name="connsiteX4" fmla="*/ 0 w 1016298"/>
              <a:gd name="connsiteY4" fmla="*/ 2380 h 359284"/>
              <a:gd name="connsiteX0" fmla="*/ 0 w 1033063"/>
              <a:gd name="connsiteY0" fmla="*/ 2380 h 359284"/>
              <a:gd name="connsiteX1" fmla="*/ 685245 w 1033063"/>
              <a:gd name="connsiteY1" fmla="*/ 0 h 359284"/>
              <a:gd name="connsiteX2" fmla="*/ 1033063 w 1033063"/>
              <a:gd name="connsiteY2" fmla="*/ 356547 h 359284"/>
              <a:gd name="connsiteX3" fmla="*/ 111466 w 1033063"/>
              <a:gd name="connsiteY3" fmla="*/ 359284 h 359284"/>
              <a:gd name="connsiteX4" fmla="*/ 0 w 1033063"/>
              <a:gd name="connsiteY4" fmla="*/ 2380 h 359284"/>
              <a:gd name="connsiteX0" fmla="*/ 0 w 1037254"/>
              <a:gd name="connsiteY0" fmla="*/ 0 h 359360"/>
              <a:gd name="connsiteX1" fmla="*/ 689436 w 1037254"/>
              <a:gd name="connsiteY1" fmla="*/ 76 h 359360"/>
              <a:gd name="connsiteX2" fmla="*/ 1037254 w 1037254"/>
              <a:gd name="connsiteY2" fmla="*/ 356623 h 359360"/>
              <a:gd name="connsiteX3" fmla="*/ 115657 w 1037254"/>
              <a:gd name="connsiteY3" fmla="*/ 359360 h 359360"/>
              <a:gd name="connsiteX4" fmla="*/ 0 w 1037254"/>
              <a:gd name="connsiteY4" fmla="*/ 0 h 359360"/>
              <a:gd name="connsiteX0" fmla="*/ 0 w 1037254"/>
              <a:gd name="connsiteY0" fmla="*/ 0 h 359360"/>
              <a:gd name="connsiteX1" fmla="*/ 689436 w 1037254"/>
              <a:gd name="connsiteY1" fmla="*/ 76 h 359360"/>
              <a:gd name="connsiteX2" fmla="*/ 1037254 w 1037254"/>
              <a:gd name="connsiteY2" fmla="*/ 356623 h 359360"/>
              <a:gd name="connsiteX3" fmla="*/ 110720 w 1037254"/>
              <a:gd name="connsiteY3" fmla="*/ 359360 h 359360"/>
              <a:gd name="connsiteX4" fmla="*/ 0 w 1037254"/>
              <a:gd name="connsiteY4" fmla="*/ 0 h 35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254" h="359360">
                <a:moveTo>
                  <a:pt x="0" y="0"/>
                </a:moveTo>
                <a:lnTo>
                  <a:pt x="689436" y="76"/>
                </a:lnTo>
                <a:lnTo>
                  <a:pt x="1037254" y="356623"/>
                </a:lnTo>
                <a:lnTo>
                  <a:pt x="110720" y="35936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80000"/>
                  <a:lumOff val="20000"/>
                </a:schemeClr>
              </a:gs>
              <a:gs pos="68000">
                <a:schemeClr val="accent3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966">
              <a:defRPr/>
            </a:pPr>
            <a:endParaRPr lang="en-US" sz="1807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678" name="Rectangle 15">
            <a:extLst>
              <a:ext uri="{FF2B5EF4-FFF2-40B4-BE49-F238E27FC236}">
                <a16:creationId xmlns="" xmlns:a16="http://schemas.microsoft.com/office/drawing/2014/main" id="{6E86B811-4CBA-4001-8353-B644D7AB8411}"/>
              </a:ext>
            </a:extLst>
          </p:cNvPr>
          <p:cNvSpPr/>
          <p:nvPr/>
        </p:nvSpPr>
        <p:spPr>
          <a:xfrm rot="5400000">
            <a:off x="59322" y="5784538"/>
            <a:ext cx="1446168" cy="350564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53108"/>
              <a:gd name="connsiteY0" fmla="*/ 17186 h 370132"/>
              <a:gd name="connsiteX1" fmla="*/ 691533 w 1253108"/>
              <a:gd name="connsiteY1" fmla="*/ 0 h 370132"/>
              <a:gd name="connsiteX2" fmla="*/ 1253108 w 1253108"/>
              <a:gd name="connsiteY2" fmla="*/ 362890 h 370132"/>
              <a:gd name="connsiteX3" fmla="*/ 344086 w 1253108"/>
              <a:gd name="connsiteY3" fmla="*/ 370132 h 370132"/>
              <a:gd name="connsiteX4" fmla="*/ 0 w 1253108"/>
              <a:gd name="connsiteY4" fmla="*/ 17186 h 370132"/>
              <a:gd name="connsiteX0" fmla="*/ 0 w 1253108"/>
              <a:gd name="connsiteY0" fmla="*/ 0 h 352946"/>
              <a:gd name="connsiteX1" fmla="*/ 699915 w 1253108"/>
              <a:gd name="connsiteY1" fmla="*/ 9929 h 352946"/>
              <a:gd name="connsiteX2" fmla="*/ 1253108 w 1253108"/>
              <a:gd name="connsiteY2" fmla="*/ 345704 h 352946"/>
              <a:gd name="connsiteX3" fmla="*/ 344086 w 1253108"/>
              <a:gd name="connsiteY3" fmla="*/ 352946 h 352946"/>
              <a:gd name="connsiteX4" fmla="*/ 0 w 1253108"/>
              <a:gd name="connsiteY4" fmla="*/ 0 h 352946"/>
              <a:gd name="connsiteX0" fmla="*/ 0 w 1253108"/>
              <a:gd name="connsiteY0" fmla="*/ 0 h 352946"/>
              <a:gd name="connsiteX1" fmla="*/ 691533 w 1253108"/>
              <a:gd name="connsiteY1" fmla="*/ 2534 h 352946"/>
              <a:gd name="connsiteX2" fmla="*/ 1253108 w 1253108"/>
              <a:gd name="connsiteY2" fmla="*/ 345704 h 352946"/>
              <a:gd name="connsiteX3" fmla="*/ 344086 w 1253108"/>
              <a:gd name="connsiteY3" fmla="*/ 352946 h 352946"/>
              <a:gd name="connsiteX4" fmla="*/ 0 w 1253108"/>
              <a:gd name="connsiteY4" fmla="*/ 0 h 352946"/>
              <a:gd name="connsiteX0" fmla="*/ 0 w 1261491"/>
              <a:gd name="connsiteY0" fmla="*/ 0 h 352946"/>
              <a:gd name="connsiteX1" fmla="*/ 691533 w 1261491"/>
              <a:gd name="connsiteY1" fmla="*/ 2534 h 352946"/>
              <a:gd name="connsiteX2" fmla="*/ 1261491 w 1261491"/>
              <a:gd name="connsiteY2" fmla="*/ 348170 h 352946"/>
              <a:gd name="connsiteX3" fmla="*/ 344086 w 1261491"/>
              <a:gd name="connsiteY3" fmla="*/ 352946 h 352946"/>
              <a:gd name="connsiteX4" fmla="*/ 0 w 1261491"/>
              <a:gd name="connsiteY4" fmla="*/ 0 h 352946"/>
              <a:gd name="connsiteX0" fmla="*/ 0 w 1261491"/>
              <a:gd name="connsiteY0" fmla="*/ 0 h 352946"/>
              <a:gd name="connsiteX1" fmla="*/ 685246 w 1261491"/>
              <a:gd name="connsiteY1" fmla="*/ 69 h 352946"/>
              <a:gd name="connsiteX2" fmla="*/ 1261491 w 1261491"/>
              <a:gd name="connsiteY2" fmla="*/ 348170 h 352946"/>
              <a:gd name="connsiteX3" fmla="*/ 344086 w 1261491"/>
              <a:gd name="connsiteY3" fmla="*/ 352946 h 352946"/>
              <a:gd name="connsiteX4" fmla="*/ 0 w 1261491"/>
              <a:gd name="connsiteY4" fmla="*/ 0 h 352946"/>
              <a:gd name="connsiteX0" fmla="*/ 0 w 1261491"/>
              <a:gd name="connsiteY0" fmla="*/ 7326 h 352877"/>
              <a:gd name="connsiteX1" fmla="*/ 685246 w 1261491"/>
              <a:gd name="connsiteY1" fmla="*/ 0 h 352877"/>
              <a:gd name="connsiteX2" fmla="*/ 1261491 w 1261491"/>
              <a:gd name="connsiteY2" fmla="*/ 348101 h 352877"/>
              <a:gd name="connsiteX3" fmla="*/ 344086 w 1261491"/>
              <a:gd name="connsiteY3" fmla="*/ 352877 h 352877"/>
              <a:gd name="connsiteX4" fmla="*/ 0 w 1261491"/>
              <a:gd name="connsiteY4" fmla="*/ 7326 h 352877"/>
              <a:gd name="connsiteX0" fmla="*/ 0 w 1267778"/>
              <a:gd name="connsiteY0" fmla="*/ 0 h 352946"/>
              <a:gd name="connsiteX1" fmla="*/ 691533 w 1267778"/>
              <a:gd name="connsiteY1" fmla="*/ 69 h 352946"/>
              <a:gd name="connsiteX2" fmla="*/ 1267778 w 1267778"/>
              <a:gd name="connsiteY2" fmla="*/ 348170 h 352946"/>
              <a:gd name="connsiteX3" fmla="*/ 350373 w 1267778"/>
              <a:gd name="connsiteY3" fmla="*/ 352946 h 352946"/>
              <a:gd name="connsiteX4" fmla="*/ 0 w 1267778"/>
              <a:gd name="connsiteY4" fmla="*/ 0 h 352946"/>
              <a:gd name="connsiteX0" fmla="*/ 0 w 1267778"/>
              <a:gd name="connsiteY0" fmla="*/ 0 h 352946"/>
              <a:gd name="connsiteX1" fmla="*/ 691533 w 1267778"/>
              <a:gd name="connsiteY1" fmla="*/ 69 h 352946"/>
              <a:gd name="connsiteX2" fmla="*/ 1267778 w 1267778"/>
              <a:gd name="connsiteY2" fmla="*/ 350634 h 352946"/>
              <a:gd name="connsiteX3" fmla="*/ 350373 w 1267778"/>
              <a:gd name="connsiteY3" fmla="*/ 352946 h 352946"/>
              <a:gd name="connsiteX4" fmla="*/ 0 w 1267778"/>
              <a:gd name="connsiteY4" fmla="*/ 0 h 35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778" h="352946">
                <a:moveTo>
                  <a:pt x="0" y="0"/>
                </a:moveTo>
                <a:lnTo>
                  <a:pt x="691533" y="69"/>
                </a:lnTo>
                <a:lnTo>
                  <a:pt x="1267778" y="350634"/>
                </a:lnTo>
                <a:lnTo>
                  <a:pt x="350373" y="35294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80000"/>
                  <a:lumOff val="20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966">
              <a:defRPr/>
            </a:pPr>
            <a:endParaRPr lang="en-US" sz="1807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679" name="Rectangle 3">
            <a:extLst>
              <a:ext uri="{FF2B5EF4-FFF2-40B4-BE49-F238E27FC236}">
                <a16:creationId xmlns="" xmlns:a16="http://schemas.microsoft.com/office/drawing/2014/main" id="{25639A6D-3743-483F-BD81-D7A6B301CC3F}"/>
              </a:ext>
            </a:extLst>
          </p:cNvPr>
          <p:cNvSpPr/>
          <p:nvPr/>
        </p:nvSpPr>
        <p:spPr>
          <a:xfrm rot="5400000">
            <a:off x="-217187" y="1653699"/>
            <a:ext cx="1052411" cy="618041"/>
          </a:xfrm>
          <a:prstGeom prst="rect">
            <a:avLst/>
          </a:prstGeom>
          <a:gradFill>
            <a:gsLst>
              <a:gs pos="0">
                <a:schemeClr val="accent2"/>
              </a:gs>
              <a:gs pos="68000">
                <a:schemeClr val="accent2">
                  <a:lumMod val="90000"/>
                  <a:lumOff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966">
              <a:defRPr/>
            </a:pPr>
            <a:endParaRPr lang="en-US" sz="1807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680" name="Rectangle 4">
            <a:extLst>
              <a:ext uri="{FF2B5EF4-FFF2-40B4-BE49-F238E27FC236}">
                <a16:creationId xmlns="" xmlns:a16="http://schemas.microsoft.com/office/drawing/2014/main" id="{0BF5BC9B-C15A-4537-B9A4-0C00AD31C95F}"/>
              </a:ext>
            </a:extLst>
          </p:cNvPr>
          <p:cNvSpPr/>
          <p:nvPr/>
        </p:nvSpPr>
        <p:spPr>
          <a:xfrm rot="5400000">
            <a:off x="-217187" y="2704842"/>
            <a:ext cx="1052411" cy="618041"/>
          </a:xfrm>
          <a:prstGeom prst="rect">
            <a:avLst/>
          </a:prstGeom>
          <a:gradFill>
            <a:gsLst>
              <a:gs pos="0">
                <a:schemeClr val="accent1"/>
              </a:gs>
              <a:gs pos="68000">
                <a:schemeClr val="accent1">
                  <a:lumMod val="90000"/>
                  <a:lumOff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966">
              <a:defRPr/>
            </a:pPr>
            <a:endParaRPr lang="en-US" sz="1807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681" name="Rectangle 5">
            <a:extLst>
              <a:ext uri="{FF2B5EF4-FFF2-40B4-BE49-F238E27FC236}">
                <a16:creationId xmlns="" xmlns:a16="http://schemas.microsoft.com/office/drawing/2014/main" id="{FA6BC2A9-721A-4A38-A326-B27D93219E2B}"/>
              </a:ext>
            </a:extLst>
          </p:cNvPr>
          <p:cNvSpPr/>
          <p:nvPr/>
        </p:nvSpPr>
        <p:spPr>
          <a:xfrm rot="5400000">
            <a:off x="-217187" y="3755986"/>
            <a:ext cx="1052411" cy="618041"/>
          </a:xfrm>
          <a:prstGeom prst="rect">
            <a:avLst/>
          </a:prstGeom>
          <a:gradFill>
            <a:gsLst>
              <a:gs pos="0">
                <a:schemeClr val="accent6">
                  <a:lumMod val="90000"/>
                </a:schemeClr>
              </a:gs>
              <a:gs pos="68000">
                <a:schemeClr val="accent6">
                  <a:lumMod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966">
              <a:defRPr/>
            </a:pPr>
            <a:endParaRPr lang="en-US" sz="1807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682" name="Rectangle 6">
            <a:extLst>
              <a:ext uri="{FF2B5EF4-FFF2-40B4-BE49-F238E27FC236}">
                <a16:creationId xmlns="" xmlns:a16="http://schemas.microsoft.com/office/drawing/2014/main" id="{769440BD-D5A7-4417-AB8A-B2F0CF461D3B}"/>
              </a:ext>
            </a:extLst>
          </p:cNvPr>
          <p:cNvSpPr/>
          <p:nvPr/>
        </p:nvSpPr>
        <p:spPr>
          <a:xfrm rot="5400000">
            <a:off x="-217187" y="4807130"/>
            <a:ext cx="1052411" cy="618041"/>
          </a:xfrm>
          <a:prstGeom prst="rect">
            <a:avLst/>
          </a:prstGeom>
          <a:gradFill>
            <a:gsLst>
              <a:gs pos="0">
                <a:schemeClr val="accent3">
                  <a:lumMod val="100000"/>
                </a:schemeClr>
              </a:gs>
              <a:gs pos="68000">
                <a:schemeClr val="accent3">
                  <a:lumMod val="90000"/>
                  <a:lumOff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966">
              <a:defRPr/>
            </a:pPr>
            <a:endParaRPr lang="en-US" sz="1807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683" name="Rectangle 7">
            <a:extLst>
              <a:ext uri="{FF2B5EF4-FFF2-40B4-BE49-F238E27FC236}">
                <a16:creationId xmlns="" xmlns:a16="http://schemas.microsoft.com/office/drawing/2014/main" id="{6E7221AE-AAEB-4579-B3E0-1A0FA7035C38}"/>
              </a:ext>
            </a:extLst>
          </p:cNvPr>
          <p:cNvSpPr/>
          <p:nvPr/>
        </p:nvSpPr>
        <p:spPr>
          <a:xfrm rot="5400000">
            <a:off x="-217187" y="5858273"/>
            <a:ext cx="1052411" cy="618041"/>
          </a:xfrm>
          <a:prstGeom prst="rect">
            <a:avLst/>
          </a:prstGeom>
          <a:gradFill>
            <a:gsLst>
              <a:gs pos="0">
                <a:schemeClr val="accent4"/>
              </a:gs>
              <a:gs pos="68000">
                <a:schemeClr val="accent4">
                  <a:lumMod val="90000"/>
                  <a:lumOff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966">
              <a:defRPr/>
            </a:pPr>
            <a:endParaRPr lang="en-US" sz="1807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684" name="Rectangle 8">
            <a:extLst>
              <a:ext uri="{FF2B5EF4-FFF2-40B4-BE49-F238E27FC236}">
                <a16:creationId xmlns="" xmlns:a16="http://schemas.microsoft.com/office/drawing/2014/main" id="{F39B8538-CC58-4C3B-9268-E9E4C7688CFE}"/>
              </a:ext>
            </a:extLst>
          </p:cNvPr>
          <p:cNvSpPr/>
          <p:nvPr/>
        </p:nvSpPr>
        <p:spPr>
          <a:xfrm rot="5400000">
            <a:off x="4315196" y="-1264908"/>
            <a:ext cx="788478" cy="7522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00000"/>
                </a:schemeClr>
              </a:gs>
              <a:gs pos="68000">
                <a:schemeClr val="accent2">
                  <a:lumMod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966">
              <a:defRPr/>
            </a:pPr>
            <a:endParaRPr lang="en-US" sz="1807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685" name="Rectangle 9">
            <a:extLst>
              <a:ext uri="{FF2B5EF4-FFF2-40B4-BE49-F238E27FC236}">
                <a16:creationId xmlns="" xmlns:a16="http://schemas.microsoft.com/office/drawing/2014/main" id="{F61D412D-EE1C-4DAC-B015-7DF23BE1AAE5}"/>
              </a:ext>
            </a:extLst>
          </p:cNvPr>
          <p:cNvSpPr/>
          <p:nvPr/>
        </p:nvSpPr>
        <p:spPr>
          <a:xfrm rot="5400000">
            <a:off x="5017211" y="-1187375"/>
            <a:ext cx="788478" cy="8926362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68000">
                <a:schemeClr val="accent1">
                  <a:lumMod val="10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966">
              <a:defRPr/>
            </a:pPr>
            <a:endParaRPr lang="en-US" sz="1807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686" name="Rectangle 10">
            <a:extLst>
              <a:ext uri="{FF2B5EF4-FFF2-40B4-BE49-F238E27FC236}">
                <a16:creationId xmlns="" xmlns:a16="http://schemas.microsoft.com/office/drawing/2014/main" id="{1E90B8BA-DD87-4259-BB11-8AD80E20693A}"/>
              </a:ext>
            </a:extLst>
          </p:cNvPr>
          <p:cNvSpPr/>
          <p:nvPr/>
        </p:nvSpPr>
        <p:spPr>
          <a:xfrm rot="5400000">
            <a:off x="4076798" y="541516"/>
            <a:ext cx="793872" cy="7050930"/>
          </a:xfrm>
          <a:prstGeom prst="rect">
            <a:avLst/>
          </a:prstGeom>
          <a:gradFill>
            <a:gsLst>
              <a:gs pos="0">
                <a:schemeClr val="accent6">
                  <a:lumMod val="70000"/>
                </a:schemeClr>
              </a:gs>
              <a:gs pos="64192">
                <a:schemeClr val="accent6">
                  <a:lumMod val="10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966">
              <a:defRPr/>
            </a:pPr>
            <a:endParaRPr lang="en-US" sz="1807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687" name="Rectangle 11">
            <a:extLst>
              <a:ext uri="{FF2B5EF4-FFF2-40B4-BE49-F238E27FC236}">
                <a16:creationId xmlns="" xmlns:a16="http://schemas.microsoft.com/office/drawing/2014/main" id="{5FE5486B-C665-47AE-8591-565CDF483C19}"/>
              </a:ext>
            </a:extLst>
          </p:cNvPr>
          <p:cNvSpPr/>
          <p:nvPr/>
        </p:nvSpPr>
        <p:spPr>
          <a:xfrm rot="5400000">
            <a:off x="4665465" y="743297"/>
            <a:ext cx="788478" cy="8222869"/>
          </a:xfrm>
          <a:prstGeom prst="rect">
            <a:avLst/>
          </a:prstGeom>
          <a:gradFill>
            <a:gsLst>
              <a:gs pos="0">
                <a:schemeClr val="accent3">
                  <a:lumMod val="80000"/>
                </a:schemeClr>
              </a:gs>
              <a:gs pos="68000">
                <a:schemeClr val="accent3">
                  <a:lumMod val="10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966">
              <a:defRPr/>
            </a:pPr>
            <a:endParaRPr lang="en-US" sz="1807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688" name="Rectangle 12">
            <a:extLst>
              <a:ext uri="{FF2B5EF4-FFF2-40B4-BE49-F238E27FC236}">
                <a16:creationId xmlns="" xmlns:a16="http://schemas.microsoft.com/office/drawing/2014/main" id="{CF91ACA6-6A31-4739-A607-5C1848A0C13D}"/>
              </a:ext>
            </a:extLst>
          </p:cNvPr>
          <p:cNvSpPr/>
          <p:nvPr/>
        </p:nvSpPr>
        <p:spPr>
          <a:xfrm rot="5400000">
            <a:off x="5432285" y="762688"/>
            <a:ext cx="788478" cy="975650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0"/>
                </a:schemeClr>
              </a:gs>
              <a:gs pos="68000">
                <a:schemeClr val="accent4">
                  <a:lumMod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966">
              <a:defRPr/>
            </a:pPr>
            <a:endParaRPr lang="en-US" sz="1807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689" name="Oval 22">
            <a:extLst>
              <a:ext uri="{FF2B5EF4-FFF2-40B4-BE49-F238E27FC236}">
                <a16:creationId xmlns="" xmlns:a16="http://schemas.microsoft.com/office/drawing/2014/main" id="{FE7D402D-CB73-47A2-86E4-5EBDB64154D7}"/>
              </a:ext>
            </a:extLst>
          </p:cNvPr>
          <p:cNvSpPr/>
          <p:nvPr/>
        </p:nvSpPr>
        <p:spPr>
          <a:xfrm rot="5400000">
            <a:off x="-1359242" y="4004873"/>
            <a:ext cx="4599862" cy="120268"/>
          </a:xfrm>
          <a:prstGeom prst="ellipse">
            <a:avLst/>
          </a:prstGeom>
          <a:solidFill>
            <a:schemeClr val="tx1">
              <a:alpha val="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966">
              <a:defRPr/>
            </a:pPr>
            <a:endParaRPr lang="en-US" sz="1807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690" name="Oval 18">
            <a:extLst>
              <a:ext uri="{FF2B5EF4-FFF2-40B4-BE49-F238E27FC236}">
                <a16:creationId xmlns="" xmlns:a16="http://schemas.microsoft.com/office/drawing/2014/main" id="{D83278CC-C266-4852-971D-88CC1DEBF396}"/>
              </a:ext>
            </a:extLst>
          </p:cNvPr>
          <p:cNvSpPr/>
          <p:nvPr/>
        </p:nvSpPr>
        <p:spPr>
          <a:xfrm>
            <a:off x="8117863" y="2120951"/>
            <a:ext cx="722813" cy="722813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966">
              <a:defRPr/>
            </a:pPr>
            <a:endParaRPr lang="ko-KR" altLang="en-US" sz="1807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Arial Unicode MS"/>
            </a:endParaRPr>
          </a:p>
        </p:txBody>
      </p:sp>
      <p:sp>
        <p:nvSpPr>
          <p:cNvPr id="691" name="Oval 21">
            <a:extLst>
              <a:ext uri="{FF2B5EF4-FFF2-40B4-BE49-F238E27FC236}">
                <a16:creationId xmlns="" xmlns:a16="http://schemas.microsoft.com/office/drawing/2014/main" id="{ADD6BD45-D78D-41E6-AA80-770A3549B966}"/>
              </a:ext>
            </a:extLst>
          </p:cNvPr>
          <p:cNvSpPr/>
          <p:nvPr/>
        </p:nvSpPr>
        <p:spPr>
          <a:xfrm flipV="1">
            <a:off x="9484065" y="2907493"/>
            <a:ext cx="722813" cy="722813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966">
              <a:defRPr/>
            </a:pPr>
            <a:endParaRPr lang="ko-KR" altLang="en-US" sz="1807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Arial Unicode MS"/>
            </a:endParaRPr>
          </a:p>
        </p:txBody>
      </p:sp>
      <p:sp>
        <p:nvSpPr>
          <p:cNvPr id="692" name="Oval 24">
            <a:extLst>
              <a:ext uri="{FF2B5EF4-FFF2-40B4-BE49-F238E27FC236}">
                <a16:creationId xmlns="" xmlns:a16="http://schemas.microsoft.com/office/drawing/2014/main" id="{59484322-A85F-471E-967D-F755B86CD9F9}"/>
              </a:ext>
            </a:extLst>
          </p:cNvPr>
          <p:cNvSpPr/>
          <p:nvPr/>
        </p:nvSpPr>
        <p:spPr>
          <a:xfrm>
            <a:off x="7636753" y="3704822"/>
            <a:ext cx="722813" cy="722813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966">
              <a:defRPr/>
            </a:pPr>
            <a:endParaRPr lang="ko-KR" altLang="en-US" sz="1807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Arial Unicode MS"/>
            </a:endParaRPr>
          </a:p>
        </p:txBody>
      </p:sp>
      <p:sp>
        <p:nvSpPr>
          <p:cNvPr id="693" name="Oval 27">
            <a:extLst>
              <a:ext uri="{FF2B5EF4-FFF2-40B4-BE49-F238E27FC236}">
                <a16:creationId xmlns="" xmlns:a16="http://schemas.microsoft.com/office/drawing/2014/main" id="{869EE54B-B5DD-4DAE-966E-62528C66FF97}"/>
              </a:ext>
            </a:extLst>
          </p:cNvPr>
          <p:cNvSpPr/>
          <p:nvPr/>
        </p:nvSpPr>
        <p:spPr>
          <a:xfrm flipV="1">
            <a:off x="8840676" y="4480085"/>
            <a:ext cx="722813" cy="722813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966">
              <a:defRPr/>
            </a:pPr>
            <a:endParaRPr lang="ko-KR" altLang="en-US" sz="1807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Arial Unicode MS"/>
            </a:endParaRPr>
          </a:p>
        </p:txBody>
      </p:sp>
      <p:sp>
        <p:nvSpPr>
          <p:cNvPr id="694" name="Oval 30">
            <a:extLst>
              <a:ext uri="{FF2B5EF4-FFF2-40B4-BE49-F238E27FC236}">
                <a16:creationId xmlns="" xmlns:a16="http://schemas.microsoft.com/office/drawing/2014/main" id="{E397830A-8183-4BB5-95B1-0D0AC4829A7A}"/>
              </a:ext>
            </a:extLst>
          </p:cNvPr>
          <p:cNvSpPr/>
          <p:nvPr/>
        </p:nvSpPr>
        <p:spPr>
          <a:xfrm>
            <a:off x="10345523" y="5270957"/>
            <a:ext cx="722813" cy="722813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966">
              <a:defRPr/>
            </a:pPr>
            <a:endParaRPr lang="ko-KR" altLang="en-US" sz="1807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Arial Unicode MS"/>
            </a:endParaRPr>
          </a:p>
        </p:txBody>
      </p:sp>
      <p:sp>
        <p:nvSpPr>
          <p:cNvPr id="696" name="TextBox 695">
            <a:extLst>
              <a:ext uri="{FF2B5EF4-FFF2-40B4-BE49-F238E27FC236}">
                <a16:creationId xmlns="" xmlns:a16="http://schemas.microsoft.com/office/drawing/2014/main" id="{3100D1C9-C5CA-4857-9B4D-FFE0244EC7DD}"/>
              </a:ext>
            </a:extLst>
          </p:cNvPr>
          <p:cNvSpPr txBox="1"/>
          <p:nvPr/>
        </p:nvSpPr>
        <p:spPr>
          <a:xfrm>
            <a:off x="1295895" y="2153371"/>
            <a:ext cx="6276632" cy="58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defRPr>
            </a:lvl1pPr>
          </a:lstStyle>
          <a:p>
            <a:r>
              <a:rPr lang="ru-RU" sz="1606" dirty="0"/>
              <a:t>реализация мероприятий по улучшению условий и охраны труда</a:t>
            </a:r>
            <a:endParaRPr lang="en-US" altLang="ko-KR" sz="1606" dirty="0"/>
          </a:p>
        </p:txBody>
      </p:sp>
      <p:sp>
        <p:nvSpPr>
          <p:cNvPr id="699" name="TextBox 698">
            <a:extLst>
              <a:ext uri="{FF2B5EF4-FFF2-40B4-BE49-F238E27FC236}">
                <a16:creationId xmlns="" xmlns:a16="http://schemas.microsoft.com/office/drawing/2014/main" id="{814AFC81-FE05-4550-A8A5-342C7FF743AB}"/>
              </a:ext>
            </a:extLst>
          </p:cNvPr>
          <p:cNvSpPr txBox="1"/>
          <p:nvPr/>
        </p:nvSpPr>
        <p:spPr>
          <a:xfrm>
            <a:off x="2131649" y="2867848"/>
            <a:ext cx="7147434" cy="58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pPr defTabSz="917966">
              <a:defRPr/>
            </a:pPr>
            <a:r>
              <a:rPr lang="ru-RU" sz="1606" dirty="0">
                <a:solidFill>
                  <a:prstClr val="white"/>
                </a:solidFill>
                <a:latin typeface="Arial"/>
                <a:ea typeface="Arial Unicode MS"/>
              </a:rPr>
              <a:t>соответствие каждого рабочего места государственным нормативным требованиям охраны труда</a:t>
            </a:r>
            <a:endParaRPr lang="en-US" altLang="ko-KR" sz="1606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702" name="TextBox 701">
            <a:extLst>
              <a:ext uri="{FF2B5EF4-FFF2-40B4-BE49-F238E27FC236}">
                <a16:creationId xmlns="" xmlns:a16="http://schemas.microsoft.com/office/drawing/2014/main" id="{7079C902-F5CF-4765-A96D-AA7B9D3D6B0B}"/>
              </a:ext>
            </a:extLst>
          </p:cNvPr>
          <p:cNvSpPr txBox="1"/>
          <p:nvPr/>
        </p:nvSpPr>
        <p:spPr>
          <a:xfrm>
            <a:off x="1292057" y="3745898"/>
            <a:ext cx="6396901" cy="58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pPr defTabSz="917966">
              <a:defRPr/>
            </a:pPr>
            <a:r>
              <a:rPr lang="ru-RU" sz="1606" dirty="0">
                <a:solidFill>
                  <a:prstClr val="white"/>
                </a:solidFill>
                <a:latin typeface="Arial"/>
                <a:ea typeface="Arial Unicode MS"/>
              </a:rPr>
              <a:t>систематическое выявление опасностей и профессиональных рисков, их регулярный анализ и оценку</a:t>
            </a:r>
            <a:endParaRPr lang="en-US" altLang="ko-KR" sz="1606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705" name="TextBox 704">
            <a:extLst>
              <a:ext uri="{FF2B5EF4-FFF2-40B4-BE49-F238E27FC236}">
                <a16:creationId xmlns="" xmlns:a16="http://schemas.microsoft.com/office/drawing/2014/main" id="{1E2B1308-3D45-4847-9566-2382025861A2}"/>
              </a:ext>
            </a:extLst>
          </p:cNvPr>
          <p:cNvSpPr txBox="1"/>
          <p:nvPr/>
        </p:nvSpPr>
        <p:spPr>
          <a:xfrm>
            <a:off x="880555" y="4421331"/>
            <a:ext cx="7884293" cy="896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300" b="1">
                <a:solidFill>
                  <a:schemeClr val="bg1"/>
                </a:solidFill>
              </a:defRPr>
            </a:lvl1pPr>
          </a:lstStyle>
          <a:p>
            <a:pPr defTabSz="917966">
              <a:defRPr/>
            </a:pPr>
            <a:r>
              <a:rPr lang="ru-RU" sz="1305" dirty="0">
                <a:solidFill>
                  <a:prstClr val="white"/>
                </a:solidFill>
                <a:latin typeface="Arial"/>
                <a:ea typeface="Arial Unicode MS"/>
              </a:rPr>
              <a:t>ведение реестра (перечня) нормативных правовых актов (в том числе с использованием электронных вычислительных машин и баз данных), содержащих требования охраны труда, в соответствии со спецификой своей деятельности, а также доступ работников к актуальным редакциям таких нормативных правовых актов</a:t>
            </a:r>
            <a:endParaRPr lang="en-US" altLang="ko-KR" sz="1305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708" name="TextBox 707">
            <a:extLst>
              <a:ext uri="{FF2B5EF4-FFF2-40B4-BE49-F238E27FC236}">
                <a16:creationId xmlns="" xmlns:a16="http://schemas.microsoft.com/office/drawing/2014/main" id="{C31E68DD-4A49-4D80-8E21-6B12AFD42BD5}"/>
              </a:ext>
            </a:extLst>
          </p:cNvPr>
          <p:cNvSpPr txBox="1"/>
          <p:nvPr/>
        </p:nvSpPr>
        <p:spPr>
          <a:xfrm>
            <a:off x="880555" y="5298931"/>
            <a:ext cx="9353282" cy="741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7966">
              <a:defRPr/>
            </a:pPr>
            <a:r>
              <a:rPr lang="ru-RU" sz="1405" b="1" dirty="0">
                <a:solidFill>
                  <a:prstClr val="white"/>
                </a:solidFill>
                <a:latin typeface="Arial"/>
                <a:ea typeface="Arial Unicode MS"/>
              </a:rPr>
              <a:t>разработка мер, направленных на обеспечение безопасных условий и охраны труда, оценку уровня профессиональных рисков перед вводом в эксплуатацию производственных объектов, вновь организованных рабочих мест</a:t>
            </a:r>
            <a:endParaRPr lang="en-US" altLang="ko-KR" sz="1405" b="1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pic>
        <p:nvPicPr>
          <p:cNvPr id="3" name="Рисунок 2" descr="Шестеренки">
            <a:extLst>
              <a:ext uri="{FF2B5EF4-FFF2-40B4-BE49-F238E27FC236}">
                <a16:creationId xmlns="" xmlns:a16="http://schemas.microsoft.com/office/drawing/2014/main" id="{EA81D1AB-C83B-4735-88B7-B950352B35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3721" y="2171954"/>
            <a:ext cx="633760" cy="633760"/>
          </a:xfrm>
          <a:prstGeom prst="rect">
            <a:avLst/>
          </a:prstGeom>
        </p:spPr>
      </p:pic>
      <p:pic>
        <p:nvPicPr>
          <p:cNvPr id="6" name="Рисунок 5" descr="Фабрика">
            <a:extLst>
              <a:ext uri="{FF2B5EF4-FFF2-40B4-BE49-F238E27FC236}">
                <a16:creationId xmlns="" xmlns:a16="http://schemas.microsoft.com/office/drawing/2014/main" id="{7FA93DF4-93C3-4362-A60B-4D44C6D84E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91187" y="2944851"/>
            <a:ext cx="566889" cy="566889"/>
          </a:xfrm>
          <a:prstGeom prst="rect">
            <a:avLst/>
          </a:prstGeom>
        </p:spPr>
      </p:pic>
      <p:pic>
        <p:nvPicPr>
          <p:cNvPr id="8" name="Рисунок 7" descr="Исследование">
            <a:extLst>
              <a:ext uri="{FF2B5EF4-FFF2-40B4-BE49-F238E27FC236}">
                <a16:creationId xmlns="" xmlns:a16="http://schemas.microsoft.com/office/drawing/2014/main" id="{AE86733C-6030-4C2A-B88D-E40B2B6D9D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35021" y="3814848"/>
            <a:ext cx="528357" cy="528357"/>
          </a:xfrm>
          <a:prstGeom prst="rect">
            <a:avLst/>
          </a:prstGeom>
        </p:spPr>
      </p:pic>
      <p:pic>
        <p:nvPicPr>
          <p:cNvPr id="10" name="Рисунок 9" descr="Контрольный список">
            <a:extLst>
              <a:ext uri="{FF2B5EF4-FFF2-40B4-BE49-F238E27FC236}">
                <a16:creationId xmlns="" xmlns:a16="http://schemas.microsoft.com/office/drawing/2014/main" id="{796BD135-2B5E-45D3-9CBF-E25251F792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76535" y="4547767"/>
            <a:ext cx="619903" cy="592222"/>
          </a:xfrm>
          <a:prstGeom prst="rect">
            <a:avLst/>
          </a:prstGeom>
        </p:spPr>
      </p:pic>
      <p:pic>
        <p:nvPicPr>
          <p:cNvPr id="12" name="Рисунок 11" descr="Голова с шестеренками">
            <a:extLst>
              <a:ext uri="{FF2B5EF4-FFF2-40B4-BE49-F238E27FC236}">
                <a16:creationId xmlns="" xmlns:a16="http://schemas.microsoft.com/office/drawing/2014/main" id="{16912780-F016-4F20-B928-CFE7829AD7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34795" y="5332999"/>
            <a:ext cx="598728" cy="598728"/>
          </a:xfrm>
          <a:prstGeom prst="rect">
            <a:avLst/>
          </a:prstGeom>
        </p:spPr>
      </p:pic>
      <p:sp>
        <p:nvSpPr>
          <p:cNvPr id="35" name="Text Placeholder 52">
            <a:extLst>
              <a:ext uri="{FF2B5EF4-FFF2-40B4-BE49-F238E27FC236}">
                <a16:creationId xmlns="" xmlns:a16="http://schemas.microsoft.com/office/drawing/2014/main" id="{7DB3B8E7-319A-463E-91DA-488F6CDEDA53}"/>
              </a:ext>
            </a:extLst>
          </p:cNvPr>
          <p:cNvSpPr txBox="1">
            <a:spLocks/>
          </p:cNvSpPr>
          <p:nvPr/>
        </p:nvSpPr>
        <p:spPr>
          <a:xfrm>
            <a:off x="1" y="6779556"/>
            <a:ext cx="12239625" cy="33666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9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-1" y="526359"/>
            <a:ext cx="12239625" cy="66729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0" y="-2122"/>
            <a:ext cx="12239626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uller Narrow Light" panose="00000400000000000000" pitchFamily="50" charset="-52"/>
              </a:rPr>
              <a:t>Важные проекты нормативных правовых актов в сфере охраны труда</a:t>
            </a:r>
            <a:endParaRPr lang="ru-RU" sz="2800" b="1" dirty="0">
              <a:latin typeface="Muller Narrow Light" panose="00000400000000000000" pitchFamily="50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60700" y="3598863"/>
            <a:ext cx="6118225" cy="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" name="Стрелка вниз 1"/>
          <p:cNvSpPr/>
          <p:nvPr/>
        </p:nvSpPr>
        <p:spPr>
          <a:xfrm>
            <a:off x="2324100" y="712790"/>
            <a:ext cx="1257300" cy="1944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921625" y="712790"/>
            <a:ext cx="1257300" cy="1944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59706" y="3345616"/>
            <a:ext cx="3192976" cy="31393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ler Narrow Light" panose="00000400000000000000" pitchFamily="50" charset="-52"/>
              </a:rPr>
              <a:t>Новый порядок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ler Narrow Light" panose="00000400000000000000" pitchFamily="50" charset="-52"/>
              </a:rPr>
              <a:t>обучения по охране труда и проверки знания требований охраны труда и требований к организациям, оказывающим услуги по проведению обучения по охране труда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61994" y="3333750"/>
            <a:ext cx="2976562" cy="307776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uller Narrow Light" panose="00000400000000000000" pitchFamily="50" charset="-52"/>
              </a:rPr>
              <a:t>Новое п</a:t>
            </a:r>
            <a:r>
              <a:rPr lang="ru-RU" sz="2200" dirty="0" smtClean="0"/>
              <a:t>оложение </a:t>
            </a:r>
            <a:r>
              <a:rPr lang="ru-RU" sz="2200" dirty="0"/>
              <a:t>об особенностях расследования несчастных случаев на производстве в отдельных отраслях и </a:t>
            </a:r>
            <a:r>
              <a:rPr lang="ru-RU" sz="2200" dirty="0" smtClean="0"/>
              <a:t>организациях</a:t>
            </a:r>
            <a:endParaRPr lang="ru-RU" sz="2200" dirty="0"/>
          </a:p>
          <a:p>
            <a:pPr algn="ctr"/>
            <a:endParaRPr lang="ru-RU" sz="2200" dirty="0" smtClean="0"/>
          </a:p>
          <a:p>
            <a:pPr algn="ctr"/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uller Narrow Light" panose="000004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462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2697" y="777706"/>
            <a:ext cx="12236928" cy="592841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0" y="-43590"/>
            <a:ext cx="12239625" cy="954107"/>
          </a:xfrm>
          <a:prstGeom prst="rect">
            <a:avLst/>
          </a:prstGeom>
          <a:solidFill>
            <a:srgbClr val="0082C8"/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uller Narrow Light" pitchFamily="2" charset="0"/>
              </a:rPr>
              <a:t>ДИНАМИКА НЕСЧАСТНЫХ СЛУЧАЕВ НА ПРОИЗВОДСТВЕ С ТЯЖЕЛЫМИ ПОСЛЕДСТВИЯМИ В РФ ЗА 5 ЛЕТ</a:t>
            </a:r>
            <a:endParaRPr lang="ru-RU" sz="2800" dirty="0">
              <a:latin typeface="Muller Narrow Light" pitchFamily="2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AA3C43F8-8A9B-DF43-AB32-13D6C5DA7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802289"/>
              </p:ext>
            </p:extLst>
          </p:nvPr>
        </p:nvGraphicFramePr>
        <p:xfrm>
          <a:off x="209552" y="1165489"/>
          <a:ext cx="11820522" cy="539247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970087">
                  <a:extLst>
                    <a:ext uri="{9D8B030D-6E8A-4147-A177-3AD203B41FA5}">
                      <a16:colId xmlns:a16="http://schemas.microsoft.com/office/drawing/2014/main" xmlns="" val="3124924113"/>
                    </a:ext>
                  </a:extLst>
                </a:gridCol>
                <a:gridCol w="1970087">
                  <a:extLst>
                    <a:ext uri="{9D8B030D-6E8A-4147-A177-3AD203B41FA5}">
                      <a16:colId xmlns:a16="http://schemas.microsoft.com/office/drawing/2014/main" xmlns="" val="215260258"/>
                    </a:ext>
                  </a:extLst>
                </a:gridCol>
                <a:gridCol w="1970087">
                  <a:extLst>
                    <a:ext uri="{9D8B030D-6E8A-4147-A177-3AD203B41FA5}">
                      <a16:colId xmlns:a16="http://schemas.microsoft.com/office/drawing/2014/main" xmlns="" val="1139690700"/>
                    </a:ext>
                  </a:extLst>
                </a:gridCol>
                <a:gridCol w="1970087">
                  <a:extLst>
                    <a:ext uri="{9D8B030D-6E8A-4147-A177-3AD203B41FA5}">
                      <a16:colId xmlns:a16="http://schemas.microsoft.com/office/drawing/2014/main" xmlns="" val="1057909463"/>
                    </a:ext>
                  </a:extLst>
                </a:gridCol>
                <a:gridCol w="1970087"/>
                <a:gridCol w="1970087">
                  <a:extLst>
                    <a:ext uri="{9D8B030D-6E8A-4147-A177-3AD203B41FA5}">
                      <a16:colId xmlns:a16="http://schemas.microsoft.com/office/drawing/2014/main" xmlns="" val="3305628439"/>
                    </a:ext>
                  </a:extLst>
                </a:gridCol>
              </a:tblGrid>
              <a:tr h="107849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Muller Narrow Light" panose="00000400000000000000" pitchFamily="50" charset="-52"/>
                        </a:rPr>
                        <a:t>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Muller Narrow Light" panose="00000400000000000000" pitchFamily="50" charset="-52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Muller Narrow Light" panose="00000400000000000000" pitchFamily="50" charset="-52"/>
                        </a:rPr>
                        <a:t>2017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Muller Narrow Light" panose="00000400000000000000" pitchFamily="50" charset="-52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Muller Narrow Light" panose="00000400000000000000" pitchFamily="50" charset="-52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Muller Narrow Light" panose="00000400000000000000" pitchFamily="50" charset="-52"/>
                        </a:rPr>
                        <a:t>2020</a:t>
                      </a:r>
                      <a:endParaRPr lang="ru-RU" sz="1600" b="1" i="0" dirty="0">
                        <a:latin typeface="Muller Narrow Light" panose="00000400000000000000" pitchFamily="50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50191365"/>
                  </a:ext>
                </a:extLst>
              </a:tr>
              <a:tr h="107849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Общее количество несчастных случаев с тяжелыми последствиями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5396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6240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6116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5860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5171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86581650"/>
                  </a:ext>
                </a:extLst>
              </a:tr>
              <a:tr h="107849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Количество несчастных случаев со смертельным исходом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1596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1382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1356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1331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1216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69096092"/>
                  </a:ext>
                </a:extLst>
              </a:tr>
              <a:tr h="107849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Количество групповых несчастных случаев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489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421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409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368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361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61656796"/>
                  </a:ext>
                </a:extLst>
              </a:tr>
              <a:tr h="107849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Количество тяжелых несчастных случаев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4796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4437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4351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4161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3594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33754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12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984" y="540452"/>
            <a:ext cx="11146015" cy="77880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Структура причин несчастных случаев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с </a:t>
            </a:r>
            <a:r>
              <a:rPr lang="ru-RU" dirty="0">
                <a:solidFill>
                  <a:srgbClr val="0070C0"/>
                </a:solidFill>
              </a:rPr>
              <a:t>тяжелыми последствиями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728802D-B826-490C-A2FE-75FEF003AA20}"/>
              </a:ext>
            </a:extLst>
          </p:cNvPr>
          <p:cNvSpPr/>
          <p:nvPr/>
        </p:nvSpPr>
        <p:spPr>
          <a:xfrm>
            <a:off x="529442" y="4857210"/>
            <a:ext cx="9785694" cy="12641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3925" latinLnBrk="1">
              <a:defRPr/>
            </a:pPr>
            <a:endParaRPr lang="ko-KR" altLang="en-US" sz="2711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CC3C064-0425-489E-8185-52C89CA218D8}"/>
              </a:ext>
            </a:extLst>
          </p:cNvPr>
          <p:cNvSpPr/>
          <p:nvPr/>
        </p:nvSpPr>
        <p:spPr>
          <a:xfrm>
            <a:off x="10516822" y="5015689"/>
            <a:ext cx="975797" cy="975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3925" latinLnBrk="1">
              <a:defRPr/>
            </a:pPr>
            <a:endParaRPr lang="ko-KR" altLang="en-US" sz="2711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AF12855-8B05-4005-9728-046D4900C8B9}"/>
              </a:ext>
            </a:extLst>
          </p:cNvPr>
          <p:cNvSpPr txBox="1"/>
          <p:nvPr/>
        </p:nvSpPr>
        <p:spPr>
          <a:xfrm>
            <a:off x="529443" y="4844273"/>
            <a:ext cx="9802848" cy="124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23925" latinLnBrk="1">
              <a:tabLst>
                <a:tab pos="9591675" algn="l"/>
              </a:tabLst>
              <a:defRPr/>
            </a:pPr>
            <a:r>
              <a:rPr lang="ru-RU" sz="1874" dirty="0" smtClean="0">
                <a:solidFill>
                  <a:prstClr val="white"/>
                </a:solidFill>
                <a:latin typeface="Arial"/>
                <a:ea typeface="Arial Unicode MS"/>
              </a:rPr>
              <a:t>- причины </a:t>
            </a:r>
            <a:r>
              <a:rPr lang="ru-RU" sz="1874" dirty="0">
                <a:solidFill>
                  <a:prstClr val="white"/>
                </a:solidFill>
                <a:latin typeface="Arial"/>
                <a:ea typeface="Arial Unicode MS"/>
              </a:rPr>
              <a:t>организационного характера (неудовлетворительная организация </a:t>
            </a:r>
          </a:p>
          <a:p>
            <a:pPr algn="just" defTabSz="1223925" latinLnBrk="1">
              <a:tabLst>
                <a:tab pos="9591675" algn="l"/>
              </a:tabLst>
              <a:defRPr/>
            </a:pPr>
            <a:r>
              <a:rPr lang="ru-RU" sz="1874" dirty="0">
                <a:solidFill>
                  <a:prstClr val="white"/>
                </a:solidFill>
                <a:latin typeface="Arial"/>
                <a:ea typeface="Arial Unicode MS"/>
              </a:rPr>
              <a:t>производства работ и недостатки в обучении работников безопасности труда) и </a:t>
            </a:r>
          </a:p>
          <a:p>
            <a:pPr algn="just" defTabSz="1223925" latinLnBrk="1">
              <a:tabLst>
                <a:tab pos="9591675" algn="l"/>
              </a:tabLst>
              <a:defRPr/>
            </a:pPr>
            <a:r>
              <a:rPr lang="ru-RU" sz="1874" dirty="0">
                <a:solidFill>
                  <a:prstClr val="white"/>
                </a:solidFill>
                <a:latin typeface="Arial"/>
                <a:ea typeface="Arial Unicode MS"/>
              </a:rPr>
              <a:t>«</a:t>
            </a:r>
            <a:r>
              <a:rPr lang="ru-RU" sz="1874" dirty="0" smtClean="0">
                <a:solidFill>
                  <a:prstClr val="white"/>
                </a:solidFill>
                <a:latin typeface="Arial"/>
                <a:ea typeface="Arial Unicode MS"/>
              </a:rPr>
              <a:t>человеческий фактор» </a:t>
            </a:r>
            <a:r>
              <a:rPr lang="ru-RU" sz="1874" dirty="0">
                <a:solidFill>
                  <a:prstClr val="white"/>
                </a:solidFill>
                <a:latin typeface="Arial"/>
                <a:ea typeface="Arial Unicode MS"/>
              </a:rPr>
              <a:t>(нарушения работниками требований безопасности и </a:t>
            </a:r>
          </a:p>
          <a:p>
            <a:pPr algn="just" defTabSz="1223925" latinLnBrk="1">
              <a:tabLst>
                <a:tab pos="9591675" algn="l"/>
              </a:tabLst>
              <a:defRPr/>
            </a:pPr>
            <a:r>
              <a:rPr lang="ru-RU" sz="1874" dirty="0">
                <a:solidFill>
                  <a:prstClr val="white"/>
                </a:solidFill>
                <a:latin typeface="Arial"/>
                <a:ea typeface="Arial Unicode MS"/>
              </a:rPr>
              <a:t>трудовой дисциплины)</a:t>
            </a:r>
            <a:endParaRPr lang="ko-KR" altLang="en-US" sz="1874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44392E3-DEE8-4AF8-982E-22A582D5E694}"/>
              </a:ext>
            </a:extLst>
          </p:cNvPr>
          <p:cNvSpPr/>
          <p:nvPr/>
        </p:nvSpPr>
        <p:spPr>
          <a:xfrm>
            <a:off x="4481255" y="3596383"/>
            <a:ext cx="5833880" cy="975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3925" latinLnBrk="1">
              <a:defRPr/>
            </a:pPr>
            <a:endParaRPr lang="ko-KR" altLang="en-US" sz="2711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C66F1FF-21E3-47F9-A793-526D6C9131CD}"/>
              </a:ext>
            </a:extLst>
          </p:cNvPr>
          <p:cNvSpPr/>
          <p:nvPr/>
        </p:nvSpPr>
        <p:spPr>
          <a:xfrm>
            <a:off x="3324627" y="3596383"/>
            <a:ext cx="975797" cy="975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3925" latinLnBrk="1">
              <a:defRPr/>
            </a:pPr>
            <a:endParaRPr lang="ko-KR" altLang="en-US" sz="2711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0330105-A8FA-4E19-9258-6B45DC94A328}"/>
              </a:ext>
            </a:extLst>
          </p:cNvPr>
          <p:cNvSpPr txBox="1"/>
          <p:nvPr/>
        </p:nvSpPr>
        <p:spPr>
          <a:xfrm>
            <a:off x="4674027" y="3709726"/>
            <a:ext cx="5493985" cy="66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defTabSz="1223925" latinLnBrk="1">
              <a:defRPr/>
            </a:pPr>
            <a:r>
              <a:rPr lang="ru-RU" sz="1874" dirty="0" smtClean="0">
                <a:solidFill>
                  <a:prstClr val="white"/>
                </a:solidFill>
                <a:latin typeface="Arial"/>
                <a:ea typeface="Arial Unicode MS"/>
              </a:rPr>
              <a:t>- неудовлетворительная </a:t>
            </a:r>
            <a:r>
              <a:rPr lang="ru-RU" sz="1874" dirty="0">
                <a:solidFill>
                  <a:prstClr val="white"/>
                </a:solidFill>
                <a:latin typeface="Arial"/>
                <a:ea typeface="Arial Unicode MS"/>
              </a:rPr>
              <a:t>организация </a:t>
            </a:r>
          </a:p>
          <a:p>
            <a:pPr defTabSz="1223925" latinLnBrk="1">
              <a:defRPr/>
            </a:pPr>
            <a:r>
              <a:rPr lang="ru-RU" sz="1874" dirty="0">
                <a:solidFill>
                  <a:prstClr val="white"/>
                </a:solidFill>
                <a:latin typeface="Arial"/>
                <a:ea typeface="Arial Unicode MS"/>
              </a:rPr>
              <a:t>производства работ </a:t>
            </a:r>
            <a:endParaRPr lang="ko-KR" altLang="en-US" sz="1874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93F32EED-2D7D-4415-809D-9C6B250BCB81}"/>
              </a:ext>
            </a:extLst>
          </p:cNvPr>
          <p:cNvSpPr/>
          <p:nvPr/>
        </p:nvSpPr>
        <p:spPr>
          <a:xfrm>
            <a:off x="7469214" y="2292788"/>
            <a:ext cx="2785980" cy="9757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3925" latinLnBrk="1">
              <a:defRPr/>
            </a:pPr>
            <a:endParaRPr lang="ko-KR" altLang="en-US" sz="2711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D49A945-67EC-4264-8F45-514205720574}"/>
              </a:ext>
            </a:extLst>
          </p:cNvPr>
          <p:cNvSpPr/>
          <p:nvPr/>
        </p:nvSpPr>
        <p:spPr>
          <a:xfrm>
            <a:off x="6272583" y="2275784"/>
            <a:ext cx="975797" cy="9757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3925" latinLnBrk="1">
              <a:defRPr/>
            </a:pPr>
            <a:endParaRPr lang="ko-KR" altLang="en-US" sz="2711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DAD59F8-9290-46CA-8A4C-16CCA76CAF89}"/>
              </a:ext>
            </a:extLst>
          </p:cNvPr>
          <p:cNvSpPr txBox="1"/>
          <p:nvPr/>
        </p:nvSpPr>
        <p:spPr>
          <a:xfrm>
            <a:off x="7421019" y="2270512"/>
            <a:ext cx="2894116" cy="958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pPr defTabSz="1223925" latinLnBrk="1">
              <a:defRPr/>
            </a:pPr>
            <a:r>
              <a:rPr lang="ru-RU" sz="1874" dirty="0" smtClean="0">
                <a:solidFill>
                  <a:prstClr val="white"/>
                </a:solidFill>
                <a:latin typeface="Arial"/>
                <a:ea typeface="Arial Unicode MS"/>
              </a:rPr>
              <a:t>- технологические </a:t>
            </a:r>
            <a:r>
              <a:rPr lang="ru-RU" sz="1874" dirty="0">
                <a:solidFill>
                  <a:prstClr val="white"/>
                </a:solidFill>
                <a:latin typeface="Arial"/>
                <a:ea typeface="Arial Unicode MS"/>
              </a:rPr>
              <a:t>и </a:t>
            </a:r>
          </a:p>
          <a:p>
            <a:pPr defTabSz="1223925" latinLnBrk="1">
              <a:defRPr/>
            </a:pPr>
            <a:r>
              <a:rPr lang="ru-RU" sz="1874" dirty="0">
                <a:solidFill>
                  <a:prstClr val="white"/>
                </a:solidFill>
                <a:latin typeface="Arial"/>
                <a:ea typeface="Arial Unicode MS"/>
              </a:rPr>
              <a:t>технические </a:t>
            </a:r>
          </a:p>
          <a:p>
            <a:pPr defTabSz="1223925" latinLnBrk="1">
              <a:defRPr/>
            </a:pPr>
            <a:r>
              <a:rPr lang="ru-RU" sz="1874" dirty="0">
                <a:solidFill>
                  <a:prstClr val="white"/>
                </a:solidFill>
                <a:latin typeface="Arial"/>
                <a:ea typeface="Arial Unicode MS"/>
              </a:rPr>
              <a:t>(техногенные) факторы </a:t>
            </a:r>
            <a:endParaRPr lang="ko-KR" altLang="en-US" sz="1874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="" xmlns:a16="http://schemas.microsoft.com/office/drawing/2014/main" id="{D65B6116-2C52-4B35-9DFF-437C3EE8FE0D}"/>
              </a:ext>
            </a:extLst>
          </p:cNvPr>
          <p:cNvSpPr/>
          <p:nvPr/>
        </p:nvSpPr>
        <p:spPr>
          <a:xfrm>
            <a:off x="5950847" y="1437170"/>
            <a:ext cx="366222" cy="3428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23925">
              <a:defRPr/>
            </a:pPr>
            <a:endParaRPr lang="ko-KR" altLang="en-US" sz="1807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39" name="Rectangle 8">
            <a:extLst>
              <a:ext uri="{FF2B5EF4-FFF2-40B4-BE49-F238E27FC236}">
                <a16:creationId xmlns="" xmlns:a16="http://schemas.microsoft.com/office/drawing/2014/main" id="{A690110B-2704-46D4-A92A-D0828E51F679}"/>
              </a:ext>
            </a:extLst>
          </p:cNvPr>
          <p:cNvSpPr/>
          <p:nvPr/>
        </p:nvSpPr>
        <p:spPr>
          <a:xfrm>
            <a:off x="10512734" y="5274710"/>
            <a:ext cx="958642" cy="3811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223925" latinLnBrk="1">
              <a:defRPr/>
            </a:pPr>
            <a:r>
              <a:rPr lang="ru-RU" sz="1874" b="1" dirty="0">
                <a:solidFill>
                  <a:prstClr val="white"/>
                </a:solidFill>
                <a:latin typeface="Arial"/>
                <a:ea typeface="Arial Unicode MS"/>
              </a:rPr>
              <a:t>68,1% </a:t>
            </a:r>
            <a:endParaRPr lang="ko-KR" altLang="en-US" sz="1874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44" name="Rectangle 8">
            <a:extLst>
              <a:ext uri="{FF2B5EF4-FFF2-40B4-BE49-F238E27FC236}">
                <a16:creationId xmlns="" xmlns:a16="http://schemas.microsoft.com/office/drawing/2014/main" id="{C0ED2B2B-DABC-4311-BE94-A0FBF9F75687}"/>
              </a:ext>
            </a:extLst>
          </p:cNvPr>
          <p:cNvSpPr/>
          <p:nvPr/>
        </p:nvSpPr>
        <p:spPr>
          <a:xfrm>
            <a:off x="3341782" y="3892721"/>
            <a:ext cx="958642" cy="3811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223925" latinLnBrk="1">
              <a:defRPr/>
            </a:pPr>
            <a:r>
              <a:rPr lang="ru-RU" sz="1874" b="1" dirty="0">
                <a:solidFill>
                  <a:prstClr val="white"/>
                </a:solidFill>
                <a:latin typeface="Arial"/>
                <a:ea typeface="Arial Unicode MS"/>
              </a:rPr>
              <a:t>31,2% </a:t>
            </a:r>
            <a:endParaRPr lang="ko-KR" altLang="en-US" sz="1874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45" name="Rectangle 8">
            <a:extLst>
              <a:ext uri="{FF2B5EF4-FFF2-40B4-BE49-F238E27FC236}">
                <a16:creationId xmlns="" xmlns:a16="http://schemas.microsoft.com/office/drawing/2014/main" id="{19D298BE-8C14-4C46-A72E-5A51061DD6F4}"/>
              </a:ext>
            </a:extLst>
          </p:cNvPr>
          <p:cNvSpPr/>
          <p:nvPr/>
        </p:nvSpPr>
        <p:spPr>
          <a:xfrm>
            <a:off x="6309343" y="2545868"/>
            <a:ext cx="958642" cy="3811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223925" latinLnBrk="1">
              <a:defRPr/>
            </a:pPr>
            <a:r>
              <a:rPr lang="ru-RU" sz="1874" b="1" dirty="0">
                <a:solidFill>
                  <a:prstClr val="white"/>
                </a:solidFill>
                <a:latin typeface="Arial"/>
                <a:ea typeface="Arial Unicode MS"/>
              </a:rPr>
              <a:t>6,5% </a:t>
            </a:r>
            <a:endParaRPr lang="ko-KR" altLang="en-US" sz="1874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5" y="929856"/>
            <a:ext cx="2884110" cy="347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252341" y="3077530"/>
            <a:ext cx="6987284" cy="63390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1,73 трлн. рублей или</a:t>
            </a:r>
          </a:p>
          <a:p>
            <a:pPr algn="ctr"/>
            <a:r>
              <a:rPr lang="ru-RU" sz="3600" dirty="0"/>
              <a:t> 1,6 % ВВП</a:t>
            </a:r>
            <a:endParaRPr lang="ko-KR" altLang="en-US" sz="36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84869" y="157263"/>
            <a:ext cx="7443909" cy="2534147"/>
          </a:xfrm>
        </p:spPr>
        <p:txBody>
          <a:bodyPr/>
          <a:lstStyle/>
          <a:p>
            <a:pPr lvl="0" algn="ctr"/>
            <a:r>
              <a:rPr lang="ru-RU" sz="3212" b="1" dirty="0">
                <a:solidFill>
                  <a:schemeClr val="accent1"/>
                </a:solidFill>
              </a:rPr>
              <a:t>Экономические потери, </a:t>
            </a:r>
          </a:p>
          <a:p>
            <a:pPr lvl="0" algn="ctr"/>
            <a:r>
              <a:rPr lang="ru-RU" sz="3212" b="1" dirty="0">
                <a:solidFill>
                  <a:schemeClr val="accent1"/>
                </a:solidFill>
              </a:rPr>
              <a:t>связанные с состоянием условий </a:t>
            </a:r>
          </a:p>
          <a:p>
            <a:pPr lvl="0" algn="ctr"/>
            <a:r>
              <a:rPr lang="ru-RU" sz="3212" b="1" dirty="0">
                <a:solidFill>
                  <a:schemeClr val="accent1"/>
                </a:solidFill>
              </a:rPr>
              <a:t>и охраны </a:t>
            </a:r>
            <a:r>
              <a:rPr lang="ru-RU" sz="3212" b="1" dirty="0" smtClean="0">
                <a:solidFill>
                  <a:schemeClr val="accent1"/>
                </a:solidFill>
              </a:rPr>
              <a:t>труда, </a:t>
            </a:r>
            <a:r>
              <a:rPr lang="ru-RU" sz="3212" b="1" dirty="0">
                <a:solidFill>
                  <a:schemeClr val="accent1"/>
                </a:solidFill>
              </a:rPr>
              <a:t>в Российской </a:t>
            </a:r>
          </a:p>
          <a:p>
            <a:pPr lvl="0" algn="ctr"/>
            <a:r>
              <a:rPr lang="ru-RU" sz="3212" b="1" dirty="0" smtClean="0">
                <a:solidFill>
                  <a:schemeClr val="accent1"/>
                </a:solidFill>
              </a:rPr>
              <a:t>Федерации </a:t>
            </a:r>
            <a:r>
              <a:rPr lang="ru-RU" sz="3212" b="1" dirty="0">
                <a:solidFill>
                  <a:schemeClr val="accent1"/>
                </a:solidFill>
              </a:rPr>
              <a:t>в 2019 году </a:t>
            </a:r>
            <a:endParaRPr lang="en-US" altLang="ko-KR" sz="3212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111221E-0437-48A6-9A6D-40462DD6C1E8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947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1486A1FB-BD35-4FEB-91EB-B2F5055B23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57262"/>
            <a:ext cx="4477106" cy="688478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3925" latinLnBrk="1">
              <a:defRPr/>
            </a:pPr>
            <a:endParaRPr lang="en-US" sz="2409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77" name="Freeform 24">
            <a:extLst>
              <a:ext uri="{FF2B5EF4-FFF2-40B4-BE49-F238E27FC236}">
                <a16:creationId xmlns:a16="http://schemas.microsoft.com/office/drawing/2014/main" xmlns="" id="{32863260-465E-4A9B-98CA-77693B32C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2935084"/>
            <a:ext cx="4857601" cy="1329147"/>
          </a:xfrm>
          <a:custGeom>
            <a:avLst/>
            <a:gdLst>
              <a:gd name="connsiteX0" fmla="*/ 0 w 4838700"/>
              <a:gd name="connsiteY0" fmla="*/ 0 h 1323975"/>
              <a:gd name="connsiteX1" fmla="*/ 4838700 w 4838700"/>
              <a:gd name="connsiteY1" fmla="*/ 0 h 1323975"/>
              <a:gd name="connsiteX2" fmla="*/ 4838700 w 4838700"/>
              <a:gd name="connsiteY2" fmla="*/ 78123 h 1323975"/>
              <a:gd name="connsiteX3" fmla="*/ 4822272 w 4838700"/>
              <a:gd name="connsiteY3" fmla="*/ 81440 h 1323975"/>
              <a:gd name="connsiteX4" fmla="*/ 4781550 w 4838700"/>
              <a:gd name="connsiteY4" fmla="*/ 142875 h 1323975"/>
              <a:gd name="connsiteX5" fmla="*/ 4822272 w 4838700"/>
              <a:gd name="connsiteY5" fmla="*/ 204311 h 1323975"/>
              <a:gd name="connsiteX6" fmla="*/ 4838700 w 4838700"/>
              <a:gd name="connsiteY6" fmla="*/ 207627 h 1323975"/>
              <a:gd name="connsiteX7" fmla="*/ 4838700 w 4838700"/>
              <a:gd name="connsiteY7" fmla="*/ 287197 h 1323975"/>
              <a:gd name="connsiteX8" fmla="*/ 4822272 w 4838700"/>
              <a:gd name="connsiteY8" fmla="*/ 290514 h 1323975"/>
              <a:gd name="connsiteX9" fmla="*/ 4781550 w 4838700"/>
              <a:gd name="connsiteY9" fmla="*/ 351949 h 1323975"/>
              <a:gd name="connsiteX10" fmla="*/ 4822272 w 4838700"/>
              <a:gd name="connsiteY10" fmla="*/ 413385 h 1323975"/>
              <a:gd name="connsiteX11" fmla="*/ 4838700 w 4838700"/>
              <a:gd name="connsiteY11" fmla="*/ 416701 h 1323975"/>
              <a:gd name="connsiteX12" fmla="*/ 4838700 w 4838700"/>
              <a:gd name="connsiteY12" fmla="*/ 496271 h 1323975"/>
              <a:gd name="connsiteX13" fmla="*/ 4822272 w 4838700"/>
              <a:gd name="connsiteY13" fmla="*/ 499588 h 1323975"/>
              <a:gd name="connsiteX14" fmla="*/ 4781550 w 4838700"/>
              <a:gd name="connsiteY14" fmla="*/ 561023 h 1323975"/>
              <a:gd name="connsiteX15" fmla="*/ 4822272 w 4838700"/>
              <a:gd name="connsiteY15" fmla="*/ 622459 h 1323975"/>
              <a:gd name="connsiteX16" fmla="*/ 4838700 w 4838700"/>
              <a:gd name="connsiteY16" fmla="*/ 625775 h 1323975"/>
              <a:gd name="connsiteX17" fmla="*/ 4838700 w 4838700"/>
              <a:gd name="connsiteY17" fmla="*/ 705345 h 1323975"/>
              <a:gd name="connsiteX18" fmla="*/ 4822272 w 4838700"/>
              <a:gd name="connsiteY18" fmla="*/ 708662 h 1323975"/>
              <a:gd name="connsiteX19" fmla="*/ 4781550 w 4838700"/>
              <a:gd name="connsiteY19" fmla="*/ 770097 h 1323975"/>
              <a:gd name="connsiteX20" fmla="*/ 4822272 w 4838700"/>
              <a:gd name="connsiteY20" fmla="*/ 831533 h 1323975"/>
              <a:gd name="connsiteX21" fmla="*/ 4838700 w 4838700"/>
              <a:gd name="connsiteY21" fmla="*/ 834849 h 1323975"/>
              <a:gd name="connsiteX22" fmla="*/ 4838700 w 4838700"/>
              <a:gd name="connsiteY22" fmla="*/ 914419 h 1323975"/>
              <a:gd name="connsiteX23" fmla="*/ 4822272 w 4838700"/>
              <a:gd name="connsiteY23" fmla="*/ 917736 h 1323975"/>
              <a:gd name="connsiteX24" fmla="*/ 4781550 w 4838700"/>
              <a:gd name="connsiteY24" fmla="*/ 979171 h 1323975"/>
              <a:gd name="connsiteX25" fmla="*/ 4822272 w 4838700"/>
              <a:gd name="connsiteY25" fmla="*/ 1040607 h 1323975"/>
              <a:gd name="connsiteX26" fmla="*/ 4838700 w 4838700"/>
              <a:gd name="connsiteY26" fmla="*/ 1043923 h 1323975"/>
              <a:gd name="connsiteX27" fmla="*/ 4838700 w 4838700"/>
              <a:gd name="connsiteY27" fmla="*/ 1123491 h 1323975"/>
              <a:gd name="connsiteX28" fmla="*/ 4822272 w 4838700"/>
              <a:gd name="connsiteY28" fmla="*/ 1126808 h 1323975"/>
              <a:gd name="connsiteX29" fmla="*/ 4781550 w 4838700"/>
              <a:gd name="connsiteY29" fmla="*/ 1188243 h 1323975"/>
              <a:gd name="connsiteX30" fmla="*/ 4822272 w 4838700"/>
              <a:gd name="connsiteY30" fmla="*/ 1249679 h 1323975"/>
              <a:gd name="connsiteX31" fmla="*/ 4838700 w 4838700"/>
              <a:gd name="connsiteY31" fmla="*/ 1252995 h 1323975"/>
              <a:gd name="connsiteX32" fmla="*/ 4838700 w 4838700"/>
              <a:gd name="connsiteY32" fmla="*/ 1323975 h 1323975"/>
              <a:gd name="connsiteX33" fmla="*/ 0 w 4838700"/>
              <a:gd name="connsiteY33" fmla="*/ 1323975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838700" h="1323975">
                <a:moveTo>
                  <a:pt x="0" y="0"/>
                </a:moveTo>
                <a:lnTo>
                  <a:pt x="4838700" y="0"/>
                </a:lnTo>
                <a:lnTo>
                  <a:pt x="4838700" y="78123"/>
                </a:lnTo>
                <a:lnTo>
                  <a:pt x="4822272" y="81440"/>
                </a:lnTo>
                <a:cubicBezTo>
                  <a:pt x="4798341" y="91561"/>
                  <a:pt x="4781550" y="115257"/>
                  <a:pt x="4781550" y="142875"/>
                </a:cubicBezTo>
                <a:cubicBezTo>
                  <a:pt x="4781550" y="170493"/>
                  <a:pt x="4798341" y="194189"/>
                  <a:pt x="4822272" y="204311"/>
                </a:cubicBezTo>
                <a:lnTo>
                  <a:pt x="4838700" y="207627"/>
                </a:lnTo>
                <a:lnTo>
                  <a:pt x="4838700" y="287197"/>
                </a:lnTo>
                <a:lnTo>
                  <a:pt x="4822272" y="290514"/>
                </a:lnTo>
                <a:cubicBezTo>
                  <a:pt x="4798341" y="300635"/>
                  <a:pt x="4781550" y="324331"/>
                  <a:pt x="4781550" y="351949"/>
                </a:cubicBezTo>
                <a:cubicBezTo>
                  <a:pt x="4781550" y="379567"/>
                  <a:pt x="4798341" y="403263"/>
                  <a:pt x="4822272" y="413385"/>
                </a:cubicBezTo>
                <a:lnTo>
                  <a:pt x="4838700" y="416701"/>
                </a:lnTo>
                <a:lnTo>
                  <a:pt x="4838700" y="496271"/>
                </a:lnTo>
                <a:lnTo>
                  <a:pt x="4822272" y="499588"/>
                </a:lnTo>
                <a:cubicBezTo>
                  <a:pt x="4798341" y="509709"/>
                  <a:pt x="4781550" y="533405"/>
                  <a:pt x="4781550" y="561023"/>
                </a:cubicBezTo>
                <a:cubicBezTo>
                  <a:pt x="4781550" y="588641"/>
                  <a:pt x="4798341" y="612337"/>
                  <a:pt x="4822272" y="622459"/>
                </a:cubicBezTo>
                <a:lnTo>
                  <a:pt x="4838700" y="625775"/>
                </a:lnTo>
                <a:lnTo>
                  <a:pt x="4838700" y="705345"/>
                </a:lnTo>
                <a:lnTo>
                  <a:pt x="4822272" y="708662"/>
                </a:lnTo>
                <a:cubicBezTo>
                  <a:pt x="4798341" y="718783"/>
                  <a:pt x="4781550" y="742479"/>
                  <a:pt x="4781550" y="770097"/>
                </a:cubicBezTo>
                <a:cubicBezTo>
                  <a:pt x="4781550" y="797715"/>
                  <a:pt x="4798341" y="821411"/>
                  <a:pt x="4822272" y="831533"/>
                </a:cubicBezTo>
                <a:lnTo>
                  <a:pt x="4838700" y="834849"/>
                </a:lnTo>
                <a:lnTo>
                  <a:pt x="4838700" y="914419"/>
                </a:lnTo>
                <a:lnTo>
                  <a:pt x="4822272" y="917736"/>
                </a:lnTo>
                <a:cubicBezTo>
                  <a:pt x="4798341" y="927857"/>
                  <a:pt x="4781550" y="951553"/>
                  <a:pt x="4781550" y="979171"/>
                </a:cubicBezTo>
                <a:cubicBezTo>
                  <a:pt x="4781550" y="1006789"/>
                  <a:pt x="4798341" y="1030485"/>
                  <a:pt x="4822272" y="1040607"/>
                </a:cubicBezTo>
                <a:lnTo>
                  <a:pt x="4838700" y="1043923"/>
                </a:lnTo>
                <a:lnTo>
                  <a:pt x="4838700" y="1123491"/>
                </a:lnTo>
                <a:lnTo>
                  <a:pt x="4822272" y="1126808"/>
                </a:lnTo>
                <a:cubicBezTo>
                  <a:pt x="4798341" y="1136929"/>
                  <a:pt x="4781550" y="1160625"/>
                  <a:pt x="4781550" y="1188243"/>
                </a:cubicBezTo>
                <a:cubicBezTo>
                  <a:pt x="4781550" y="1215861"/>
                  <a:pt x="4798341" y="1239557"/>
                  <a:pt x="4822272" y="1249679"/>
                </a:cubicBezTo>
                <a:lnTo>
                  <a:pt x="4838700" y="1252995"/>
                </a:lnTo>
                <a:lnTo>
                  <a:pt x="4838700" y="1323975"/>
                </a:lnTo>
                <a:lnTo>
                  <a:pt x="0" y="1323975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23925" latinLnBrk="1">
              <a:defRPr/>
            </a:pPr>
            <a:endParaRPr lang="en-US" sz="2409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7C53DECA-A5E8-4D5D-B13F-D6AD333809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1" y="3037079"/>
            <a:ext cx="4810172" cy="3188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C0B7D759-A40B-4440-8F92-5C4DE42253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1" y="4133546"/>
            <a:ext cx="4810172" cy="3188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34A00712-BECD-4E5A-B4DD-38C683877A29}"/>
              </a:ext>
            </a:extLst>
          </p:cNvPr>
          <p:cNvSpPr txBox="1"/>
          <p:nvPr/>
        </p:nvSpPr>
        <p:spPr>
          <a:xfrm>
            <a:off x="721264" y="3037079"/>
            <a:ext cx="3567485" cy="1096466"/>
          </a:xfrm>
          <a:prstGeom prst="rect">
            <a:avLst/>
          </a:prstGeom>
          <a:noFill/>
          <a:ln w="174625" cap="sq" cmpd="thinThick">
            <a:noFill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122396" tIns="61198" rIns="122396" bIns="61198" rtlCol="0" anchor="ctr">
            <a:normAutofit/>
          </a:bodyPr>
          <a:lstStyle/>
          <a:p>
            <a:pPr algn="r" defTabSz="1223925">
              <a:lnSpc>
                <a:spcPct val="90000"/>
              </a:lnSpc>
              <a:spcBef>
                <a:spcPct val="0"/>
              </a:spcBef>
              <a:spcAft>
                <a:spcPts val="803"/>
              </a:spcAft>
              <a:defRPr/>
            </a:pPr>
            <a:r>
              <a:rPr lang="en-US" sz="1473" b="1">
                <a:solidFill>
                  <a:srgbClr val="FFFFFF"/>
                </a:solidFill>
                <a:latin typeface="Arial"/>
                <a:ea typeface="Arial Unicode MS"/>
              </a:rPr>
              <a:t>Недопроизводство продукции</a:t>
            </a:r>
          </a:p>
          <a:p>
            <a:pPr algn="r" defTabSz="1223925">
              <a:lnSpc>
                <a:spcPct val="90000"/>
              </a:lnSpc>
              <a:spcBef>
                <a:spcPct val="0"/>
              </a:spcBef>
              <a:spcAft>
                <a:spcPts val="803"/>
              </a:spcAft>
              <a:defRPr/>
            </a:pPr>
            <a:r>
              <a:rPr lang="en-US" sz="1473" b="1">
                <a:solidFill>
                  <a:srgbClr val="FFFFFF"/>
                </a:solidFill>
                <a:latin typeface="Arial"/>
                <a:ea typeface="Arial Unicode MS"/>
              </a:rPr>
              <a:t>вследствие потерь рабочего времени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3026D61B-6679-41C9-8933-FB89B121EB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6351621"/>
              </p:ext>
            </p:extLst>
          </p:nvPr>
        </p:nvGraphicFramePr>
        <p:xfrm>
          <a:off x="4674027" y="418928"/>
          <a:ext cx="7421699" cy="6361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27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BE5EFCA-3DDD-483D-8A6A-CBC0BC03A8E8}"/>
              </a:ext>
            </a:extLst>
          </p:cNvPr>
          <p:cNvSpPr txBox="1"/>
          <p:nvPr/>
        </p:nvSpPr>
        <p:spPr>
          <a:xfrm>
            <a:off x="413967" y="2707104"/>
            <a:ext cx="56238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7966">
              <a:defRPr/>
            </a:pPr>
            <a:r>
              <a:rPr lang="ru-RU" sz="2200" dirty="0" smtClean="0"/>
              <a:t>Проект Минтрудсоцразвития Мурманской области «Единая информационная система </a:t>
            </a:r>
            <a:r>
              <a:rPr lang="ru-RU" sz="2200" dirty="0"/>
              <a:t>расследования и учета несчастных случаев на производстве, микроповреждений (микротравм) </a:t>
            </a:r>
            <a:r>
              <a:rPr lang="ru-RU" sz="2200" dirty="0" smtClean="0"/>
              <a:t>работников»</a:t>
            </a:r>
            <a:endParaRPr lang="en-US" altLang="ko-KR" sz="2200" b="1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pic>
        <p:nvPicPr>
          <p:cNvPr id="4" name="Рисунок 3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E58D93D-96DC-44D4-B8D9-06C2A032A6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993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2697" y="777706"/>
            <a:ext cx="12236928" cy="592841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-1" y="38678"/>
            <a:ext cx="12549809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uller Narrow Light" panose="00000400000000000000" pitchFamily="50" charset="-52"/>
              </a:rPr>
              <a:t>Цель проекта </a:t>
            </a:r>
            <a:endParaRPr lang="ru-RU" sz="2800" b="1" dirty="0">
              <a:latin typeface="Muller Narrow Light" panose="00000400000000000000" pitchFamily="50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60700" y="3598863"/>
            <a:ext cx="6118225" cy="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619125" y="913384"/>
            <a:ext cx="1676400" cy="752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619125" y="2112616"/>
            <a:ext cx="1676400" cy="704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607219" y="3323593"/>
            <a:ext cx="1676400" cy="704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III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619125" y="4535273"/>
            <a:ext cx="1676400" cy="704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V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619125" y="5844916"/>
            <a:ext cx="1676400" cy="704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920759" y="962372"/>
            <a:ext cx="9001125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Muller Narrow Light" panose="00000400000000000000" pitchFamily="50" charset="-52"/>
              </a:rPr>
              <a:t>Доступ к единой централизованной системе поможет работнику (его представителю или родственнику – в случае смертельного несчастного случая) отслеживать ход расследования либо сообщить о сокрытии работодателем несчастного случая, произошедшего с </a:t>
            </a:r>
            <a:r>
              <a:rPr lang="ru-RU" dirty="0" smtClean="0">
                <a:latin typeface="Muller Narrow Light" panose="00000400000000000000" pitchFamily="50" charset="-52"/>
              </a:rPr>
              <a:t>ним</a:t>
            </a:r>
            <a:endParaRPr lang="ru-RU" dirty="0">
              <a:latin typeface="Muller Narrow Light" panose="00000400000000000000" pitchFamily="50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0759" y="2058591"/>
            <a:ext cx="9001125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Muller Narrow Light" panose="00000400000000000000" pitchFamily="50" charset="-52"/>
              </a:rPr>
              <a:t>Анализ данных о причинах несчастных случаев позволит принимать решения, вносить изменения в законодательство в области охраны труда в части предотвращения гибели работников  на основе точных данных (ФОИВ, ИОГВ, научное сообщество</a:t>
            </a:r>
            <a:r>
              <a:rPr lang="ru-RU" dirty="0" smtClean="0">
                <a:latin typeface="Muller Narrow Light" panose="00000400000000000000" pitchFamily="50" charset="-52"/>
              </a:rPr>
              <a:t>) </a:t>
            </a:r>
            <a:endParaRPr lang="ru-RU" dirty="0">
              <a:latin typeface="Muller Narrow Light" panose="00000400000000000000" pitchFamily="50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9013" y="3090582"/>
            <a:ext cx="9022871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Muller Narrow Light" panose="00000400000000000000" pitchFamily="50" charset="-52"/>
              </a:rPr>
              <a:t>Заполнение формы о произошедшем несчастном случае непосредственно в системе позволит незамедлительно формировать комиссию, выезжать на место происшествие и совершать иные действия в рамках расследования (чат-бот будет информировать ответственных лиц и давать обратную связь лицу, направившему извещение)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11954" y="4505939"/>
            <a:ext cx="9001125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Muller Narrow Light" panose="00000400000000000000" pitchFamily="50" charset="-52"/>
              </a:rPr>
              <a:t>Наличие цифровой подписи позволит упростить порядок оформления акта расследования. Кроме того, оцифровка и размещение всех материалов расследования в Единой системе позволит снизить расходы работодателям на отправку почтовой корреспонденции и автотранспортные </a:t>
            </a:r>
            <a:r>
              <a:rPr lang="ru-RU" dirty="0" smtClean="0">
                <a:latin typeface="Muller Narrow Light" panose="00000400000000000000" pitchFamily="50" charset="-52"/>
              </a:rPr>
              <a:t>расходы</a:t>
            </a:r>
            <a:endParaRPr lang="ru-RU" dirty="0">
              <a:latin typeface="Muller Narrow Light" panose="00000400000000000000" pitchFamily="50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1953" y="5735676"/>
            <a:ext cx="8983422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uller Narrow Light" panose="00000400000000000000" pitchFamily="50" charset="-52"/>
              </a:rPr>
              <a:t>Учет </a:t>
            </a:r>
            <a:r>
              <a:rPr lang="ru-RU" dirty="0">
                <a:latin typeface="Muller Narrow Light" panose="00000400000000000000" pitchFamily="50" charset="-52"/>
              </a:rPr>
              <a:t>микроповреждений в Единой системе обеспечит достоверность и сохранность оформленных материалов, использование полученных результатов для установления профессионального заболевания. Косвенно будет способствовать контролю состояния здоровья </a:t>
            </a:r>
          </a:p>
        </p:txBody>
      </p:sp>
    </p:spTree>
    <p:extLst>
      <p:ext uri="{BB962C8B-B14F-4D97-AF65-F5344CB8AC3E}">
        <p14:creationId xmlns:p14="http://schemas.microsoft.com/office/powerpoint/2010/main" val="242885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655152D-456C-5E4D-9F23-F91BF730ABA5}"/>
              </a:ext>
            </a:extLst>
          </p:cNvPr>
          <p:cNvSpPr/>
          <p:nvPr/>
        </p:nvSpPr>
        <p:spPr>
          <a:xfrm>
            <a:off x="1350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18F8B2-B166-5E46-A87C-5E2B7B10E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05440C4-E74B-1944-B487-7211DD8801A7}"/>
              </a:ext>
            </a:extLst>
          </p:cNvPr>
          <p:cNvSpPr/>
          <p:nvPr/>
        </p:nvSpPr>
        <p:spPr>
          <a:xfrm>
            <a:off x="1574423" y="4159532"/>
            <a:ext cx="9108873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7199" b="1" dirty="0">
                <a:solidFill>
                  <a:schemeClr val="bg1"/>
                </a:solidFill>
                <a:latin typeface="Muller Narrow ExtraBold" pitchFamily="2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696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2697" y="777706"/>
            <a:ext cx="12236928" cy="592841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-1" y="38678"/>
            <a:ext cx="12549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uller Narrow Light" panose="00000400000000000000" pitchFamily="50" charset="-52"/>
              </a:rPr>
              <a:t>ЭТАПЫ ЦИФРОВИЗАЦИИ</a:t>
            </a:r>
            <a:endParaRPr lang="ru-RU" sz="2800" b="1" dirty="0">
              <a:latin typeface="Muller Narrow Light" panose="00000400000000000000" pitchFamily="50" charset="-52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7A0D24FD-4F97-674B-8BAD-21F4C68614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4495786"/>
              </p:ext>
            </p:extLst>
          </p:nvPr>
        </p:nvGraphicFramePr>
        <p:xfrm>
          <a:off x="2698" y="713698"/>
          <a:ext cx="12236928" cy="554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60700" y="3598863"/>
            <a:ext cx="6118225" cy="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4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внешний, стол, сидит, в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B6F67F4-376C-4112-BEF8-77A299FAB75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361" r="2361"/>
          <a:stretch>
            <a:fillRect/>
          </a:stretch>
        </p:blipFill>
        <p:spPr/>
      </p:pic>
      <p:sp>
        <p:nvSpPr>
          <p:cNvPr id="8" name="직사각형 1">
            <a:extLst>
              <a:ext uri="{FF2B5EF4-FFF2-40B4-BE49-F238E27FC236}">
                <a16:creationId xmlns:a16="http://schemas.microsoft.com/office/drawing/2014/main" xmlns="" id="{F6BB0C23-9C43-49C8-8043-98B2240F4C41}"/>
              </a:ext>
            </a:extLst>
          </p:cNvPr>
          <p:cNvSpPr/>
          <p:nvPr/>
        </p:nvSpPr>
        <p:spPr>
          <a:xfrm>
            <a:off x="168802" y="4251679"/>
            <a:ext cx="11101722" cy="2801727"/>
          </a:xfrm>
          <a:custGeom>
            <a:avLst/>
            <a:gdLst>
              <a:gd name="connsiteX0" fmla="*/ 0 w 5667375"/>
              <a:gd name="connsiteY0" fmla="*/ 0 h 2771775"/>
              <a:gd name="connsiteX1" fmla="*/ 5667375 w 5667375"/>
              <a:gd name="connsiteY1" fmla="*/ 0 h 2771775"/>
              <a:gd name="connsiteX2" fmla="*/ 5667375 w 5667375"/>
              <a:gd name="connsiteY2" fmla="*/ 2771775 h 2771775"/>
              <a:gd name="connsiteX3" fmla="*/ 0 w 5667375"/>
              <a:gd name="connsiteY3" fmla="*/ 2771775 h 2771775"/>
              <a:gd name="connsiteX4" fmla="*/ 0 w 5667375"/>
              <a:gd name="connsiteY4" fmla="*/ 0 h 2771775"/>
              <a:gd name="connsiteX0" fmla="*/ 0 w 6819900"/>
              <a:gd name="connsiteY0" fmla="*/ 9525 h 2781300"/>
              <a:gd name="connsiteX1" fmla="*/ 6819900 w 6819900"/>
              <a:gd name="connsiteY1" fmla="*/ 0 h 2781300"/>
              <a:gd name="connsiteX2" fmla="*/ 5667375 w 6819900"/>
              <a:gd name="connsiteY2" fmla="*/ 2781300 h 2781300"/>
              <a:gd name="connsiteX3" fmla="*/ 0 w 6819900"/>
              <a:gd name="connsiteY3" fmla="*/ 2781300 h 2781300"/>
              <a:gd name="connsiteX4" fmla="*/ 0 w 6819900"/>
              <a:gd name="connsiteY4" fmla="*/ 9525 h 2781300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5667375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6109431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6109431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6121104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  <a:gd name="connsiteX0" fmla="*/ 0 w 6776288"/>
              <a:gd name="connsiteY0" fmla="*/ 28575 h 2800350"/>
              <a:gd name="connsiteX1" fmla="*/ 6776288 w 6776288"/>
              <a:gd name="connsiteY1" fmla="*/ 0 h 2800350"/>
              <a:gd name="connsiteX2" fmla="*/ 6121104 w 6776288"/>
              <a:gd name="connsiteY2" fmla="*/ 2800350 h 2800350"/>
              <a:gd name="connsiteX3" fmla="*/ 0 w 6776288"/>
              <a:gd name="connsiteY3" fmla="*/ 2800350 h 2800350"/>
              <a:gd name="connsiteX4" fmla="*/ 0 w 6776288"/>
              <a:gd name="connsiteY4" fmla="*/ 28575 h 2800350"/>
              <a:gd name="connsiteX0" fmla="*/ 0 w 6776288"/>
              <a:gd name="connsiteY0" fmla="*/ 19050 h 2790825"/>
              <a:gd name="connsiteX1" fmla="*/ 6776288 w 6776288"/>
              <a:gd name="connsiteY1" fmla="*/ 0 h 2790825"/>
              <a:gd name="connsiteX2" fmla="*/ 6121104 w 6776288"/>
              <a:gd name="connsiteY2" fmla="*/ 2790825 h 2790825"/>
              <a:gd name="connsiteX3" fmla="*/ 0 w 6776288"/>
              <a:gd name="connsiteY3" fmla="*/ 2790825 h 2790825"/>
              <a:gd name="connsiteX4" fmla="*/ 0 w 6776288"/>
              <a:gd name="connsiteY4" fmla="*/ 19050 h 2790825"/>
              <a:gd name="connsiteX0" fmla="*/ 0 w 6776288"/>
              <a:gd name="connsiteY0" fmla="*/ 19050 h 2790825"/>
              <a:gd name="connsiteX1" fmla="*/ 6776288 w 6776288"/>
              <a:gd name="connsiteY1" fmla="*/ 0 h 2790825"/>
              <a:gd name="connsiteX2" fmla="*/ 6132777 w 6776288"/>
              <a:gd name="connsiteY2" fmla="*/ 2790825 h 2790825"/>
              <a:gd name="connsiteX3" fmla="*/ 0 w 6776288"/>
              <a:gd name="connsiteY3" fmla="*/ 2790825 h 2790825"/>
              <a:gd name="connsiteX4" fmla="*/ 0 w 6776288"/>
              <a:gd name="connsiteY4" fmla="*/ 19050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6288" h="2790825">
                <a:moveTo>
                  <a:pt x="0" y="19050"/>
                </a:moveTo>
                <a:lnTo>
                  <a:pt x="6776288" y="0"/>
                </a:lnTo>
                <a:lnTo>
                  <a:pt x="6132777" y="2790825"/>
                </a:lnTo>
                <a:lnTo>
                  <a:pt x="0" y="2790825"/>
                </a:lnTo>
                <a:lnTo>
                  <a:pt x="0" y="19050"/>
                </a:lnTo>
                <a:close/>
              </a:path>
            </a:pathLst>
          </a:custGeom>
          <a:gradFill>
            <a:gsLst>
              <a:gs pos="67000">
                <a:schemeClr val="accent3">
                  <a:alpha val="70000"/>
                </a:schemeClr>
              </a:gs>
              <a:gs pos="33000">
                <a:schemeClr val="accent2"/>
              </a:gs>
              <a:gs pos="0">
                <a:schemeClr val="accent1"/>
              </a:gs>
              <a:gs pos="100000">
                <a:schemeClr val="accent5">
                  <a:lumMod val="100000"/>
                  <a:alpha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966">
              <a:defRPr/>
            </a:pPr>
            <a:endParaRPr lang="ko-KR" altLang="en-US" sz="1807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9" name="제목 3">
            <a:extLst>
              <a:ext uri="{FF2B5EF4-FFF2-40B4-BE49-F238E27FC236}">
                <a16:creationId xmlns:a16="http://schemas.microsoft.com/office/drawing/2014/main" xmlns="" id="{E2B604B2-7D82-438C-932C-347EC1825B5C}"/>
              </a:ext>
            </a:extLst>
          </p:cNvPr>
          <p:cNvSpPr txBox="1">
            <a:spLocks/>
          </p:cNvSpPr>
          <p:nvPr/>
        </p:nvSpPr>
        <p:spPr>
          <a:xfrm>
            <a:off x="923165" y="4923075"/>
            <a:ext cx="5196647" cy="144578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7966">
              <a:lnSpc>
                <a:spcPct val="100000"/>
              </a:lnSpc>
              <a:defRPr/>
            </a:pPr>
            <a:r>
              <a:rPr lang="ru-RU" altLang="ko-KR" sz="4417" b="1" dirty="0">
                <a:solidFill>
                  <a:prstClr val="white"/>
                </a:solidFill>
                <a:latin typeface="Arial"/>
                <a:ea typeface="Arial Unicode MS"/>
              </a:rPr>
              <a:t>Регуляторная гильотина</a:t>
            </a:r>
            <a:endParaRPr lang="ko-KR" altLang="en-US" sz="4417" b="1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1" name="직사각형 5">
            <a:extLst>
              <a:ext uri="{FF2B5EF4-FFF2-40B4-BE49-F238E27FC236}">
                <a16:creationId xmlns:a16="http://schemas.microsoft.com/office/drawing/2014/main" xmlns="" id="{10218D52-5D31-494A-B7E5-E82B35C64339}"/>
              </a:ext>
            </a:extLst>
          </p:cNvPr>
          <p:cNvSpPr/>
          <p:nvPr/>
        </p:nvSpPr>
        <p:spPr>
          <a:xfrm>
            <a:off x="1012289" y="734915"/>
            <a:ext cx="5777723" cy="2811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8983">
              <a:defRPr/>
            </a:pPr>
            <a:r>
              <a:rPr lang="ru-RU" sz="1606" b="1" dirty="0">
                <a:solidFill>
                  <a:srgbClr val="07A398">
                    <a:lumMod val="75000"/>
                  </a:srgbClr>
                </a:solidFill>
                <a:latin typeface="Arial"/>
                <a:ea typeface="Arial Unicode MS"/>
              </a:rPr>
              <a:t>	В феврале 2019 г. Президентом РФ В. Путиным была поставлена задача радикального пересмотра обязательных требований, которые предприниматели и государственные компании должны соблюдать в рамках своей деятельности. Многие из таких обязательных требований устарели и не пересматривались </a:t>
            </a:r>
            <a:r>
              <a:rPr lang="ru-RU" sz="1606" b="1" dirty="0" smtClean="0">
                <a:solidFill>
                  <a:srgbClr val="07A398">
                    <a:lumMod val="75000"/>
                  </a:srgbClr>
                </a:solidFill>
                <a:latin typeface="Arial"/>
                <a:ea typeface="Arial Unicode MS"/>
              </a:rPr>
              <a:t>более </a:t>
            </a:r>
            <a:r>
              <a:rPr lang="ru-RU" sz="1606" b="1" dirty="0">
                <a:solidFill>
                  <a:srgbClr val="07A398">
                    <a:lumMod val="75000"/>
                  </a:srgbClr>
                </a:solidFill>
                <a:latin typeface="Arial"/>
                <a:ea typeface="Arial Unicode MS"/>
              </a:rPr>
              <a:t>20 лет.</a:t>
            </a:r>
          </a:p>
          <a:p>
            <a:pPr algn="just" defTabSz="458983">
              <a:defRPr/>
            </a:pPr>
            <a:endParaRPr lang="ru-RU" sz="1606" b="1" dirty="0">
              <a:solidFill>
                <a:srgbClr val="07A398">
                  <a:lumMod val="75000"/>
                </a:srgbClr>
              </a:solidFill>
              <a:latin typeface="Arial"/>
              <a:ea typeface="Arial Unicode MS"/>
            </a:endParaRPr>
          </a:p>
          <a:p>
            <a:pPr algn="just" defTabSz="458983">
              <a:defRPr/>
            </a:pPr>
            <a:r>
              <a:rPr lang="ru-RU" sz="1606" b="1" dirty="0">
                <a:solidFill>
                  <a:srgbClr val="07A398">
                    <a:lumMod val="75000"/>
                  </a:srgbClr>
                </a:solidFill>
                <a:latin typeface="Arial"/>
                <a:ea typeface="Arial Unicode MS"/>
              </a:rPr>
              <a:t>	Механизм «регуляторной гильотины» позволит исключить избыточное и неэффективное регулирование. 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BFFCECBE-EB5E-4F38-9500-1D23F571BD0A}"/>
              </a:ext>
            </a:extLst>
          </p:cNvPr>
          <p:cNvSpPr/>
          <p:nvPr/>
        </p:nvSpPr>
        <p:spPr>
          <a:xfrm>
            <a:off x="168802" y="291466"/>
            <a:ext cx="629059" cy="581793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7966">
              <a:defRPr/>
            </a:pPr>
            <a:endParaRPr lang="en-US" sz="1807">
              <a:solidFill>
                <a:prstClr val="white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72762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732713" y="621482"/>
            <a:ext cx="2131644" cy="1575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8983">
              <a:defRPr/>
            </a:pPr>
            <a:r>
              <a:rPr lang="ru-RU" sz="1205" b="1" dirty="0">
                <a:solidFill>
                  <a:prstClr val="white"/>
                </a:solidFill>
                <a:latin typeface="Arial"/>
                <a:ea typeface="Arial Unicode MS"/>
              </a:rPr>
              <a:t>Любое регулирование, которое не обосновано как законное и необходимое для государственной политики в рыночной экономике, должно быть отменено.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79980" y="751517"/>
            <a:ext cx="1963382" cy="1575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 defTabSz="458983">
              <a:defRPr/>
            </a:pPr>
            <a:r>
              <a:rPr lang="ru-RU" sz="1205" dirty="0">
                <a:solidFill>
                  <a:prstClr val="white"/>
                </a:solidFill>
                <a:latin typeface="Arial"/>
                <a:ea typeface="Arial Unicode MS"/>
              </a:rPr>
              <a:t>Любое регулирование, которое является законным и необходимым, но не благоприятным для бизнеса, должно быть максимально </a:t>
            </a:r>
            <a:r>
              <a:rPr lang="ru-RU" sz="1205" dirty="0" smtClean="0">
                <a:solidFill>
                  <a:prstClr val="white"/>
                </a:solidFill>
                <a:latin typeface="Arial"/>
                <a:ea typeface="Arial Unicode MS"/>
              </a:rPr>
              <a:t>упрощено.</a:t>
            </a:r>
            <a:endParaRPr lang="ko-KR" altLang="en-US" sz="1205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1" y="2876763"/>
            <a:ext cx="5180052" cy="3180728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8983">
              <a:defRPr/>
            </a:pPr>
            <a:endParaRPr lang="ko-KR" altLang="en-US" sz="1807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3316" y="3150309"/>
            <a:ext cx="4652245" cy="237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8983">
              <a:lnSpc>
                <a:spcPct val="150000"/>
              </a:lnSpc>
              <a:defRPr/>
            </a:pPr>
            <a:r>
              <a:rPr lang="ru-RU" sz="1405" b="1" dirty="0">
                <a:solidFill>
                  <a:srgbClr val="000000"/>
                </a:solidFill>
                <a:latin typeface="Arial"/>
                <a:ea typeface="Arial Unicode MS"/>
              </a:rPr>
              <a:t>	Регуляторная гильотина — реформа контрольно-надзорной деятельности.</a:t>
            </a:r>
          </a:p>
          <a:p>
            <a:pPr algn="just" defTabSz="458983">
              <a:lnSpc>
                <a:spcPct val="150000"/>
              </a:lnSpc>
              <a:defRPr/>
            </a:pPr>
            <a:r>
              <a:rPr lang="ru-RU" sz="1405" b="1" dirty="0">
                <a:solidFill>
                  <a:srgbClr val="000000"/>
                </a:solidFill>
                <a:latin typeface="Arial"/>
                <a:ea typeface="Arial Unicode MS"/>
              </a:rPr>
              <a:t>	Сокращение числа нормативных </a:t>
            </a:r>
            <a:r>
              <a:rPr lang="ru-RU" sz="1405" b="1" dirty="0" smtClean="0">
                <a:solidFill>
                  <a:srgbClr val="000000"/>
                </a:solidFill>
                <a:latin typeface="Arial"/>
                <a:ea typeface="Arial Unicode MS"/>
              </a:rPr>
              <a:t>актов по </a:t>
            </a:r>
            <a:r>
              <a:rPr lang="ru-RU" sz="1405" b="1" dirty="0">
                <a:solidFill>
                  <a:srgbClr val="000000"/>
                </a:solidFill>
                <a:latin typeface="Arial"/>
                <a:ea typeface="Arial Unicode MS"/>
              </a:rPr>
              <a:t>причине того, что они морально устарели. </a:t>
            </a:r>
          </a:p>
          <a:p>
            <a:pPr algn="just" defTabSz="458983">
              <a:lnSpc>
                <a:spcPct val="150000"/>
              </a:lnSpc>
              <a:defRPr/>
            </a:pPr>
            <a:r>
              <a:rPr lang="ru-RU" sz="1405" b="1" dirty="0">
                <a:solidFill>
                  <a:srgbClr val="000000"/>
                </a:solidFill>
                <a:latin typeface="Arial"/>
                <a:ea typeface="Arial Unicode MS"/>
              </a:rPr>
              <a:t>	Прежде всего речь идет об актах, которые содержат обязательные требования и мешают развитию бизнеса.</a:t>
            </a:r>
          </a:p>
        </p:txBody>
      </p:sp>
      <p:pic>
        <p:nvPicPr>
          <p:cNvPr id="34" name="Рисунок 33" descr="Изображение выглядит как сидит, стол, белый, перед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5F4D170-7493-441A-9D50-DA1B60707605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2"/>
          <a:srcRect t="10525" b="10525"/>
          <a:stretch>
            <a:fillRect/>
          </a:stretch>
        </p:blipFill>
        <p:spPr/>
      </p:pic>
      <p:pic>
        <p:nvPicPr>
          <p:cNvPr id="19" name="Рисунок 18" descr="Изображение выглядит как внешний, здание, деревянный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A7163D6C-A2C8-44F2-B223-883A9EE8C927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3"/>
          <a:srcRect t="11894" b="11894"/>
          <a:stretch>
            <a:fillRect/>
          </a:stretch>
        </p:blipFill>
        <p:spPr/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B2667C01-486D-438F-803B-A3749F62DC4B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/>
          <a:srcRect l="3868" r="3868"/>
          <a:stretch>
            <a:fillRect/>
          </a:stretch>
        </p:blipFill>
        <p:spPr/>
      </p:pic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xmlns="" id="{68D8E1A3-B80A-274C-9B65-C3746CA772E9}"/>
              </a:ext>
            </a:extLst>
          </p:cNvPr>
          <p:cNvSpPr txBox="1">
            <a:spLocks/>
          </p:cNvSpPr>
          <p:nvPr/>
        </p:nvSpPr>
        <p:spPr>
          <a:xfrm>
            <a:off x="11484864" y="6672697"/>
            <a:ext cx="640080" cy="3832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19110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2697" y="777706"/>
            <a:ext cx="12236928" cy="5928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2698" y="0"/>
            <a:ext cx="12236928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uller Narrow Light" pitchFamily="2" charset="0"/>
              </a:rPr>
              <a:t>РЕГУЛЯТОРНАЯ ГИЛЬОТИНА</a:t>
            </a:r>
            <a:endParaRPr lang="ru-RU" sz="2800" b="1" dirty="0">
              <a:latin typeface="Muller Narrow Light" pitchFamily="2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7A0D24FD-4F97-674B-8BAD-21F4C68614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9668417"/>
              </p:ext>
            </p:extLst>
          </p:nvPr>
        </p:nvGraphicFramePr>
        <p:xfrm>
          <a:off x="171451" y="777706"/>
          <a:ext cx="9054845" cy="5894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Овальная выноска 2"/>
          <p:cNvSpPr/>
          <p:nvPr/>
        </p:nvSpPr>
        <p:spPr>
          <a:xfrm>
            <a:off x="9464040" y="777705"/>
            <a:ext cx="2775585" cy="3638847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В </a:t>
            </a:r>
            <a:r>
              <a:rPr lang="ru-RU" sz="1700" dirty="0"/>
              <a:t>рамках реализации «регуляторной гильотины» </a:t>
            </a:r>
            <a:r>
              <a:rPr lang="ru-RU" sz="1700" dirty="0" smtClean="0"/>
              <a:t>сократится </a:t>
            </a:r>
            <a:r>
              <a:rPr lang="ru-RU" sz="1700" dirty="0"/>
              <a:t>количество нормативных актов в сфере охраны труда на 93,3%. </a:t>
            </a:r>
            <a:endParaRPr lang="ru-RU" sz="1700" dirty="0" smtClean="0"/>
          </a:p>
          <a:p>
            <a:pPr algn="ctr"/>
            <a:r>
              <a:rPr lang="ru-RU" sz="1700" dirty="0" smtClean="0"/>
              <a:t>Вместо </a:t>
            </a:r>
            <a:r>
              <a:rPr lang="ru-RU" sz="1700" dirty="0"/>
              <a:t>1091 НПА будет всего 73.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6296" y="4888722"/>
            <a:ext cx="1817402" cy="18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BE5EFCA-3DDD-483D-8A6A-CBC0BC03A8E8}"/>
              </a:ext>
            </a:extLst>
          </p:cNvPr>
          <p:cNvSpPr txBox="1"/>
          <p:nvPr/>
        </p:nvSpPr>
        <p:spPr>
          <a:xfrm>
            <a:off x="413967" y="2811761"/>
            <a:ext cx="5623864" cy="1575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7966">
              <a:defRPr/>
            </a:pPr>
            <a:r>
              <a:rPr lang="ru-RU" altLang="ko-KR" sz="2409" b="1" dirty="0">
                <a:solidFill>
                  <a:prstClr val="white"/>
                </a:solidFill>
                <a:latin typeface="Arial"/>
                <a:ea typeface="Arial Unicode MS"/>
              </a:rPr>
              <a:t>Федеральный закон от 31.07.2020 </a:t>
            </a:r>
            <a:r>
              <a:rPr lang="ru-RU" altLang="ko-KR" sz="2409" b="1" dirty="0" smtClean="0">
                <a:solidFill>
                  <a:prstClr val="white"/>
                </a:solidFill>
                <a:latin typeface="Arial"/>
                <a:ea typeface="Arial Unicode MS"/>
              </a:rPr>
              <a:t> № 247-ФЗ</a:t>
            </a:r>
            <a:endParaRPr lang="ru-RU" altLang="ko-KR" sz="2409" b="1" dirty="0">
              <a:solidFill>
                <a:prstClr val="white"/>
              </a:solidFill>
              <a:latin typeface="Arial"/>
              <a:ea typeface="Arial Unicode MS"/>
            </a:endParaRPr>
          </a:p>
          <a:p>
            <a:pPr algn="ctr" defTabSz="917966">
              <a:defRPr/>
            </a:pPr>
            <a:r>
              <a:rPr lang="ru-RU" altLang="ko-KR" sz="2409" b="1" dirty="0">
                <a:solidFill>
                  <a:prstClr val="white"/>
                </a:solidFill>
                <a:latin typeface="Arial"/>
                <a:ea typeface="Arial Unicode MS"/>
              </a:rPr>
              <a:t>«Об обязательных требованиях </a:t>
            </a:r>
            <a:endParaRPr lang="ru-RU" altLang="ko-KR" sz="2409" b="1" dirty="0" smtClean="0">
              <a:solidFill>
                <a:prstClr val="white"/>
              </a:solidFill>
              <a:latin typeface="Arial"/>
              <a:ea typeface="Arial Unicode MS"/>
            </a:endParaRPr>
          </a:p>
          <a:p>
            <a:pPr algn="ctr" defTabSz="917966">
              <a:defRPr/>
            </a:pPr>
            <a:r>
              <a:rPr lang="ru-RU" altLang="ko-KR" sz="2409" b="1" dirty="0" smtClean="0">
                <a:solidFill>
                  <a:prstClr val="white"/>
                </a:solidFill>
                <a:latin typeface="Arial"/>
                <a:ea typeface="Arial Unicode MS"/>
              </a:rPr>
              <a:t>в </a:t>
            </a:r>
            <a:r>
              <a:rPr lang="ru-RU" altLang="ko-KR" sz="2409" b="1" dirty="0">
                <a:solidFill>
                  <a:prstClr val="white"/>
                </a:solidFill>
                <a:latin typeface="Arial"/>
                <a:ea typeface="Arial Unicode MS"/>
              </a:rPr>
              <a:t>Российской Федерации» </a:t>
            </a:r>
            <a:endParaRPr lang="en-US" altLang="ko-KR" sz="2409" b="1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pic>
        <p:nvPicPr>
          <p:cNvPr id="4" name="Рисунок 3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E58D93D-96DC-44D4-B8D9-06C2A032A6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45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5689"/>
            <a:ext cx="12239625" cy="806312"/>
          </a:xfrm>
          <a:solidFill>
            <a:schemeClr val="accent2"/>
          </a:solidFill>
        </p:spPr>
        <p:txBody>
          <a:bodyPr/>
          <a:lstStyle/>
          <a:p>
            <a:pPr algn="l"/>
            <a:r>
              <a:rPr lang="ru-RU" altLang="ko-KR" sz="3614" dirty="0" smtClean="0"/>
              <a:t> </a:t>
            </a:r>
            <a:r>
              <a:rPr lang="ru-RU" sz="3614" b="1" dirty="0"/>
              <a:t>Сфера </a:t>
            </a:r>
            <a:r>
              <a:rPr lang="ru-RU" sz="3614" b="1" dirty="0" smtClean="0"/>
              <a:t>применения Федерального </a:t>
            </a:r>
            <a:r>
              <a:rPr lang="ru-RU" sz="3614" b="1" dirty="0"/>
              <a:t>закона</a:t>
            </a:r>
            <a:endParaRPr lang="ko-KR" altLang="en-US" sz="3614" dirty="0"/>
          </a:p>
        </p:txBody>
      </p:sp>
      <p:sp>
        <p:nvSpPr>
          <p:cNvPr id="8" name="Block Arc 14"/>
          <p:cNvSpPr/>
          <p:nvPr/>
        </p:nvSpPr>
        <p:spPr>
          <a:xfrm rot="16200000">
            <a:off x="6554419" y="2341508"/>
            <a:ext cx="359323" cy="35955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2396" tIns="61198" rIns="122396" bIns="611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8983">
              <a:defRPr/>
            </a:pPr>
            <a:endParaRPr lang="ko-KR" altLang="en-US" sz="2409">
              <a:solidFill>
                <a:srgbClr val="000000"/>
              </a:solidFill>
              <a:latin typeface="Arial"/>
              <a:ea typeface="Arial Unicode MS"/>
            </a:endParaRPr>
          </a:p>
        </p:txBody>
      </p:sp>
      <p:sp>
        <p:nvSpPr>
          <p:cNvPr id="18" name="Rectangle 36"/>
          <p:cNvSpPr/>
          <p:nvPr/>
        </p:nvSpPr>
        <p:spPr>
          <a:xfrm>
            <a:off x="6568361" y="3549989"/>
            <a:ext cx="333723" cy="27896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2396" tIns="61198" rIns="122396" bIns="611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8983">
              <a:defRPr/>
            </a:pPr>
            <a:endParaRPr lang="ko-KR" altLang="en-US" sz="2409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19" name="Rounded Rectangle 27"/>
          <p:cNvSpPr/>
          <p:nvPr/>
        </p:nvSpPr>
        <p:spPr>
          <a:xfrm>
            <a:off x="6550753" y="4714316"/>
            <a:ext cx="361520" cy="27769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2396" tIns="61198" rIns="122396" bIns="611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8983">
              <a:defRPr/>
            </a:pPr>
            <a:endParaRPr lang="ko-KR" altLang="en-US" sz="2409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9812" y="1557075"/>
            <a:ext cx="5681422" cy="39858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8983">
              <a:defRPr/>
            </a:pPr>
            <a:r>
              <a:rPr lang="ru-RU" sz="1807" dirty="0">
                <a:solidFill>
                  <a:srgbClr val="002060"/>
                </a:solidFill>
                <a:latin typeface="Arial"/>
                <a:ea typeface="Arial Unicode MS"/>
              </a:rPr>
              <a:t>1. Настоящий Федеральный закон определяет правовые и организационные основы установления и </a:t>
            </a:r>
            <a:r>
              <a:rPr lang="ru-RU" sz="1807" b="1" dirty="0">
                <a:solidFill>
                  <a:srgbClr val="002060"/>
                </a:solidFill>
                <a:latin typeface="Arial"/>
                <a:ea typeface="Arial Unicode MS"/>
              </a:rPr>
              <a:t>оценки применения содержащихся в нормативных правовых актах требований</a:t>
            </a:r>
            <a:r>
              <a:rPr lang="ru-RU" sz="1807" dirty="0">
                <a:solidFill>
                  <a:srgbClr val="002060"/>
                </a:solidFill>
                <a:latin typeface="Arial"/>
                <a:ea typeface="Arial Unicode MS"/>
              </a:rPr>
              <a:t>, которые связаны с осуществлением предпринимательской и иной экономической деятельности и </a:t>
            </a:r>
            <a:r>
              <a:rPr lang="ru-RU" sz="1807" b="1" dirty="0">
                <a:solidFill>
                  <a:srgbClr val="002060"/>
                </a:solidFill>
                <a:latin typeface="Arial"/>
                <a:ea typeface="Arial Unicode MS"/>
              </a:rPr>
              <a:t>оценка соблюдения </a:t>
            </a:r>
            <a:r>
              <a:rPr lang="ru-RU" sz="1807" dirty="0">
                <a:solidFill>
                  <a:srgbClr val="002060"/>
                </a:solidFill>
                <a:latin typeface="Arial"/>
                <a:ea typeface="Arial Unicode MS"/>
              </a:rPr>
              <a:t>которых осуществляется </a:t>
            </a:r>
            <a:r>
              <a:rPr lang="ru-RU" sz="1807" b="1" dirty="0">
                <a:solidFill>
                  <a:srgbClr val="002060"/>
                </a:solidFill>
                <a:latin typeface="Arial"/>
                <a:ea typeface="Arial Unicode MS"/>
              </a:rPr>
              <a:t>в рамках государственного контроля (надзора)</a:t>
            </a:r>
            <a:r>
              <a:rPr lang="ru-RU" sz="1807" dirty="0">
                <a:solidFill>
                  <a:srgbClr val="002060"/>
                </a:solidFill>
                <a:latin typeface="Arial"/>
                <a:ea typeface="Arial Unicode MS"/>
              </a:rPr>
              <a:t>, муниципального контроля, </a:t>
            </a:r>
            <a:r>
              <a:rPr lang="ru-RU" sz="1807" b="1" dirty="0">
                <a:solidFill>
                  <a:srgbClr val="002060"/>
                </a:solidFill>
                <a:latin typeface="Arial"/>
                <a:ea typeface="Arial Unicode MS"/>
              </a:rPr>
              <a:t>привлечения к административной ответственности</a:t>
            </a:r>
            <a:r>
              <a:rPr lang="ru-RU" sz="1807" dirty="0">
                <a:solidFill>
                  <a:srgbClr val="002060"/>
                </a:solidFill>
                <a:latin typeface="Arial"/>
                <a:ea typeface="Arial Unicode MS"/>
              </a:rPr>
              <a:t>, предоставления лицензий и иных разрешений, аккредитации, оценки соответствия продукции, иных форм оценки и </a:t>
            </a:r>
            <a:r>
              <a:rPr lang="ru-RU" sz="1807" dirty="0" smtClean="0">
                <a:solidFill>
                  <a:srgbClr val="002060"/>
                </a:solidFill>
                <a:latin typeface="Arial"/>
                <a:ea typeface="Arial Unicode MS"/>
              </a:rPr>
              <a:t>экспертизы.</a:t>
            </a:r>
            <a:endParaRPr lang="ko-KR" altLang="en-US" sz="1606" dirty="0">
              <a:solidFill>
                <a:srgbClr val="002060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pic>
        <p:nvPicPr>
          <p:cNvPr id="32" name="Рисунок 31" descr="Изображение выглядит как внутренний, офис, легк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DFCD5E1F-86F6-40B5-BED1-823A7AC4E22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007" b="130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16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Прямая соединительная линия 62"/>
          <p:cNvCxnSpPr>
            <a:stCxn id="31" idx="3"/>
          </p:cNvCxnSpPr>
          <p:nvPr/>
        </p:nvCxnSpPr>
        <p:spPr>
          <a:xfrm flipV="1">
            <a:off x="7421605" y="5238051"/>
            <a:ext cx="1478621" cy="5704"/>
          </a:xfrm>
          <a:prstGeom prst="line">
            <a:avLst/>
          </a:prstGeom>
          <a:ln>
            <a:solidFill>
              <a:srgbClr val="CBEA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7302145" y="4219628"/>
            <a:ext cx="1115975" cy="5704"/>
          </a:xfrm>
          <a:prstGeom prst="line">
            <a:avLst/>
          </a:prstGeom>
          <a:ln>
            <a:solidFill>
              <a:srgbClr val="CBEA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27" idx="3"/>
          </p:cNvCxnSpPr>
          <p:nvPr/>
        </p:nvCxnSpPr>
        <p:spPr>
          <a:xfrm flipV="1">
            <a:off x="6032612" y="3531695"/>
            <a:ext cx="1731898" cy="5704"/>
          </a:xfrm>
          <a:prstGeom prst="line">
            <a:avLst/>
          </a:prstGeom>
          <a:ln>
            <a:solidFill>
              <a:srgbClr val="CBEA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23" idx="3"/>
          </p:cNvCxnSpPr>
          <p:nvPr/>
        </p:nvCxnSpPr>
        <p:spPr>
          <a:xfrm>
            <a:off x="5431536" y="2702913"/>
            <a:ext cx="790808" cy="2"/>
          </a:xfrm>
          <a:prstGeom prst="line">
            <a:avLst/>
          </a:prstGeom>
          <a:ln>
            <a:solidFill>
              <a:srgbClr val="CBEA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5" idx="3"/>
          </p:cNvCxnSpPr>
          <p:nvPr/>
        </p:nvCxnSpPr>
        <p:spPr>
          <a:xfrm flipV="1">
            <a:off x="4552372" y="1808743"/>
            <a:ext cx="1480240" cy="5708"/>
          </a:xfrm>
          <a:prstGeom prst="line">
            <a:avLst/>
          </a:prstGeom>
          <a:ln>
            <a:solidFill>
              <a:srgbClr val="CBEA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936202" y="1473075"/>
            <a:ext cx="3616170" cy="682752"/>
          </a:xfrm>
          <a:prstGeom prst="roundRect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marL="624727" algn="ctr"/>
            <a:r>
              <a:rPr lang="ru-RU" sz="2409" b="1" dirty="0">
                <a:solidFill>
                  <a:schemeClr val="tx1"/>
                </a:solidFill>
                <a:latin typeface="Muller Narrow Light" panose="00000400000000000000" pitchFamily="50" charset="-52"/>
                <a:ea typeface="+mj-ea"/>
                <a:cs typeface="+mj-cs"/>
              </a:rPr>
              <a:t>Установление</a:t>
            </a:r>
            <a:endParaRPr lang="ru-RU" sz="1807" b="1" dirty="0">
              <a:solidFill>
                <a:schemeClr val="tx1"/>
              </a:solidFill>
              <a:latin typeface="Muller Narrow Light" panose="00000400000000000000" pitchFamily="50" charset="-52"/>
              <a:ea typeface="+mj-ea"/>
              <a:cs typeface="+mj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36203" y="1484314"/>
            <a:ext cx="834456" cy="682752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r>
              <a:rPr lang="ru-RU" sz="3212" b="1" dirty="0">
                <a:solidFill>
                  <a:schemeClr val="tx1"/>
                </a:solidFill>
                <a:latin typeface="Muller Narrow Light" panose="00000400000000000000" pitchFamily="50" charset="-52"/>
                <a:ea typeface="+mj-ea"/>
                <a:cs typeface="+mj-cs"/>
              </a:rPr>
              <a:t>1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70658" y="2361537"/>
            <a:ext cx="3660878" cy="682752"/>
          </a:xfrm>
          <a:prstGeom prst="roundRect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marL="624727" algn="ctr"/>
            <a:r>
              <a:rPr lang="ru-RU" sz="2409" b="1" dirty="0">
                <a:solidFill>
                  <a:schemeClr val="tx1"/>
                </a:solidFill>
                <a:latin typeface="Muller Narrow Light" panose="00000400000000000000" pitchFamily="50" charset="-52"/>
                <a:ea typeface="+mj-ea"/>
                <a:cs typeface="+mj-cs"/>
              </a:rPr>
              <a:t>Утверждение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60074" y="2350298"/>
            <a:ext cx="653610" cy="68275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r>
              <a:rPr lang="ru-RU" sz="3212" b="1" dirty="0">
                <a:solidFill>
                  <a:schemeClr val="tx1"/>
                </a:solidFill>
                <a:latin typeface="Muller Narrow Light" panose="00000400000000000000" pitchFamily="50" charset="-52"/>
                <a:ea typeface="+mj-ea"/>
                <a:cs typeface="+mj-cs"/>
              </a:rPr>
              <a:t>2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679061" y="3196023"/>
            <a:ext cx="3353551" cy="682752"/>
          </a:xfrm>
          <a:prstGeom prst="roundRect">
            <a:avLst/>
          </a:prstGeom>
          <a:solidFill>
            <a:schemeClr val="accent5">
              <a:alpha val="8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marL="624727" algn="ctr"/>
            <a:r>
              <a:rPr lang="ru-RU" sz="2409" b="1" dirty="0">
                <a:solidFill>
                  <a:schemeClr val="tx1"/>
                </a:solidFill>
                <a:latin typeface="Muller Narrow Light" panose="00000400000000000000" pitchFamily="50" charset="-52"/>
                <a:ea typeface="+mj-ea"/>
                <a:cs typeface="+mj-cs"/>
              </a:rPr>
              <a:t>Применение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679061" y="3196022"/>
            <a:ext cx="653610" cy="682752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r>
              <a:rPr lang="ru-RU" sz="3212" b="1" dirty="0">
                <a:solidFill>
                  <a:schemeClr val="tx1"/>
                </a:solidFill>
                <a:latin typeface="Muller Narrow Light" panose="00000400000000000000" pitchFamily="50" charset="-52"/>
                <a:ea typeface="+mj-ea"/>
                <a:cs typeface="+mj-cs"/>
              </a:rPr>
              <a:t>3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332671" y="4057496"/>
            <a:ext cx="3607625" cy="682752"/>
          </a:xfrm>
          <a:prstGeom prst="roundRect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marL="624727" algn="ctr"/>
            <a:r>
              <a:rPr lang="ru-RU" sz="2409" b="1" dirty="0">
                <a:solidFill>
                  <a:schemeClr val="tx1"/>
                </a:solidFill>
                <a:latin typeface="Muller Narrow Light" panose="00000400000000000000" pitchFamily="50" charset="-52"/>
                <a:ea typeface="+mj-ea"/>
                <a:cs typeface="+mj-cs"/>
              </a:rPr>
              <a:t>Оценка применения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332672" y="4057495"/>
            <a:ext cx="653610" cy="68275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r>
              <a:rPr lang="ru-RU" sz="3212" b="1" dirty="0">
                <a:solidFill>
                  <a:schemeClr val="tx1"/>
                </a:solidFill>
                <a:latin typeface="Muller Narrow Light" panose="00000400000000000000" pitchFamily="50" charset="-52"/>
                <a:ea typeface="+mj-ea"/>
                <a:cs typeface="+mj-cs"/>
              </a:rPr>
              <a:t>4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986280" y="4902379"/>
            <a:ext cx="3435325" cy="682752"/>
          </a:xfrm>
          <a:prstGeom prst="roundRect">
            <a:avLst/>
          </a:prstGeom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marL="624727" algn="ctr"/>
            <a:r>
              <a:rPr lang="ru-RU" sz="2409" b="1" dirty="0">
                <a:solidFill>
                  <a:schemeClr val="tx1"/>
                </a:solidFill>
                <a:latin typeface="Muller Narrow Light" panose="00000400000000000000" pitchFamily="50" charset="-52"/>
                <a:ea typeface="+mj-ea"/>
                <a:cs typeface="+mj-cs"/>
              </a:rPr>
              <a:t>Решение о продлении</a:t>
            </a:r>
            <a:r>
              <a:rPr lang="en-US" sz="2409" b="1" dirty="0">
                <a:solidFill>
                  <a:schemeClr val="tx1"/>
                </a:solidFill>
                <a:latin typeface="Muller Narrow Light" panose="00000400000000000000" pitchFamily="50" charset="-52"/>
                <a:ea typeface="+mj-ea"/>
                <a:cs typeface="+mj-cs"/>
              </a:rPr>
              <a:t>/</a:t>
            </a:r>
            <a:r>
              <a:rPr lang="ru-RU" sz="2409" b="1" dirty="0">
                <a:solidFill>
                  <a:schemeClr val="tx1"/>
                </a:solidFill>
                <a:latin typeface="Muller Narrow Light" panose="00000400000000000000" pitchFamily="50" charset="-52"/>
                <a:ea typeface="+mj-ea"/>
                <a:cs typeface="+mj-cs"/>
              </a:rPr>
              <a:t>отмене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986282" y="4918968"/>
            <a:ext cx="653610" cy="682752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r>
              <a:rPr lang="ru-RU" sz="3212" b="1" dirty="0">
                <a:solidFill>
                  <a:schemeClr val="tx1"/>
                </a:solidFill>
                <a:latin typeface="Muller Narrow Light" panose="00000400000000000000" pitchFamily="50" charset="-52"/>
                <a:ea typeface="+mj-ea"/>
                <a:cs typeface="+mj-cs"/>
              </a:rPr>
              <a:t>5</a:t>
            </a:r>
          </a:p>
        </p:txBody>
      </p:sp>
      <p:cxnSp>
        <p:nvCxnSpPr>
          <p:cNvPr id="3" name="Соединительная линия уступом 2"/>
          <p:cNvCxnSpPr/>
          <p:nvPr/>
        </p:nvCxnSpPr>
        <p:spPr>
          <a:xfrm rot="16200000" flipH="1">
            <a:off x="1278451" y="2238980"/>
            <a:ext cx="508858" cy="326805"/>
          </a:xfrm>
          <a:prstGeom prst="bentConnector2">
            <a:avLst/>
          </a:prstGeom>
          <a:ln w="381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26" idx="2"/>
            <a:endCxn id="28" idx="1"/>
          </p:cNvCxnSpPr>
          <p:nvPr/>
        </p:nvCxnSpPr>
        <p:spPr>
          <a:xfrm rot="16200000" flipH="1">
            <a:off x="2130796" y="2989133"/>
            <a:ext cx="504348" cy="592182"/>
          </a:xfrm>
          <a:prstGeom prst="bentConnector2">
            <a:avLst/>
          </a:prstGeom>
          <a:ln w="381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stCxn id="28" idx="2"/>
            <a:endCxn id="30" idx="1"/>
          </p:cNvCxnSpPr>
          <p:nvPr/>
        </p:nvCxnSpPr>
        <p:spPr>
          <a:xfrm rot="16200000" flipH="1">
            <a:off x="2909219" y="3975419"/>
            <a:ext cx="520098" cy="326805"/>
          </a:xfrm>
          <a:prstGeom prst="bentConnector2">
            <a:avLst/>
          </a:prstGeom>
          <a:ln w="381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30" idx="2"/>
            <a:endCxn id="32" idx="1"/>
          </p:cNvCxnSpPr>
          <p:nvPr/>
        </p:nvCxnSpPr>
        <p:spPr>
          <a:xfrm rot="16200000" flipH="1">
            <a:off x="3562830" y="4836892"/>
            <a:ext cx="520098" cy="326805"/>
          </a:xfrm>
          <a:prstGeom prst="bentConnector2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7522096" y="692221"/>
            <a:ext cx="446417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uller Narrow Light" panose="00000400000000000000" pitchFamily="50" charset="-52"/>
              </a:rPr>
              <a:t>Вступление в силу: 1 марта или 1 </a:t>
            </a:r>
            <a:r>
              <a:rPr lang="ru-RU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uller Narrow Light" panose="00000400000000000000" pitchFamily="50" charset="-52"/>
              </a:rPr>
              <a:t>сентября</a:t>
            </a:r>
          </a:p>
          <a:p>
            <a:pPr>
              <a:buClr>
                <a:srgbClr val="C00000"/>
              </a:buClr>
            </a:pPr>
            <a:r>
              <a:rPr lang="ru-RU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Light" panose="00000400000000000000" pitchFamily="50" charset="-52"/>
              </a:rPr>
              <a:t>Положения </a:t>
            </a:r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Light" panose="00000400000000000000" pitchFamily="50" charset="-52"/>
              </a:rPr>
              <a:t>нормативных правовых актов, </a:t>
            </a:r>
            <a:r>
              <a:rPr lang="ru-RU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Light" panose="00000400000000000000" pitchFamily="50" charset="-52"/>
              </a:rPr>
              <a:t>устанавливающие </a:t>
            </a:r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Light" panose="00000400000000000000" pitchFamily="50" charset="-52"/>
              </a:rPr>
              <a:t>обязательные требования, должны вступать в силу либо с 1 </a:t>
            </a:r>
            <a:r>
              <a:rPr lang="ru-RU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Light" panose="00000400000000000000" pitchFamily="50" charset="-52"/>
              </a:rPr>
              <a:t>марта </a:t>
            </a:r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Light" panose="00000400000000000000" pitchFamily="50" charset="-52"/>
              </a:rPr>
              <a:t>либо с 1 сентября соответствующего года, но не ранее чем по истечении </a:t>
            </a:r>
            <a:r>
              <a:rPr lang="ru-RU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Light" panose="00000400000000000000" pitchFamily="50" charset="-52"/>
              </a:rPr>
              <a:t>90 дней.</a:t>
            </a:r>
          </a:p>
          <a:p>
            <a:pPr>
              <a:buClr>
                <a:srgbClr val="C00000"/>
              </a:buClr>
            </a:pPr>
            <a:endParaRPr lang="ru-RU" sz="1600" dirty="0">
              <a:latin typeface="Muller Narrow Light" panose="00000400000000000000" pitchFamily="50" charset="-52"/>
            </a:endParaRPr>
          </a:p>
          <a:p>
            <a:pPr>
              <a:buClr>
                <a:srgbClr val="C00000"/>
              </a:buClr>
            </a:pPr>
            <a:endParaRPr lang="ru-RU" sz="1600" b="1" dirty="0" smtClean="0">
              <a:latin typeface="Muller Narrow Light" panose="00000400000000000000" pitchFamily="50" charset="-52"/>
            </a:endParaRPr>
          </a:p>
          <a:p>
            <a:pPr>
              <a:buClr>
                <a:srgbClr val="C00000"/>
              </a:buClr>
            </a:pPr>
            <a:endParaRPr lang="ru-RU" sz="1600" b="1" dirty="0">
              <a:latin typeface="Muller Narrow Light" panose="00000400000000000000" pitchFamily="50" charset="-52"/>
            </a:endParaRPr>
          </a:p>
          <a:p>
            <a:pPr>
              <a:buClr>
                <a:srgbClr val="C00000"/>
              </a:buClr>
            </a:pPr>
            <a:r>
              <a:rPr lang="ru-RU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uller Narrow Light" panose="00000400000000000000" pitchFamily="50" charset="-52"/>
              </a:rPr>
              <a:t>Срок </a:t>
            </a:r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uller Narrow Light" panose="00000400000000000000" pitchFamily="50" charset="-52"/>
              </a:rPr>
              <a:t>действия – 6 </a:t>
            </a:r>
            <a:r>
              <a:rPr lang="ru-RU" sz="1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uller Narrow Light" panose="00000400000000000000" pitchFamily="50" charset="-52"/>
              </a:rPr>
              <a:t>лет</a:t>
            </a:r>
          </a:p>
          <a:p>
            <a:pPr>
              <a:buClr>
                <a:srgbClr val="C00000"/>
              </a:buClr>
            </a:pPr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Light" panose="00000400000000000000" pitchFamily="50" charset="-52"/>
              </a:rPr>
              <a:t>Нормативным правовым актом Правительства Российской Федерации, федерального органа исполнительной власти или уполномоченной организации, содержащим обязательные требования, должен предусматриваться срок его действия, который не может превышать </a:t>
            </a:r>
            <a:r>
              <a:rPr lang="ru-RU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Light" panose="00000400000000000000" pitchFamily="50" charset="-52"/>
              </a:rPr>
              <a:t>6 </a:t>
            </a:r>
            <a:r>
              <a:rPr lang="ru-RU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Light" panose="00000400000000000000" pitchFamily="50" charset="-52"/>
              </a:rPr>
              <a:t>лет со дня его вступления в силу, за исключением случаев, установленных федеральным законом или принятым в соответствии с ним нормативным правовым актом Правительства Российской Федерации</a:t>
            </a:r>
            <a:r>
              <a:rPr lang="ru-RU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uller Narrow Light" panose="00000400000000000000" pitchFamily="50" charset="-52"/>
              </a:rPr>
              <a:t>.</a:t>
            </a:r>
            <a:endParaRPr lang="ru-RU" sz="1807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cxnSp>
        <p:nvCxnSpPr>
          <p:cNvPr id="66" name="Соединительная линия уступом 65"/>
          <p:cNvCxnSpPr/>
          <p:nvPr/>
        </p:nvCxnSpPr>
        <p:spPr>
          <a:xfrm rot="5400000" flipH="1">
            <a:off x="1581957" y="1268145"/>
            <a:ext cx="3759441" cy="4940887"/>
          </a:xfrm>
          <a:prstGeom prst="bentConnector4">
            <a:avLst>
              <a:gd name="adj1" fmla="val -6081"/>
              <a:gd name="adj2" fmla="val 104627"/>
            </a:avLst>
          </a:prstGeom>
          <a:ln w="381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Заголовок 1"/>
          <p:cNvSpPr txBox="1">
            <a:spLocks/>
          </p:cNvSpPr>
          <p:nvPr/>
        </p:nvSpPr>
        <p:spPr>
          <a:xfrm>
            <a:off x="0" y="-3899"/>
            <a:ext cx="12239624" cy="692221"/>
          </a:xfrm>
          <a:prstGeom prst="rect">
            <a:avLst/>
          </a:prstGeom>
          <a:solidFill>
            <a:schemeClr val="accent2"/>
          </a:solidFill>
        </p:spPr>
        <p:txBody>
          <a:bodyPr vert="horz" lIns="91797" tIns="45899" rIns="91797" bIns="4589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4"/>
              </a:spcBef>
            </a:pPr>
            <a:r>
              <a:rPr lang="ru-RU" sz="2800" b="1" cap="small" dirty="0" smtClean="0">
                <a:latin typeface="Muller Narrow Light" panose="00000400000000000000" pitchFamily="50" charset="-52"/>
                <a:ea typeface="+mn-ea"/>
                <a:cs typeface="Stem"/>
              </a:rPr>
              <a:t>РЕГУЛЯТОРНЫЙ ЦИКЛ</a:t>
            </a:r>
            <a:endParaRPr lang="ru-RU" sz="2800" b="1" cap="small" dirty="0">
              <a:latin typeface="Muller Narrow Light" panose="00000400000000000000" pitchFamily="50" charset="-52"/>
              <a:ea typeface="+mn-ea"/>
              <a:cs typeface="Stem"/>
            </a:endParaRPr>
          </a:p>
        </p:txBody>
      </p:sp>
    </p:spTree>
    <p:extLst>
      <p:ext uri="{BB962C8B-B14F-4D97-AF65-F5344CB8AC3E}">
        <p14:creationId xmlns:p14="http://schemas.microsoft.com/office/powerpoint/2010/main" val="9385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3A5BFE0-E91D-0D46-B321-6319175DD0AB}"/>
              </a:ext>
            </a:extLst>
          </p:cNvPr>
          <p:cNvSpPr/>
          <p:nvPr/>
        </p:nvSpPr>
        <p:spPr>
          <a:xfrm>
            <a:off x="2697" y="526359"/>
            <a:ext cx="12236928" cy="667295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C567C77-E1F5-B046-BA27-CDE1EB8EB7EF}"/>
              </a:ext>
            </a:extLst>
          </p:cNvPr>
          <p:cNvSpPr/>
          <p:nvPr/>
        </p:nvSpPr>
        <p:spPr>
          <a:xfrm>
            <a:off x="0" y="3139"/>
            <a:ext cx="12239625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uller Narrow Light" panose="00000400000000000000" pitchFamily="50" charset="-52"/>
              </a:rPr>
              <a:t>Нормативные правовые акты</a:t>
            </a:r>
            <a:endParaRPr lang="ru-RU" sz="2800" b="1" dirty="0">
              <a:latin typeface="Muller Narrow Light" panose="00000400000000000000" pitchFamily="50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60700" y="3598863"/>
            <a:ext cx="6118225" cy="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772184"/>
              </p:ext>
            </p:extLst>
          </p:nvPr>
        </p:nvGraphicFramePr>
        <p:xfrm>
          <a:off x="733425" y="688283"/>
          <a:ext cx="11239500" cy="589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9500"/>
              </a:tblGrid>
              <a:tr h="8088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Muller Narrow Light" panose="00000400000000000000" pitchFamily="50" charset="-52"/>
                        </a:rPr>
                        <a:t>С 1 января 2021 года в силу вступили 40 новых правил по охране труда для разных сфер деятельности</a:t>
                      </a:r>
                      <a:endParaRPr lang="ru-RU" dirty="0">
                        <a:latin typeface="Muller Narrow Light" panose="00000400000000000000" pitchFamily="50" charset="-5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808846">
                <a:tc>
                  <a:txBody>
                    <a:bodyPr/>
                    <a:lstStyle/>
                    <a:p>
                      <a:pPr marL="0" algn="ctr" defTabSz="917966" rtl="0" eaLnBrk="1" latinLnBrk="0" hangingPunct="1"/>
                      <a:r>
                        <a:rPr lang="ru-RU" sz="1807" b="1" kern="1200" dirty="0" smtClean="0">
                          <a:solidFill>
                            <a:schemeClr val="tx1"/>
                          </a:solidFill>
                          <a:effectLst/>
                          <a:latin typeface="Muller Narrow Light" panose="00000400000000000000" pitchFamily="50" charset="-52"/>
                          <a:ea typeface="+mn-ea"/>
                          <a:cs typeface="+mn-cs"/>
                        </a:rPr>
                        <a:t>Приказом Минтруда России от 22.04.2021  № 274н утвержден новый профессиональный стандарт </a:t>
                      </a:r>
                    </a:p>
                    <a:p>
                      <a:pPr marL="0" algn="ctr" defTabSz="917966" rtl="0" eaLnBrk="1" latinLnBrk="0" hangingPunct="1"/>
                      <a:r>
                        <a:rPr lang="ru-RU" sz="1807" b="1" kern="1200" dirty="0" smtClean="0">
                          <a:solidFill>
                            <a:schemeClr val="tx1"/>
                          </a:solidFill>
                          <a:effectLst/>
                          <a:latin typeface="Muller Narrow Light" panose="00000400000000000000" pitchFamily="50" charset="-52"/>
                          <a:ea typeface="+mn-ea"/>
                          <a:cs typeface="+mn-cs"/>
                        </a:rPr>
                        <a:t>«Специалист в области охраны труда»</a:t>
                      </a:r>
                      <a:endParaRPr lang="ru-RU" sz="1807" b="1" kern="1200" dirty="0">
                        <a:solidFill>
                          <a:schemeClr val="tx1"/>
                        </a:solidFill>
                        <a:effectLst/>
                        <a:latin typeface="Muller Narrow Light" panose="00000400000000000000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67932">
                <a:tc>
                  <a:txBody>
                    <a:bodyPr/>
                    <a:lstStyle/>
                    <a:p>
                      <a:pPr algn="ctr"/>
                      <a:r>
                        <a:rPr lang="ru-RU" sz="1807" kern="1200" dirty="0" smtClean="0">
                          <a:solidFill>
                            <a:schemeClr val="bg1"/>
                          </a:solidFill>
                          <a:effectLst/>
                          <a:latin typeface="Muller Narrow Light" panose="00000400000000000000" pitchFamily="50" charset="-52"/>
                          <a:ea typeface="+mn-ea"/>
                          <a:cs typeface="+mn-cs"/>
                        </a:rPr>
                        <a:t>Приказом Минтруда России № 988н, Минздрава России № 1420н от 31.12.2020 утвержден Перечень вредных и (или) опасных производственных факторов и работ, при выполнении которых проводятся обязательные предварительные медицинские осмотры при поступлении на работу и периодические медицинские осмотры</a:t>
                      </a:r>
                      <a:endParaRPr lang="ru-RU" dirty="0">
                        <a:solidFill>
                          <a:schemeClr val="bg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012938">
                <a:tc>
                  <a:txBody>
                    <a:bodyPr/>
                    <a:lstStyle/>
                    <a:p>
                      <a:pPr algn="ctr"/>
                      <a:r>
                        <a:rPr lang="ru-RU" sz="1807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Приказом Минздрава России от 28.01.2021 № 29н утвержден Порядок проведения обязательных предварительных и периодических медицинских осмотров работников, предусмотренных частью четвертой статьи 213 Трудового кодекса РФ, перечня медицинских противопоказаний к осуществлению работ с вредными и (или) опасными производственными факторами, а также работам, при выполнении которых проводятся обязательные предварительные и периодические медицинские осмотры</a:t>
                      </a:r>
                      <a:endParaRPr lang="ru-RU" dirty="0"/>
                    </a:p>
                  </a:txBody>
                  <a:tcPr/>
                </a:tc>
              </a:tr>
              <a:tr h="1067932">
                <a:tc>
                  <a:txBody>
                    <a:bodyPr/>
                    <a:lstStyle/>
                    <a:p>
                      <a:pPr algn="ctr"/>
                      <a:r>
                        <a:rPr lang="ru-RU" sz="1807" b="1" i="0" u="none" strike="noStrike" kern="12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uller Narrow Light" pitchFamily="50" charset="-52"/>
                          <a:ea typeface="+mn-ea"/>
                          <a:cs typeface="+mn-cs"/>
                        </a:rPr>
                        <a:t>Федеральным законом от 02.07.2021 N 311-ФЗ внесены изменения </a:t>
                      </a:r>
                    </a:p>
                    <a:p>
                      <a:pPr algn="ctr"/>
                      <a:r>
                        <a:rPr lang="ru-RU" sz="1807" b="1" i="0" u="none" strike="noStrike" kern="12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uller Narrow Light" pitchFamily="50" charset="-52"/>
                          <a:ea typeface="+mn-ea"/>
                          <a:cs typeface="+mn-cs"/>
                        </a:rPr>
                        <a:t>в Трудовой кодекс Российской Федерации </a:t>
                      </a:r>
                      <a:endParaRPr lang="ru-RU" b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Muller Narrow Light" pitchFamily="50" charset="-52"/>
                      </a:endParaRP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Нашивка 5"/>
          <p:cNvSpPr/>
          <p:nvPr/>
        </p:nvSpPr>
        <p:spPr>
          <a:xfrm>
            <a:off x="147637" y="756728"/>
            <a:ext cx="561975" cy="4286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119062" y="1596620"/>
            <a:ext cx="561975" cy="4286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114295" y="2590229"/>
            <a:ext cx="561975" cy="4286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114294" y="4052722"/>
            <a:ext cx="561975" cy="4286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114297" y="5642871"/>
            <a:ext cx="561975" cy="4286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Начальная">
    <a:majorFont>
      <a:latin typeface="Bookman Old Style"/>
      <a:ea typeface=""/>
      <a:cs typeface=""/>
      <a:font script="Grek" typeface="Cambria"/>
      <a:font script="Cyrl" typeface="Cambria"/>
      <a:font script="Jpan" typeface="HG明朝E"/>
      <a:font script="Hang" typeface="돋움"/>
      <a:font script="Hans" typeface="宋体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Gill Sans MT"/>
      <a:ea typeface=""/>
      <a:cs typeface=""/>
      <a:font script="Grek" typeface="Calibri"/>
      <a:font script="Cyrl" typeface="Calibri"/>
      <a:font script="Jpan" typeface="ＭＳ Ｐゴシック"/>
      <a:font script="Hang" typeface="맑은 고딕"/>
      <a:font script="Hans" typeface="华文新魏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Начальная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4356</TotalTime>
  <Words>1053</Words>
  <Application>Microsoft Office PowerPoint</Application>
  <PresentationFormat>Произвольный</PresentationFormat>
  <Paragraphs>153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 Unicode MS</vt:lpstr>
      <vt:lpstr>맑은 고딕</vt:lpstr>
      <vt:lpstr>Arial</vt:lpstr>
      <vt:lpstr>Bahnschrift Light</vt:lpstr>
      <vt:lpstr>Calibri</vt:lpstr>
      <vt:lpstr>Calibri Light</vt:lpstr>
      <vt:lpstr>Muller Narrow ExtraBold</vt:lpstr>
      <vt:lpstr>Muller Narrow Light</vt:lpstr>
      <vt:lpstr>Stem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Глава 35. ПРАВА И ОБЯЗАННОСТИ РАБОТОДАТЕЛЯ И РАБОТНИКА  В ОБЛАСТИ ОХРАНЫ ТРУДА</vt:lpstr>
      <vt:lpstr>Презентация PowerPoint</vt:lpstr>
      <vt:lpstr>Презентация PowerPoint</vt:lpstr>
      <vt:lpstr>Структура причин несчастных случаев  с тяжелыми последствиями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Пахалков А.А.</cp:lastModifiedBy>
  <cp:revision>211</cp:revision>
  <cp:lastPrinted>2021-11-08T08:29:13Z</cp:lastPrinted>
  <dcterms:created xsi:type="dcterms:W3CDTF">2019-09-18T12:34:40Z</dcterms:created>
  <dcterms:modified xsi:type="dcterms:W3CDTF">2021-11-10T06:08:39Z</dcterms:modified>
</cp:coreProperties>
</file>