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35" r:id="rId2"/>
    <p:sldMasterId id="2147483848" r:id="rId3"/>
    <p:sldMasterId id="2147483861" r:id="rId4"/>
    <p:sldMasterId id="2147483877" r:id="rId5"/>
    <p:sldMasterId id="2147483893" r:id="rId6"/>
  </p:sldMasterIdLst>
  <p:notesMasterIdLst>
    <p:notesMasterId r:id="rId25"/>
  </p:notesMasterIdLst>
  <p:handoutMasterIdLst>
    <p:handoutMasterId r:id="rId26"/>
  </p:handoutMasterIdLst>
  <p:sldIdLst>
    <p:sldId id="326" r:id="rId7"/>
    <p:sldId id="548" r:id="rId8"/>
    <p:sldId id="525" r:id="rId9"/>
    <p:sldId id="545" r:id="rId10"/>
    <p:sldId id="546" r:id="rId11"/>
    <p:sldId id="529" r:id="rId12"/>
    <p:sldId id="526" r:id="rId13"/>
    <p:sldId id="528" r:id="rId14"/>
    <p:sldId id="544" r:id="rId15"/>
    <p:sldId id="540" r:id="rId16"/>
    <p:sldId id="551" r:id="rId17"/>
    <p:sldId id="552" r:id="rId18"/>
    <p:sldId id="547" r:id="rId19"/>
    <p:sldId id="550" r:id="rId20"/>
    <p:sldId id="542" r:id="rId21"/>
    <p:sldId id="549" r:id="rId22"/>
    <p:sldId id="543" r:id="rId23"/>
    <p:sldId id="538" r:id="rId24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C4A"/>
    <a:srgbClr val="6F9462"/>
    <a:srgbClr val="6C9A5C"/>
    <a:srgbClr val="969A5C"/>
    <a:srgbClr val="54A84E"/>
    <a:srgbClr val="FFC489"/>
    <a:srgbClr val="70A254"/>
    <a:srgbClr val="6B8D49"/>
    <a:srgbClr val="FFCC99"/>
    <a:srgbClr val="479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86441" autoAdjust="0"/>
  </p:normalViewPr>
  <p:slideViewPr>
    <p:cSldViewPr snapToGrid="0">
      <p:cViewPr varScale="1">
        <p:scale>
          <a:sx n="94" d="100"/>
          <a:sy n="94" d="100"/>
        </p:scale>
        <p:origin x="2208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3" Type="http://schemas.openxmlformats.org/officeDocument/2006/relationships/slide" Target="slides/slide6.xml"/><Relationship Id="rId7" Type="http://schemas.openxmlformats.org/officeDocument/2006/relationships/slide" Target="slides/slide10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5" Type="http://schemas.openxmlformats.org/officeDocument/2006/relationships/slide" Target="slides/slide8.xml"/><Relationship Id="rId10" Type="http://schemas.openxmlformats.org/officeDocument/2006/relationships/slide" Target="slides/slide17.xml"/><Relationship Id="rId4" Type="http://schemas.openxmlformats.org/officeDocument/2006/relationships/slide" Target="slides/slide7.xml"/><Relationship Id="rId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11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6411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3B781E05-9910-46F9-A2F3-1AFBCD206144}" type="datetimeFigureOut">
              <a:rPr lang="ru-RU" smtClean="0"/>
              <a:pPr/>
              <a:t>10.11.2021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3"/>
            <a:ext cx="2945659" cy="496411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A4B4AC27-0B2D-4854-B46F-FDC70FA6C0B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0841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135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135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1F7A144E-CE39-446D-BBDC-4BAB46B4C798}" type="datetimeFigureOut">
              <a:rPr lang="ru-RU" smtClean="0"/>
              <a:pPr/>
              <a:t>10.11.2021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DA74E260-E63E-4DAF-BE98-AB6CFC67E8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068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399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0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96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F4777-E4A1-403B-9115-68349A07A20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2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5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5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64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Целями создания Системы видеоанализа соблюдения техники безопасности и промышленной безопасности являлись:</a:t>
            </a:r>
          </a:p>
          <a:p>
            <a:r>
              <a:rPr lang="ru-RU" dirty="0" smtClean="0"/>
              <a:t>˗	снижение травматизма персонала АЭС при производстве работ в КРУ 6кВ, вызванных нарушением ТБ и ПБ в части правильности применения СИЗ;</a:t>
            </a:r>
          </a:p>
          <a:p>
            <a:r>
              <a:rPr lang="ru-RU" dirty="0" smtClean="0"/>
              <a:t>˗	снижение трудозатрат на обработку данных с камер видеонаблюдения; - повышение трудовой дисциплины в части    правильности применения СИЗ за счет:</a:t>
            </a:r>
          </a:p>
          <a:p>
            <a:r>
              <a:rPr lang="ru-RU" dirty="0" smtClean="0"/>
              <a:t>- обеспечения обнаружения до 100% случаев нарушений требований ТБ в части применения СИЗ в масштабе реального времени;</a:t>
            </a:r>
          </a:p>
          <a:p>
            <a:r>
              <a:rPr lang="ru-RU" dirty="0" smtClean="0"/>
              <a:t>- мгновенного оповещения заинтересованных служб о случаях нарушений ТБ и ПБ в части правильности применения СИЗ.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703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17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2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Вид рабочего места оператора Системы. В данном интерфейсе ведется мониторинг работ в контролируемых помещениях, возможно переключение в интерфейс других ролей системы (Руководитель, Менеджер НСИ, Администратор модуля идентификации нарушений ТБ, Менеджер по разметке, Разметчик, Специалист по машинному обучению, Администратор). </a:t>
            </a: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55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3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43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4777-E4A1-403B-9115-68349A07A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32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981709"/>
            <a:ext cx="4341631" cy="660253"/>
          </a:xfrm>
          <a:noFill/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8" y="1842355"/>
            <a:ext cx="3461235" cy="637766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63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5076825" y="1303839"/>
            <a:ext cx="4413250" cy="4896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452439" y="1303838"/>
            <a:ext cx="4500562" cy="4896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6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52438" y="3864970"/>
            <a:ext cx="9037637" cy="23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452437" y="1303837"/>
            <a:ext cx="4502103" cy="25611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954541" y="1303837"/>
            <a:ext cx="4535534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96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52439" y="1303837"/>
            <a:ext cx="9037636" cy="23271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452438" y="3795624"/>
            <a:ext cx="9037635" cy="24051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9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52438" y="460302"/>
            <a:ext cx="3583032" cy="433965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4953000" y="1322388"/>
            <a:ext cx="4537075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16"/>
          <p:cNvSpPr>
            <a:spLocks noGrp="1"/>
          </p:cNvSpPr>
          <p:nvPr>
            <p:ph sz="quarter" idx="12"/>
          </p:nvPr>
        </p:nvSpPr>
        <p:spPr>
          <a:xfrm>
            <a:off x="452437" y="1322387"/>
            <a:ext cx="4502103" cy="457200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40" y="1"/>
            <a:ext cx="8917432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1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97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729" y="6085526"/>
            <a:ext cx="4349354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90570" rtl="0" eaLnBrk="1" fontAlgn="auto" latinLnBrk="0" hangingPunct="1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8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90570" rtl="0" eaLnBrk="1" fontAlgn="auto" latinLnBrk="0" hangingPunct="1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868966" y="6100237"/>
            <a:ext cx="608806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58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58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84729" y="575201"/>
            <a:ext cx="7107900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49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84729" y="1966679"/>
            <a:ext cx="4349354" cy="1639201"/>
          </a:xfrm>
          <a:prstGeom prst="rect">
            <a:avLst/>
          </a:prstGeom>
        </p:spPr>
        <p:txBody>
          <a:bodyPr lIns="0" tIns="0" rIns="0" bIns="0"/>
          <a:lstStyle>
            <a:lvl1pPr marL="185732" indent="-185732">
              <a:buFont typeface="Arial" pitchFamily="34" charset="0"/>
              <a:buChar char="•"/>
              <a:defRPr lang="en-US" sz="13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209250" y="1966679"/>
            <a:ext cx="4268523" cy="1639201"/>
          </a:xfrm>
          <a:prstGeom prst="rect">
            <a:avLst/>
          </a:prstGeom>
        </p:spPr>
        <p:txBody>
          <a:bodyPr lIns="0" tIns="0" rIns="0" bIns="0"/>
          <a:lstStyle>
            <a:lvl1pPr marL="185732" indent="-185732">
              <a:buFont typeface="Arial" pitchFamily="34" charset="0"/>
              <a:buChar char="•"/>
              <a:defRPr lang="en-US" sz="13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84729" y="3750285"/>
            <a:ext cx="4349354" cy="1639201"/>
          </a:xfrm>
          <a:prstGeom prst="rect">
            <a:avLst/>
          </a:prstGeom>
        </p:spPr>
        <p:txBody>
          <a:bodyPr lIns="0" tIns="0" rIns="0" bIns="0"/>
          <a:lstStyle>
            <a:lvl1pPr marL="185732" indent="-185732">
              <a:buFont typeface="Arial" pitchFamily="34" charset="0"/>
              <a:buChar char="•"/>
              <a:defRPr lang="en-US" sz="13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209250" y="3750285"/>
            <a:ext cx="4268523" cy="1639201"/>
          </a:xfrm>
          <a:prstGeom prst="rect">
            <a:avLst/>
          </a:prstGeom>
        </p:spPr>
        <p:txBody>
          <a:bodyPr lIns="0" tIns="0" rIns="0" bIns="0"/>
          <a:lstStyle>
            <a:lvl1pPr marL="185732" indent="-185732">
              <a:buFont typeface="Arial" pitchFamily="34" charset="0"/>
              <a:buChar char="•"/>
              <a:defRPr lang="en-US" sz="13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3266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1080" y="981709"/>
            <a:ext cx="4612989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080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123405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021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" t="328" r="457" b="421"/>
          <a:stretch/>
        </p:blipFill>
        <p:spPr>
          <a:xfrm>
            <a:off x="0" y="0"/>
            <a:ext cx="991708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1080" y="981709"/>
            <a:ext cx="4612989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080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123405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590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4766" y="2431686"/>
            <a:ext cx="4219303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rgbClr val="0070B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6" y="3292332"/>
            <a:ext cx="3338907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70B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613953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85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>
          <a:xfrm>
            <a:off x="0" y="913856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4972050" cy="4391025"/>
          </a:xfrm>
          <a:prstGeom prst="rect">
            <a:avLst/>
          </a:prstGeom>
          <a:solidFill>
            <a:srgbClr val="006D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4391025"/>
            <a:ext cx="9925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 userDrawn="1"/>
        </p:nvSpPr>
        <p:spPr>
          <a:xfrm>
            <a:off x="0" y="65989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981709"/>
            <a:ext cx="4341631" cy="660253"/>
          </a:xfrm>
          <a:noFill/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8" y="1842355"/>
            <a:ext cx="3461235" cy="637766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 userDrawn="1"/>
        </p:nvSpPr>
        <p:spPr>
          <a:xfrm>
            <a:off x="9056914" y="6066971"/>
            <a:ext cx="551543" cy="531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69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40" y="1"/>
            <a:ext cx="8917432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1600" smtClean="0">
                <a:solidFill>
                  <a:srgbClr val="0070BA"/>
                </a:solidFill>
              </a:rPr>
              <a:pPr/>
              <a:t>‹#›</a:t>
            </a:fld>
            <a:endParaRPr lang="ru-RU" sz="1600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65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906000" cy="7003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09005" y="1425717"/>
            <a:ext cx="4540180" cy="134547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005" y="2987958"/>
            <a:ext cx="4540180" cy="10271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7696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839" y="1262918"/>
            <a:ext cx="4680000" cy="51479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6000" y="1262918"/>
            <a:ext cx="4680000" cy="51479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43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513" y="1262247"/>
            <a:ext cx="4680000" cy="823912"/>
          </a:xfrm>
          <a:solidFill>
            <a:srgbClr val="4B87C3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13" y="2213672"/>
            <a:ext cx="4680000" cy="41971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6000" y="1262247"/>
            <a:ext cx="4680000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6000" y="2213672"/>
            <a:ext cx="4680000" cy="41971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07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27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0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5076824" y="1303838"/>
            <a:ext cx="4438965" cy="5058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0" y="1303837"/>
            <a:ext cx="5076823" cy="5058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87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4111188"/>
            <a:ext cx="9905999" cy="22996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1" y="1303837"/>
            <a:ext cx="495454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954541" y="1303837"/>
            <a:ext cx="495454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96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1303837"/>
            <a:ext cx="990600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0" y="4111188"/>
            <a:ext cx="9905999" cy="22996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36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1080" y="981709"/>
            <a:ext cx="4612989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080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123405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84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2459395"/>
            <a:ext cx="4133810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rgbClr val="0070B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599" y="3320041"/>
            <a:ext cx="327125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70B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893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" t="328" r="457" b="421"/>
          <a:stretch/>
        </p:blipFill>
        <p:spPr>
          <a:xfrm>
            <a:off x="0" y="0"/>
            <a:ext cx="991708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1080" y="981709"/>
            <a:ext cx="4612989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080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123405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8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4766" y="2431686"/>
            <a:ext cx="4219303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rgbClr val="0070B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6" y="3292332"/>
            <a:ext cx="3338907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70B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613953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98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40" y="1"/>
            <a:ext cx="8917432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1600" smtClean="0">
                <a:solidFill>
                  <a:srgbClr val="0070BA"/>
                </a:solidFill>
              </a:rPr>
              <a:pPr/>
              <a:t>‹#›</a:t>
            </a:fld>
            <a:endParaRPr lang="ru-RU" sz="1600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2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906000" cy="7003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09005" y="1425717"/>
            <a:ext cx="4540180" cy="134547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005" y="2987958"/>
            <a:ext cx="4540180" cy="10271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0818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839" y="1262918"/>
            <a:ext cx="4680000" cy="51479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6000" y="1262918"/>
            <a:ext cx="4680000" cy="51479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0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513" y="1262247"/>
            <a:ext cx="4680000" cy="823912"/>
          </a:xfrm>
          <a:solidFill>
            <a:srgbClr val="4B87C3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13" y="2213672"/>
            <a:ext cx="4680000" cy="41971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6000" y="1262247"/>
            <a:ext cx="4680000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6000" y="2213672"/>
            <a:ext cx="4680000" cy="41971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000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8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7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5076824" y="1303838"/>
            <a:ext cx="4438965" cy="5058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0" y="1303837"/>
            <a:ext cx="5076823" cy="5058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21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4111188"/>
            <a:ext cx="9905999" cy="22996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1" y="1303837"/>
            <a:ext cx="495454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954541" y="1303837"/>
            <a:ext cx="495454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82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02278" y="6305542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13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1303837"/>
            <a:ext cx="990600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0" y="4111188"/>
            <a:ext cx="9905999" cy="22996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7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1080" y="981709"/>
            <a:ext cx="4612989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080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123405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079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" t="328" r="457" b="421"/>
          <a:stretch/>
        </p:blipFill>
        <p:spPr>
          <a:xfrm>
            <a:off x="0" y="0"/>
            <a:ext cx="991708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1080" y="981709"/>
            <a:ext cx="4612989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080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123405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256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4766" y="2431686"/>
            <a:ext cx="4219303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rgbClr val="0070B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6" y="3292332"/>
            <a:ext cx="3338907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70B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3028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613953" y="5826034"/>
            <a:ext cx="3239589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533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40" y="1"/>
            <a:ext cx="8917432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1600" smtClean="0">
                <a:solidFill>
                  <a:srgbClr val="0070BA"/>
                </a:solidFill>
              </a:rPr>
              <a:pPr/>
              <a:t>‹#›</a:t>
            </a:fld>
            <a:endParaRPr lang="ru-RU" sz="1600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06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906000" cy="7003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09005" y="1425717"/>
            <a:ext cx="4540180" cy="134547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005" y="2987958"/>
            <a:ext cx="4540180" cy="10271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3160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839" y="1262918"/>
            <a:ext cx="4680000" cy="51479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6000" y="1262918"/>
            <a:ext cx="4680000" cy="51479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09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513" y="1262247"/>
            <a:ext cx="4680000" cy="823912"/>
          </a:xfrm>
          <a:solidFill>
            <a:srgbClr val="4B87C3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13" y="2213672"/>
            <a:ext cx="4680000" cy="41971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6000" y="1262247"/>
            <a:ext cx="4680000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6000" y="2213672"/>
            <a:ext cx="4680000" cy="41971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769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10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6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64" y="1425717"/>
            <a:ext cx="4540180" cy="134547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464" y="2987958"/>
            <a:ext cx="4540180" cy="10271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451539" y="981709"/>
            <a:ext cx="4612989" cy="6602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0"/>
          </p:nvPr>
        </p:nvSpPr>
        <p:spPr>
          <a:xfrm>
            <a:off x="451539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4391025"/>
            <a:ext cx="9925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 userDrawn="1"/>
        </p:nvSpPr>
        <p:spPr>
          <a:xfrm>
            <a:off x="0" y="65989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9220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9056914" y="6066971"/>
            <a:ext cx="551543" cy="531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852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5076824" y="1303838"/>
            <a:ext cx="4438965" cy="5058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0" y="1303837"/>
            <a:ext cx="5076823" cy="5058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26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4111188"/>
            <a:ext cx="9905999" cy="22996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1" y="1303837"/>
            <a:ext cx="495454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954541" y="1303837"/>
            <a:ext cx="495454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07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8839" y="1"/>
            <a:ext cx="9467161" cy="10576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mtClean="0">
                <a:solidFill>
                  <a:srgbClr val="0070BA"/>
                </a:solidFill>
              </a:rPr>
              <a:pPr/>
              <a:t>‹#›</a:t>
            </a:fld>
            <a:endParaRPr lang="ru-RU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1303837"/>
            <a:ext cx="9906000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0" y="4111188"/>
            <a:ext cx="9905999" cy="22996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00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981709"/>
            <a:ext cx="4341631" cy="660253"/>
          </a:xfrm>
          <a:noFill/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8" y="1842355"/>
            <a:ext cx="3461235" cy="637766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23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>
          <a:xfrm>
            <a:off x="0" y="913856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4972050" cy="4391025"/>
          </a:xfrm>
          <a:prstGeom prst="rect">
            <a:avLst/>
          </a:prstGeom>
          <a:solidFill>
            <a:srgbClr val="006D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4391025"/>
            <a:ext cx="9925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 userDrawn="1"/>
        </p:nvSpPr>
        <p:spPr>
          <a:xfrm>
            <a:off x="0" y="65989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981709"/>
            <a:ext cx="4341631" cy="660253"/>
          </a:xfrm>
          <a:noFill/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8" y="1842355"/>
            <a:ext cx="3461235" cy="637766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 userDrawn="1"/>
        </p:nvSpPr>
        <p:spPr>
          <a:xfrm>
            <a:off x="9056914" y="6066971"/>
            <a:ext cx="551543" cy="531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59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2459395"/>
            <a:ext cx="4133810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rgbClr val="0070B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599" y="3320041"/>
            <a:ext cx="327125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70B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092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02278" y="6305542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1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64" y="1425717"/>
            <a:ext cx="4540180" cy="134547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464" y="2987958"/>
            <a:ext cx="4540180" cy="10271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451539" y="981709"/>
            <a:ext cx="4612989" cy="6602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FFFF"/>
                </a:solidFill>
                <a:latin typeface="Circe Bold"/>
              </a:rPr>
              <a:t>ОБРАЗЕЦ ЗАГОЛОВКА</a:t>
            </a:r>
            <a:br>
              <a:rPr lang="ru-RU" b="1" dirty="0" smtClean="0">
                <a:solidFill>
                  <a:srgbClr val="FFFFFF"/>
                </a:solidFill>
                <a:latin typeface="Circe Bold"/>
              </a:rPr>
            </a:br>
            <a:endParaRPr lang="ru-RU" b="1" dirty="0">
              <a:solidFill>
                <a:srgbClr val="FFFFFF"/>
              </a:solidFill>
              <a:latin typeface="Circe Bold"/>
            </a:endParaRP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0"/>
          </p:nvPr>
        </p:nvSpPr>
        <p:spPr>
          <a:xfrm>
            <a:off x="451539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4391025"/>
            <a:ext cx="9925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 userDrawn="1"/>
        </p:nvSpPr>
        <p:spPr>
          <a:xfrm>
            <a:off x="0" y="65989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9220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9056914" y="6066971"/>
            <a:ext cx="551543" cy="531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81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839" y="1262918"/>
            <a:ext cx="4396397" cy="4937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262918"/>
            <a:ext cx="4537075" cy="4937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7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513" y="1262247"/>
            <a:ext cx="4501487" cy="823912"/>
          </a:xfr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13" y="2213672"/>
            <a:ext cx="4501487" cy="39871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6000" y="1262247"/>
            <a:ext cx="4264075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6000" y="2213672"/>
            <a:ext cx="4264075" cy="39871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6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839" y="1262918"/>
            <a:ext cx="4396397" cy="4937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262918"/>
            <a:ext cx="4537075" cy="4937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6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90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2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5076825" y="1303839"/>
            <a:ext cx="4413250" cy="4896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452439" y="1303838"/>
            <a:ext cx="4500562" cy="4896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4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52438" y="3864970"/>
            <a:ext cx="9037637" cy="23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452437" y="1303837"/>
            <a:ext cx="4502103" cy="25611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954541" y="1303837"/>
            <a:ext cx="4535534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103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52439" y="1303837"/>
            <a:ext cx="9037636" cy="23271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452438" y="3795624"/>
            <a:ext cx="9037635" cy="24051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839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52438" y="460302"/>
            <a:ext cx="3583032" cy="433965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4953000" y="1322388"/>
            <a:ext cx="4537075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16"/>
          <p:cNvSpPr>
            <a:spLocks noGrp="1"/>
          </p:cNvSpPr>
          <p:nvPr>
            <p:ph sz="quarter" idx="12"/>
          </p:nvPr>
        </p:nvSpPr>
        <p:spPr>
          <a:xfrm>
            <a:off x="452437" y="1322387"/>
            <a:ext cx="4502103" cy="457200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83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281A-6EDA-4FD9-B6F2-B8656D675024}" type="datetime1">
              <a:rPr lang="ru-RU">
                <a:solidFill>
                  <a:prstClr val="black"/>
                </a:solidFill>
              </a:rPr>
              <a:pPr>
                <a:defRPr/>
              </a:pPr>
              <a:t>10.11.2021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94600" y="649287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B9089-36A1-47D2-9E03-1547F9E5051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1653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52E8-FEB8-4397-B766-D25A2D77765F}" type="datetime1">
              <a:rPr lang="ru-RU">
                <a:solidFill>
                  <a:prstClr val="black"/>
                </a:solidFill>
              </a:rPr>
              <a:pPr>
                <a:defRPr/>
              </a:pPr>
              <a:t>10.11.2021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94600" y="649287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B0355-D2E8-4755-B33A-16FCA616D2F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7226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981709"/>
            <a:ext cx="4341631" cy="660253"/>
          </a:xfrm>
          <a:noFill/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8" y="1842355"/>
            <a:ext cx="3461235" cy="637766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2156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>
          <a:xfrm>
            <a:off x="0" y="913856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4972050" cy="4391025"/>
          </a:xfrm>
          <a:prstGeom prst="rect">
            <a:avLst/>
          </a:prstGeom>
          <a:solidFill>
            <a:srgbClr val="006D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4391025"/>
            <a:ext cx="9925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 userDrawn="1"/>
        </p:nvSpPr>
        <p:spPr>
          <a:xfrm>
            <a:off x="0" y="65989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981709"/>
            <a:ext cx="4341631" cy="660253"/>
          </a:xfrm>
          <a:noFill/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8" y="1842355"/>
            <a:ext cx="3461235" cy="637766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 userDrawn="1"/>
        </p:nvSpPr>
        <p:spPr>
          <a:xfrm>
            <a:off x="9056914" y="6066971"/>
            <a:ext cx="551543" cy="531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4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513" y="1262247"/>
            <a:ext cx="4501487" cy="823912"/>
          </a:xfr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13" y="2213672"/>
            <a:ext cx="4501487" cy="39871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6000" y="1262247"/>
            <a:ext cx="4264075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6000" y="2213672"/>
            <a:ext cx="4264075" cy="39871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7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52438" y="2459395"/>
            <a:ext cx="4133810" cy="660253"/>
          </a:xfrm>
          <a:noFill/>
        </p:spPr>
        <p:txBody>
          <a:bodyPr anchor="b">
            <a:normAutofit/>
          </a:bodyPr>
          <a:lstStyle>
            <a:lvl1pPr algn="l">
              <a:defRPr sz="2400">
                <a:solidFill>
                  <a:srgbClr val="0070B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599" y="3320041"/>
            <a:ext cx="327125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70B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452438" y="5826034"/>
            <a:ext cx="1623497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5399903"/>
            <a:ext cx="3400425" cy="426222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smtClean="0"/>
              <a:t>Фамилия, имя, отчество</a:t>
            </a:r>
            <a:endParaRPr lang="ru-RU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5826034"/>
            <a:ext cx="3400425" cy="374741"/>
          </a:xfrm>
        </p:spPr>
        <p:txBody>
          <a:bodyPr anchor="ctr">
            <a:normAutofit/>
          </a:bodyPr>
          <a:lstStyle>
            <a:lvl1pPr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irce Light" charset="0"/>
                <a:ea typeface="Circe Light" charset="0"/>
                <a:cs typeface="Circe Light" charset="0"/>
              </a:defRPr>
            </a:lvl1pPr>
          </a:lstStyle>
          <a:p>
            <a:pPr lvl="0"/>
            <a:r>
              <a:rPr lang="ru-RU" dirty="0" smtClean="0"/>
              <a:t>Должность / дата / комментарий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589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02278" y="6305542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27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64" y="1425717"/>
            <a:ext cx="4540180" cy="134547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464" y="2987958"/>
            <a:ext cx="4540180" cy="10271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451539" y="981709"/>
            <a:ext cx="4612989" cy="6602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FFFF"/>
                </a:solidFill>
                <a:latin typeface="Circe Bold"/>
              </a:rPr>
              <a:t>ОБРАЗЕЦ ЗАГОЛОВКА</a:t>
            </a:r>
            <a:br>
              <a:rPr lang="ru-RU" b="1" dirty="0" smtClean="0">
                <a:solidFill>
                  <a:srgbClr val="FFFFFF"/>
                </a:solidFill>
                <a:latin typeface="Circe Bold"/>
              </a:rPr>
            </a:br>
            <a:endParaRPr lang="ru-RU" b="1" dirty="0">
              <a:solidFill>
                <a:srgbClr val="FFFFFF"/>
              </a:solidFill>
              <a:latin typeface="Circe Bold"/>
            </a:endParaRP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0"/>
          </p:nvPr>
        </p:nvSpPr>
        <p:spPr>
          <a:xfrm>
            <a:off x="451539" y="1842355"/>
            <a:ext cx="3732593" cy="63776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4391025"/>
            <a:ext cx="9925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 userDrawn="1"/>
        </p:nvSpPr>
        <p:spPr>
          <a:xfrm>
            <a:off x="0" y="65989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922020"/>
            <a:ext cx="99060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9056914" y="6066971"/>
            <a:ext cx="551543" cy="531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70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839" y="1262918"/>
            <a:ext cx="4396397" cy="4937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262918"/>
            <a:ext cx="4537075" cy="4937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5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513" y="1262247"/>
            <a:ext cx="4501487" cy="823912"/>
          </a:xfr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13" y="2213672"/>
            <a:ext cx="4501487" cy="39871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6000" y="1262247"/>
            <a:ext cx="4264075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6000" y="2213672"/>
            <a:ext cx="4264075" cy="39871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5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66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198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5076825" y="1303839"/>
            <a:ext cx="4413250" cy="4896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452439" y="1303838"/>
            <a:ext cx="4500562" cy="4896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35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52438" y="3864970"/>
            <a:ext cx="9037637" cy="23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452437" y="1303837"/>
            <a:ext cx="4502103" cy="25611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954541" y="1303837"/>
            <a:ext cx="4535534" cy="25611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72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52439" y="1303837"/>
            <a:ext cx="9037636" cy="23271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452438" y="3795624"/>
            <a:ext cx="9037635" cy="24051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2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48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52438" y="460302"/>
            <a:ext cx="3583032" cy="433965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4953000" y="1322388"/>
            <a:ext cx="4537075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16"/>
          <p:cNvSpPr>
            <a:spLocks noGrp="1"/>
          </p:cNvSpPr>
          <p:nvPr>
            <p:ph sz="quarter" idx="12"/>
          </p:nvPr>
        </p:nvSpPr>
        <p:spPr>
          <a:xfrm>
            <a:off x="452437" y="1322387"/>
            <a:ext cx="4502103" cy="457200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576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281A-6EDA-4FD9-B6F2-B8656D675024}" type="datetime1">
              <a:rPr lang="ru-RU">
                <a:solidFill>
                  <a:prstClr val="black"/>
                </a:solidFill>
              </a:rPr>
              <a:pPr>
                <a:defRPr/>
              </a:pPr>
              <a:t>10.11.2021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94600" y="649287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B9089-36A1-47D2-9E03-1547F9E5051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1083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52E8-FEB8-4397-B766-D25A2D77765F}" type="datetime1">
              <a:rPr lang="ru-RU">
                <a:solidFill>
                  <a:prstClr val="black"/>
                </a:solidFill>
              </a:rPr>
              <a:pPr>
                <a:defRPr/>
              </a:pPr>
              <a:t>10.11.2021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94600" y="649287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B0355-D2E8-4755-B33A-16FCA616D2F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578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200775"/>
            <a:ext cx="8501062" cy="414338"/>
          </a:xfrm>
        </p:spPr>
        <p:txBody>
          <a:bodyPr anchor="ctr">
            <a:normAutofit/>
          </a:bodyPr>
          <a:lstStyle>
            <a:lvl1pPr algn="l">
              <a:defRPr sz="10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Примечания</a:t>
            </a:r>
            <a:r>
              <a:rPr lang="ru-RU" smtClean="0"/>
              <a:t>, источники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4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839" y="999574"/>
            <a:ext cx="9467161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32154"/>
            <a:ext cx="9906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19319" y="6624476"/>
            <a:ext cx="15780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www.rosenergoatom.ru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839" y="1225899"/>
            <a:ext cx="9467161" cy="49743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70709"/>
            <a:ext cx="438839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1"/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8135051" y="6200235"/>
            <a:ext cx="1536170" cy="419222"/>
          </a:xfrm>
          <a:prstGeom prst="rect">
            <a:avLst/>
          </a:prstGeom>
          <a:noFill/>
        </p:spPr>
        <p:txBody>
          <a:bodyPr vert="horz" lIns="182868" tIns="91434" rIns="182868" bIns="91434" rtlCol="0" anchor="ctr"/>
          <a:lstStyle/>
          <a:p>
            <a:pPr algn="r">
              <a:buClr>
                <a:srgbClr val="5F5F5F"/>
              </a:buClr>
              <a:defRPr/>
            </a:pPr>
            <a:fld id="{20C6706C-9441-4943-A35C-A5B0CF2E5464}" type="slidenum">
              <a:rPr lang="ru-RU" altLang="ru-RU" sz="1200" b="0" i="0">
                <a:solidFill>
                  <a:schemeClr val="accent4"/>
                </a:solidFill>
                <a:latin typeface="+mn-lt"/>
                <a:ea typeface="Arial Обычный" charset="0"/>
                <a:cs typeface="Arial Обычный" charset="0"/>
              </a:rPr>
              <a:pPr algn="r">
                <a:buClr>
                  <a:srgbClr val="5F5F5F"/>
                </a:buClr>
                <a:defRPr/>
              </a:pPr>
              <a:t>‹#›</a:t>
            </a:fld>
            <a:endParaRPr lang="ru-RU" altLang="ru-RU" sz="1200" b="0" i="0" dirty="0">
              <a:solidFill>
                <a:schemeClr val="accent4"/>
              </a:solidFill>
              <a:latin typeface="+mn-lt"/>
              <a:ea typeface="Arial Обычный" charset="0"/>
              <a:cs typeface="Arial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4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832" r:id="rId2"/>
    <p:sldLayoutId id="214748383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3" r:id="rId11"/>
    <p:sldLayoutId id="2147483754" r:id="rId12"/>
    <p:sldLayoutId id="2147483834" r:id="rId13"/>
    <p:sldLayoutId id="2147483909" r:id="rId14"/>
    <p:sldLayoutId id="2147483910" r:id="rId15"/>
    <p:sldLayoutId id="214748391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61676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5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5978" userDrawn="1">
          <p15:clr>
            <a:srgbClr val="F26B43"/>
          </p15:clr>
        </p15:guide>
        <p15:guide id="4" pos="3120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39" y="222072"/>
            <a:ext cx="9467161" cy="105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839" y="999574"/>
            <a:ext cx="9467161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32154"/>
            <a:ext cx="9906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9319" y="6624476"/>
            <a:ext cx="15780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FFFFFF"/>
                </a:solidFill>
              </a:rPr>
              <a:t>www.rosenergoatom.ru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840" y="1225899"/>
            <a:ext cx="9467160" cy="517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70709"/>
            <a:ext cx="438839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3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39" y="222072"/>
            <a:ext cx="9467161" cy="105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839" y="999574"/>
            <a:ext cx="9467161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32154"/>
            <a:ext cx="9906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9319" y="6624476"/>
            <a:ext cx="15780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FFFFFF"/>
                </a:solidFill>
              </a:rPr>
              <a:t>www.rosenergoatom.ru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840" y="1225899"/>
            <a:ext cx="9467160" cy="517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70709"/>
            <a:ext cx="438839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9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39" y="222072"/>
            <a:ext cx="9467161" cy="105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21218" y="6410848"/>
            <a:ext cx="484782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839" y="999574"/>
            <a:ext cx="9467161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32154"/>
            <a:ext cx="9906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9319" y="6624476"/>
            <a:ext cx="15780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FFFFFF"/>
                </a:solidFill>
              </a:rPr>
              <a:t>www.rosenergoatom.ru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840" y="1225899"/>
            <a:ext cx="9467160" cy="517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70709"/>
            <a:ext cx="438839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3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839" y="999574"/>
            <a:ext cx="9467161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32154"/>
            <a:ext cx="9906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9319" y="6624476"/>
            <a:ext cx="15780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FFFFFF"/>
                </a:solidFill>
              </a:rPr>
              <a:t>www.rosenergoatom.ru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839" y="1225899"/>
            <a:ext cx="9467161" cy="49743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70709"/>
            <a:ext cx="438839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8135051" y="6200235"/>
            <a:ext cx="1536170" cy="419222"/>
          </a:xfrm>
          <a:prstGeom prst="rect">
            <a:avLst/>
          </a:prstGeom>
          <a:noFill/>
        </p:spPr>
        <p:txBody>
          <a:bodyPr vert="horz" lIns="182868" tIns="91434" rIns="182868" bIns="91434" rtlCol="0" anchor="ctr"/>
          <a:lstStyle/>
          <a:p>
            <a:pPr algn="r">
              <a:buClr>
                <a:srgbClr val="5F5F5F"/>
              </a:buClr>
              <a:defRPr/>
            </a:pPr>
            <a:fld id="{20C6706C-9441-4943-A35C-A5B0CF2E5464}" type="slidenum">
              <a:rPr lang="ru-RU" altLang="ru-RU" sz="1200">
                <a:solidFill>
                  <a:srgbClr val="0070C0"/>
                </a:solidFill>
                <a:ea typeface="Arial Обычный" charset="0"/>
                <a:cs typeface="Arial Обычный" charset="0"/>
              </a:rPr>
              <a:pPr algn="r">
                <a:buClr>
                  <a:srgbClr val="5F5F5F"/>
                </a:buClr>
                <a:defRPr/>
              </a:pPr>
              <a:t>‹#›</a:t>
            </a:fld>
            <a:endParaRPr lang="ru-RU" altLang="ru-RU" sz="1200" dirty="0">
              <a:solidFill>
                <a:srgbClr val="0070C0"/>
              </a:solidFill>
              <a:ea typeface="Arial Обычный" charset="0"/>
              <a:cs typeface="Arial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5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61676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5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5978" userDrawn="1">
          <p15:clr>
            <a:srgbClr val="F26B43"/>
          </p15:clr>
        </p15:guide>
        <p15:guide id="4" pos="3120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404812"/>
            <a:ext cx="9037637" cy="48945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839" y="999574"/>
            <a:ext cx="9467161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32154"/>
            <a:ext cx="9906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9319" y="6624476"/>
            <a:ext cx="15780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FFFFFF"/>
                </a:solidFill>
              </a:rPr>
              <a:t>www.rosenergoatom.ru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839" y="1225899"/>
            <a:ext cx="9467161" cy="49743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70709"/>
            <a:ext cx="438839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8135051" y="6200235"/>
            <a:ext cx="1536170" cy="419222"/>
          </a:xfrm>
          <a:prstGeom prst="rect">
            <a:avLst/>
          </a:prstGeom>
          <a:noFill/>
        </p:spPr>
        <p:txBody>
          <a:bodyPr vert="horz" lIns="182868" tIns="91434" rIns="182868" bIns="91434" rtlCol="0" anchor="ctr"/>
          <a:lstStyle/>
          <a:p>
            <a:pPr algn="r">
              <a:buClr>
                <a:srgbClr val="5F5F5F"/>
              </a:buClr>
              <a:defRPr/>
            </a:pPr>
            <a:fld id="{20C6706C-9441-4943-A35C-A5B0CF2E5464}" type="slidenum">
              <a:rPr lang="ru-RU" altLang="ru-RU" sz="1200">
                <a:solidFill>
                  <a:srgbClr val="0070C0"/>
                </a:solidFill>
                <a:ea typeface="Arial Обычный" charset="0"/>
                <a:cs typeface="Arial Обычный" charset="0"/>
              </a:rPr>
              <a:pPr algn="r">
                <a:buClr>
                  <a:srgbClr val="5F5F5F"/>
                </a:buClr>
                <a:defRPr/>
              </a:pPr>
              <a:t>‹#›</a:t>
            </a:fld>
            <a:endParaRPr lang="ru-RU" altLang="ru-RU" sz="1200" dirty="0">
              <a:solidFill>
                <a:srgbClr val="0070C0"/>
              </a:solidFill>
              <a:ea typeface="Arial Обычный" charset="0"/>
              <a:cs typeface="Arial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3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61676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1676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5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5978" userDrawn="1">
          <p15:clr>
            <a:srgbClr val="F26B43"/>
          </p15:clr>
        </p15:guide>
        <p15:guide id="4" pos="3120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2436" y="2831082"/>
            <a:ext cx="7565407" cy="140075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ВНЕДРЕНИЕ СИСТЕМЫ </a:t>
            </a:r>
            <a:r>
              <a:rPr lang="ru-RU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ВИДЕОАНАЛИЗА СОБЛЮДЕНИЯ ТЕХНИКИ </a:t>
            </a:r>
            <a:r>
              <a:rPr lang="ru-RU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БЕЗОПАСНОСТИ </a:t>
            </a:r>
            <a:r>
              <a:rPr lang="ru-RU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И ПРОМЫШЛЕННОЙ </a:t>
            </a:r>
            <a:r>
              <a:rPr lang="ru-RU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БЕЗОПАСНОСТИ</a:t>
            </a:r>
            <a:br>
              <a:rPr lang="ru-RU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1343" y="407016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Реагирование на выявленные события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839"/>
          <a:stretch/>
        </p:blipFill>
        <p:spPr>
          <a:xfrm>
            <a:off x="437069" y="3014760"/>
            <a:ext cx="1720335" cy="1402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55931" y="1197942"/>
            <a:ext cx="7188964" cy="123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 этап реагирования 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Контроль осуществляют руководители смен (НСЭЦ (ДЭМ ЦЩУ), ОИ-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ЭЦ, НСЦТАИ-1,2, НСБ, НСАЭС) с правами «Оператор»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целью оперативного оповещения персонала,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совершившего нарушение правил применения СИЗ в КРУ.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5930" y="3014760"/>
            <a:ext cx="7188963" cy="123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-952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Второй этап реагирования 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АТП (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ЗН, ВИэ)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цехов (ЭЦ, ЦТАИ) на правах «Руководителей»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идентифицируют события, получаемые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посредством ПО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«СВС ТБ и ПБ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или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электронную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почту,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как нарушения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55931" y="4835257"/>
            <a:ext cx="7188962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Третий этап реагирования 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Персонал ОИиКОБ, ОТИиПБ, ООТ с правами «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Руководитель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проверяет правильность идентификации в Системе событий как нарушений.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70" y="4835257"/>
            <a:ext cx="1720335" cy="1402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68" y="1311262"/>
            <a:ext cx="1720335" cy="14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C5DDD8-0418-E04C-8B06-EA1CB5EA5FBC}"/>
              </a:ext>
            </a:extLst>
          </p:cNvPr>
          <p:cNvSpPr/>
          <p:nvPr/>
        </p:nvSpPr>
        <p:spPr>
          <a:xfrm>
            <a:off x="1251049" y="1535734"/>
            <a:ext cx="6847330" cy="27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96"/>
              </a:spcAft>
            </a:pPr>
            <a:r>
              <a:rPr lang="ru-RU" sz="1301" b="1" dirty="0">
                <a:latin typeface="Arial" panose="020B0604020202020204" pitchFamily="34" charset="0"/>
                <a:cs typeface="Arial" panose="020B0604020202020204" pitchFamily="34" charset="0"/>
              </a:rPr>
              <a:t>Период опытной эксплуатации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23100"/>
              </p:ext>
            </p:extLst>
          </p:nvPr>
        </p:nvGraphicFramePr>
        <p:xfrm>
          <a:off x="1016000" y="1791041"/>
          <a:ext cx="7985760" cy="1561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264269191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181669047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70784072"/>
                    </a:ext>
                  </a:extLst>
                </a:gridCol>
              </a:tblGrid>
              <a:tr h="52054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№ п/п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Месяц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Количество </a:t>
                      </a:r>
                      <a:r>
                        <a:rPr lang="ru-RU" sz="1000" baseline="0" dirty="0" smtClean="0"/>
                        <a:t>выявленных нарушений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4280818544"/>
                  </a:ext>
                </a:extLst>
              </a:tr>
              <a:tr h="52054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Ноябрь 2019 – февраль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38168657"/>
                  </a:ext>
                </a:extLst>
              </a:tr>
              <a:tr h="52054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Март</a:t>
                      </a:r>
                      <a:r>
                        <a:rPr lang="ru-RU" sz="1000" baseline="0" dirty="0" smtClean="0"/>
                        <a:t>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92205804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34271"/>
              </p:ext>
            </p:extLst>
          </p:nvPr>
        </p:nvGraphicFramePr>
        <p:xfrm>
          <a:off x="1036320" y="3708447"/>
          <a:ext cx="7995920" cy="2457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2264269191"/>
                    </a:ext>
                  </a:extLst>
                </a:gridCol>
                <a:gridCol w="4378960">
                  <a:extLst>
                    <a:ext uri="{9D8B030D-6E8A-4147-A177-3AD203B41FA5}">
                      <a16:colId xmlns:a16="http://schemas.microsoft.com/office/drawing/2014/main" val="1816690474"/>
                    </a:ext>
                  </a:extLst>
                </a:gridCol>
                <a:gridCol w="3058160">
                  <a:extLst>
                    <a:ext uri="{9D8B030D-6E8A-4147-A177-3AD203B41FA5}">
                      <a16:colId xmlns:a16="http://schemas.microsoft.com/office/drawing/2014/main" val="2970784072"/>
                    </a:ext>
                  </a:extLst>
                </a:gridCol>
              </a:tblGrid>
              <a:tr h="520547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№ п/п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Месяц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Количество </a:t>
                      </a:r>
                      <a:r>
                        <a:rPr lang="ru-RU" sz="1000" baseline="0" dirty="0" smtClean="0"/>
                        <a:t>выявленных нарушений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4280818544"/>
                  </a:ext>
                </a:extLst>
              </a:tr>
              <a:tr h="66927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Апрель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38168657"/>
                  </a:ext>
                </a:extLst>
              </a:tr>
              <a:tr h="6687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Май</a:t>
                      </a:r>
                      <a:r>
                        <a:rPr lang="ru-RU" sz="1000" baseline="0" dirty="0" smtClean="0"/>
                        <a:t>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922058046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Июнь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460372827"/>
                  </a:ext>
                </a:extLst>
              </a:tr>
              <a:tr h="223092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Июль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128953566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98465" y="3346496"/>
            <a:ext cx="4028039" cy="2725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396"/>
              </a:spcAft>
            </a:pPr>
            <a:r>
              <a:rPr lang="ru-RU" sz="1301" b="1" dirty="0">
                <a:latin typeface="Arial" panose="020B0604020202020204" pitchFamily="34" charset="0"/>
                <a:cs typeface="Arial" panose="020B0604020202020204" pitchFamily="34" charset="0"/>
              </a:rPr>
              <a:t>Период промышленной эксплуатации</a:t>
            </a:r>
            <a:endParaRPr lang="ru-RU" sz="97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584610" y="1107968"/>
            <a:ext cx="7107360" cy="35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600" b="1" spc="-1" dirty="0">
                <a:solidFill>
                  <a:srgbClr val="000000"/>
                </a:solidFill>
                <a:latin typeface="Arial"/>
                <a:ea typeface="Arial"/>
              </a:rPr>
              <a:t>Количественные показатели</a:t>
            </a:r>
            <a:endParaRPr lang="ru-RU" sz="26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4496" y="410376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 «машинного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зрения»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8843"/>
              </p:ext>
            </p:extLst>
          </p:nvPr>
        </p:nvGraphicFramePr>
        <p:xfrm>
          <a:off x="994185" y="1967723"/>
          <a:ext cx="7875495" cy="3382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615">
                  <a:extLst>
                    <a:ext uri="{9D8B030D-6E8A-4147-A177-3AD203B41FA5}">
                      <a16:colId xmlns:a16="http://schemas.microsoft.com/office/drawing/2014/main" val="2264269191"/>
                    </a:ext>
                  </a:extLst>
                </a:gridCol>
                <a:gridCol w="4240796">
                  <a:extLst>
                    <a:ext uri="{9D8B030D-6E8A-4147-A177-3AD203B41FA5}">
                      <a16:colId xmlns:a16="http://schemas.microsoft.com/office/drawing/2014/main" val="1816690474"/>
                    </a:ext>
                  </a:extLst>
                </a:gridCol>
                <a:gridCol w="3054084">
                  <a:extLst>
                    <a:ext uri="{9D8B030D-6E8A-4147-A177-3AD203B41FA5}">
                      <a16:colId xmlns:a16="http://schemas.microsoft.com/office/drawing/2014/main" val="2970784072"/>
                    </a:ext>
                  </a:extLst>
                </a:gridCol>
              </a:tblGrid>
              <a:tr h="63279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№ п/п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Месяц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Количество </a:t>
                      </a:r>
                      <a:r>
                        <a:rPr lang="ru-RU" sz="1000" baseline="0" dirty="0" smtClean="0"/>
                        <a:t>выявленных нарушений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4280818544"/>
                  </a:ext>
                </a:extLst>
              </a:tr>
              <a:tr h="37154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Август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38168657"/>
                  </a:ext>
                </a:extLst>
              </a:tr>
              <a:tr h="520547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Сентябрь</a:t>
                      </a:r>
                      <a:r>
                        <a:rPr lang="ru-RU" sz="1000" baseline="0" dirty="0" smtClean="0"/>
                        <a:t>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922058046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Октябрь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460372827"/>
                  </a:ext>
                </a:extLst>
              </a:tr>
              <a:tr h="37154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Декабрь 2020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89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1289535667"/>
                  </a:ext>
                </a:extLst>
              </a:tr>
              <a:tr h="37154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7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1-ый квартал 2021 года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215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924916030"/>
                  </a:ext>
                </a:extLst>
              </a:tr>
              <a:tr h="37154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8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</a:rPr>
                        <a:t>2-ый квартал 2021 года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230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3923387805"/>
                  </a:ext>
                </a:extLst>
              </a:tr>
              <a:tr h="37154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9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</a:rPr>
                        <a:t>3-ый квартал 2021 года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74364" marR="74364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252</a:t>
                      </a:r>
                      <a:endParaRPr lang="ru-RU" sz="1000" dirty="0"/>
                    </a:p>
                  </a:txBody>
                  <a:tcPr marL="74364" marR="74364" marT="37182" marB="37182"/>
                </a:tc>
                <a:extLst>
                  <a:ext uri="{0D108BD9-81ED-4DB2-BD59-A6C34878D82A}">
                    <a16:rowId xmlns:a16="http://schemas.microsoft.com/office/drawing/2014/main" val="73696543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92149" y="1576357"/>
            <a:ext cx="4028039" cy="2725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396"/>
              </a:spcAft>
            </a:pPr>
            <a:r>
              <a:rPr lang="ru-RU" sz="1301" b="1" dirty="0">
                <a:latin typeface="Arial" panose="020B0604020202020204" pitchFamily="34" charset="0"/>
                <a:cs typeface="Arial" panose="020B0604020202020204" pitchFamily="34" charset="0"/>
              </a:rPr>
              <a:t>Период промышленной эксплуатации</a:t>
            </a:r>
            <a:endParaRPr lang="ru-RU" sz="97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584610" y="1107968"/>
            <a:ext cx="7107360" cy="35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600" b="1" spc="-1" dirty="0">
                <a:solidFill>
                  <a:srgbClr val="000000"/>
                </a:solidFill>
                <a:latin typeface="Arial"/>
                <a:ea typeface="Arial"/>
              </a:rPr>
              <a:t>Количественные показатели</a:t>
            </a:r>
            <a:endParaRPr lang="ru-RU" sz="26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4496" y="410376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 «машинного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зрения»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6287" y="416651"/>
            <a:ext cx="9540187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внедрения СВС ТБ и ПБ на Кольской АЭС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23C5DDD8-0418-E04C-8B06-EA1CB5EA5FBC}"/>
              </a:ext>
            </a:extLst>
          </p:cNvPr>
          <p:cNvSpPr/>
          <p:nvPr/>
        </p:nvSpPr>
        <p:spPr>
          <a:xfrm>
            <a:off x="365812" y="1510846"/>
            <a:ext cx="5620920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количества нарушений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производстве работ в КРУ 6кВ, вызванных нарушением ТБ и ПБ в части правильности применения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СИЗ за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счет:</a:t>
            </a:r>
          </a:p>
          <a:p>
            <a:pPr marL="447675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обеспечения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обнаружения до 100% случаев нарушений требований ТБ в части применения СИЗ в масштабе реального времени;</a:t>
            </a:r>
          </a:p>
          <a:p>
            <a:pPr marL="447675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мгновенного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оповещения заинтересованных служб о случаях нарушений ТБ и ПБ в части правильности применения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СИЗ;</a:t>
            </a:r>
          </a:p>
          <a:p>
            <a:pPr marL="447675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осознания персоналом беспристрастности и неотвратимости фиксации нарушений электронной системой.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трудозатрат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обработку данных с камер видеонаблюдения;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трудовой дисциплины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части правильности применения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СИЗ.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45753" marR="0" lvl="0" indent="-14575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274" y="1259456"/>
            <a:ext cx="3452480" cy="4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17507" y="421524"/>
            <a:ext cx="7108825" cy="439738"/>
          </a:xfrm>
        </p:spPr>
        <p:txBody>
          <a:bodyPr/>
          <a:lstStyle/>
          <a:p>
            <a:r>
              <a:rPr lang="ru-RU" dirty="0" smtClean="0"/>
              <a:t>Показатели </a:t>
            </a:r>
            <a:r>
              <a:rPr lang="ru-RU" dirty="0" err="1" smtClean="0"/>
              <a:t>цифровизируемого</a:t>
            </a:r>
            <a:r>
              <a:rPr lang="ru-RU" dirty="0" smtClean="0"/>
              <a:t> процесса</a:t>
            </a:r>
            <a:endParaRPr lang="ru-RU" dirty="0"/>
          </a:p>
        </p:txBody>
      </p:sp>
      <p:sp>
        <p:nvSpPr>
          <p:cNvPr id="11" name="CustomShape 1"/>
          <p:cNvSpPr/>
          <p:nvPr/>
        </p:nvSpPr>
        <p:spPr>
          <a:xfrm flipV="1">
            <a:off x="3514639" y="3831091"/>
            <a:ext cx="907140" cy="372450"/>
          </a:xfrm>
          <a:prstGeom prst="bentConnector3">
            <a:avLst>
              <a:gd name="adj1" fmla="val 30675"/>
            </a:avLst>
          </a:prstGeom>
          <a:noFill/>
          <a:ln/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2"/>
          <p:cNvSpPr/>
          <p:nvPr/>
        </p:nvSpPr>
        <p:spPr>
          <a:xfrm flipV="1">
            <a:off x="3514639" y="2700481"/>
            <a:ext cx="907140" cy="372450"/>
          </a:xfrm>
          <a:prstGeom prst="bentConnector3">
            <a:avLst>
              <a:gd name="adj1" fmla="val 30675"/>
            </a:avLst>
          </a:prstGeom>
          <a:noFill/>
          <a:ln/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3"/>
          <p:cNvSpPr/>
          <p:nvPr/>
        </p:nvSpPr>
        <p:spPr>
          <a:xfrm flipV="1">
            <a:off x="3514639" y="1564801"/>
            <a:ext cx="907140" cy="372450"/>
          </a:xfrm>
          <a:prstGeom prst="bentConnector3">
            <a:avLst>
              <a:gd name="adj1" fmla="val 30675"/>
            </a:avLst>
          </a:prstGeom>
          <a:noFill/>
          <a:ln/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5"/>
          <p:cNvSpPr/>
          <p:nvPr/>
        </p:nvSpPr>
        <p:spPr>
          <a:xfrm>
            <a:off x="549469" y="4868881"/>
            <a:ext cx="8980530" cy="565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17" spc="-1">
                <a:solidFill>
                  <a:srgbClr val="000000"/>
                </a:solidFill>
                <a:latin typeface="Calibri"/>
              </a:rPr>
              <a:t>Система интеллектуального видеонаблюдения </a:t>
            </a:r>
            <a:r>
              <a:rPr lang="ru-RU" sz="1517" b="1" spc="-1">
                <a:solidFill>
                  <a:srgbClr val="5B9BD5"/>
                </a:solidFill>
                <a:latin typeface="Calibri"/>
              </a:rPr>
              <a:t>полностью автоматизирует</a:t>
            </a:r>
            <a:r>
              <a:rPr lang="ru-RU" sz="1517" spc="-1">
                <a:solidFill>
                  <a:srgbClr val="5B9BD5"/>
                </a:solidFill>
                <a:latin typeface="Calibri"/>
              </a:rPr>
              <a:t> </a:t>
            </a:r>
            <a:r>
              <a:rPr lang="ru-RU" sz="1517" spc="-1">
                <a:solidFill>
                  <a:srgbClr val="000000"/>
                </a:solidFill>
                <a:latin typeface="Calibri"/>
              </a:rPr>
              <a:t>процесс контроля ТБ и ПБ и </a:t>
            </a:r>
            <a:r>
              <a:rPr lang="ru-RU" sz="1517" b="1" spc="-1">
                <a:solidFill>
                  <a:srgbClr val="5B9BD5"/>
                </a:solidFill>
                <a:latin typeface="Calibri"/>
              </a:rPr>
              <a:t>заменяет</a:t>
            </a:r>
            <a:r>
              <a:rPr lang="ru-RU" sz="1517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517" b="1" spc="-1">
                <a:solidFill>
                  <a:srgbClr val="5B9BD5"/>
                </a:solidFill>
                <a:latin typeface="Calibri"/>
              </a:rPr>
              <a:t>собой</a:t>
            </a:r>
            <a:r>
              <a:rPr lang="ru-RU" sz="1517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517" b="1" spc="-1">
                <a:solidFill>
                  <a:srgbClr val="5B9BD5"/>
                </a:solidFill>
                <a:latin typeface="Calibri"/>
              </a:rPr>
              <a:t>контроль</a:t>
            </a:r>
            <a:r>
              <a:rPr lang="ru-RU" sz="1517" spc="-1">
                <a:solidFill>
                  <a:srgbClr val="000000"/>
                </a:solidFill>
                <a:latin typeface="Calibri"/>
              </a:rPr>
              <a:t> изображения с камер </a:t>
            </a:r>
            <a:r>
              <a:rPr lang="ru-RU" sz="1517" b="1" spc="-1">
                <a:solidFill>
                  <a:srgbClr val="5B9BD5"/>
                </a:solidFill>
                <a:latin typeface="Calibri"/>
              </a:rPr>
              <a:t>диспетчером</a:t>
            </a:r>
            <a:r>
              <a:rPr lang="ru-RU" sz="1517" spc="-1">
                <a:solidFill>
                  <a:srgbClr val="000000"/>
                </a:solidFill>
                <a:latin typeface="Calibri"/>
              </a:rPr>
              <a:t>. </a:t>
            </a:r>
            <a:endParaRPr lang="ru-RU" sz="1517" spc="-1">
              <a:latin typeface="Arial"/>
            </a:endParaRPr>
          </a:p>
        </p:txBody>
      </p:sp>
      <p:sp>
        <p:nvSpPr>
          <p:cNvPr id="15" name="CustomShape 7"/>
          <p:cNvSpPr/>
          <p:nvPr/>
        </p:nvSpPr>
        <p:spPr>
          <a:xfrm>
            <a:off x="549469" y="2691511"/>
            <a:ext cx="2964780" cy="6871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900" b="1" spc="-1">
                <a:solidFill>
                  <a:srgbClr val="ED7D31"/>
                </a:solidFill>
                <a:latin typeface="Calibri"/>
              </a:rPr>
              <a:t>26</a:t>
            </a:r>
            <a:endParaRPr lang="ru-RU" sz="3900" spc="-1">
              <a:latin typeface="Arial"/>
            </a:endParaRPr>
          </a:p>
        </p:txBody>
      </p:sp>
      <p:sp>
        <p:nvSpPr>
          <p:cNvPr id="16" name="CustomShape 8"/>
          <p:cNvSpPr/>
          <p:nvPr/>
        </p:nvSpPr>
        <p:spPr>
          <a:xfrm>
            <a:off x="1145779" y="2795251"/>
            <a:ext cx="2368860" cy="498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300" b="1" spc="-1">
                <a:solidFill>
                  <a:srgbClr val="000000"/>
                </a:solidFill>
                <a:latin typeface="Calibri"/>
              </a:rPr>
              <a:t>элементов СИЗ детектируется системой</a:t>
            </a:r>
            <a:endParaRPr lang="ru-RU" sz="1300" spc="-1">
              <a:latin typeface="Arial"/>
            </a:endParaRPr>
          </a:p>
        </p:txBody>
      </p:sp>
      <p:sp>
        <p:nvSpPr>
          <p:cNvPr id="17" name="CustomShape 9"/>
          <p:cNvSpPr/>
          <p:nvPr/>
        </p:nvSpPr>
        <p:spPr>
          <a:xfrm>
            <a:off x="549469" y="3861121"/>
            <a:ext cx="2964780" cy="6871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900" b="1" spc="-1">
                <a:solidFill>
                  <a:srgbClr val="ED7D31"/>
                </a:solidFill>
                <a:latin typeface="Calibri"/>
              </a:rPr>
              <a:t>98</a:t>
            </a:r>
            <a:endParaRPr lang="ru-RU" sz="3900" spc="-1">
              <a:latin typeface="Arial"/>
            </a:endParaRPr>
          </a:p>
        </p:txBody>
      </p:sp>
      <p:sp>
        <p:nvSpPr>
          <p:cNvPr id="18" name="CustomShape 10"/>
          <p:cNvSpPr/>
          <p:nvPr/>
        </p:nvSpPr>
        <p:spPr>
          <a:xfrm>
            <a:off x="1145779" y="3954722"/>
            <a:ext cx="2368860" cy="498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300" b="1" spc="-1">
                <a:solidFill>
                  <a:srgbClr val="000000"/>
                </a:solidFill>
                <a:latin typeface="Calibri"/>
              </a:rPr>
              <a:t>% – точность детектирования нарушений</a:t>
            </a:r>
            <a:endParaRPr lang="ru-RU" sz="1300" spc="-1">
              <a:latin typeface="Arial"/>
            </a:endParaRPr>
          </a:p>
        </p:txBody>
      </p:sp>
      <p:grpSp>
        <p:nvGrpSpPr>
          <p:cNvPr id="19" name="Group 11"/>
          <p:cNvGrpSpPr/>
          <p:nvPr/>
        </p:nvGrpSpPr>
        <p:grpSpPr>
          <a:xfrm>
            <a:off x="4043089" y="2701651"/>
            <a:ext cx="5585580" cy="930150"/>
            <a:chOff x="3574080" y="2331000"/>
            <a:chExt cx="5155920" cy="858600"/>
          </a:xfrm>
        </p:grpSpPr>
        <p:sp>
          <p:nvSpPr>
            <p:cNvPr id="20" name="CustomShape 12"/>
            <p:cNvSpPr/>
            <p:nvPr/>
          </p:nvSpPr>
          <p:spPr>
            <a:xfrm>
              <a:off x="3665160" y="2408760"/>
              <a:ext cx="5064840" cy="78084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E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13"/>
            <p:cNvSpPr/>
            <p:nvPr/>
          </p:nvSpPr>
          <p:spPr>
            <a:xfrm>
              <a:off x="3574080" y="2331000"/>
              <a:ext cx="5064840" cy="78084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83" spc="-1">
                  <a:solidFill>
                    <a:srgbClr val="000000"/>
                  </a:solidFill>
                  <a:latin typeface="Calibri"/>
                </a:rPr>
                <a:t>Каска, лицевой щиток в нескольких положениях, перчатки, ботинки, респираторы, газоанализаторы и пр. На видео разрешением 640*480 при размере лица от 20 пикселей в высоту, во всех ракурсах при угле наклона камеры относительно пола до 70 градусов, на расстоянии до объекта до 25 м.</a:t>
              </a:r>
              <a:endParaRPr lang="ru-RU" sz="1083" spc="-1">
                <a:latin typeface="Arial"/>
              </a:endParaRPr>
            </a:p>
          </p:txBody>
        </p:sp>
      </p:grpSp>
      <p:grpSp>
        <p:nvGrpSpPr>
          <p:cNvPr id="22" name="Group 14"/>
          <p:cNvGrpSpPr/>
          <p:nvPr/>
        </p:nvGrpSpPr>
        <p:grpSpPr>
          <a:xfrm>
            <a:off x="4043089" y="3831871"/>
            <a:ext cx="5585580" cy="937560"/>
            <a:chOff x="3574080" y="3374280"/>
            <a:chExt cx="5155920" cy="865440"/>
          </a:xfrm>
        </p:grpSpPr>
        <p:sp>
          <p:nvSpPr>
            <p:cNvPr id="23" name="CustomShape 15"/>
            <p:cNvSpPr/>
            <p:nvPr/>
          </p:nvSpPr>
          <p:spPr>
            <a:xfrm>
              <a:off x="3665160" y="3458880"/>
              <a:ext cx="5064840" cy="78084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E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16"/>
            <p:cNvSpPr/>
            <p:nvPr/>
          </p:nvSpPr>
          <p:spPr>
            <a:xfrm>
              <a:off x="3574080" y="3374280"/>
              <a:ext cx="5064840" cy="78084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83" spc="-1">
                  <a:solidFill>
                    <a:srgbClr val="000000"/>
                  </a:solidFill>
                  <a:latin typeface="Calibri"/>
                </a:rPr>
                <a:t>Высокая точность детектирования – на 100 зарегистрированных нарушений не более 5 ложных срабатываний. </a:t>
              </a:r>
              <a:endParaRPr lang="ru-RU" sz="1083" spc="-1"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r>
                <a:rPr lang="ru-RU" sz="1083" spc="-1">
                  <a:solidFill>
                    <a:srgbClr val="000000"/>
                  </a:solidFill>
                  <a:latin typeface="Calibri"/>
                </a:rPr>
                <a:t>Обработка нарушений и отправка уведомлений не более 5 сек.</a:t>
              </a:r>
              <a:endParaRPr lang="ru-RU" sz="1083" spc="-1">
                <a:latin typeface="Arial"/>
              </a:endParaRPr>
            </a:p>
          </p:txBody>
        </p:sp>
      </p:grpSp>
      <p:grpSp>
        <p:nvGrpSpPr>
          <p:cNvPr id="25" name="Group 17"/>
          <p:cNvGrpSpPr/>
          <p:nvPr/>
        </p:nvGrpSpPr>
        <p:grpSpPr>
          <a:xfrm>
            <a:off x="4043089" y="1571041"/>
            <a:ext cx="5585580" cy="940680"/>
            <a:chOff x="3574080" y="1287360"/>
            <a:chExt cx="5155920" cy="868320"/>
          </a:xfrm>
        </p:grpSpPr>
        <p:sp>
          <p:nvSpPr>
            <p:cNvPr id="26" name="CustomShape 18"/>
            <p:cNvSpPr/>
            <p:nvPr/>
          </p:nvSpPr>
          <p:spPr>
            <a:xfrm>
              <a:off x="3665160" y="1374840"/>
              <a:ext cx="5064840" cy="78084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E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" name="CustomShape 19"/>
            <p:cNvSpPr/>
            <p:nvPr/>
          </p:nvSpPr>
          <p:spPr>
            <a:xfrm>
              <a:off x="3574080" y="1287360"/>
              <a:ext cx="5064840" cy="78084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83" spc="-1">
                  <a:solidFill>
                    <a:srgbClr val="000000"/>
                  </a:solidFill>
                  <a:latin typeface="Calibri"/>
                </a:rPr>
                <a:t>Использованы специальные нейросети, адаптированные для детектирования объектов СИЗ в промышленном окружении.</a:t>
              </a:r>
              <a:endParaRPr lang="ru-RU" sz="1083" spc="-1"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r>
                <a:rPr lang="ru-RU" sz="1083" spc="-1">
                  <a:solidFill>
                    <a:srgbClr val="000000"/>
                  </a:solidFill>
                  <a:latin typeface="Calibri"/>
                </a:rPr>
                <a:t>Сложная технология детектирования дополнена интуитивно-понятным модулем обучения нейросети, который не требует специальных знаний.</a:t>
              </a:r>
              <a:endParaRPr lang="ru-RU" sz="1083" spc="-1">
                <a:latin typeface="Arial"/>
              </a:endParaRPr>
            </a:p>
          </p:txBody>
        </p:sp>
      </p:grpSp>
      <p:sp>
        <p:nvSpPr>
          <p:cNvPr id="28" name="CustomShape 20"/>
          <p:cNvSpPr/>
          <p:nvPr/>
        </p:nvSpPr>
        <p:spPr>
          <a:xfrm>
            <a:off x="549469" y="1571041"/>
            <a:ext cx="2964780" cy="6871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300" b="1" spc="-1">
                <a:solidFill>
                  <a:srgbClr val="000000"/>
                </a:solidFill>
                <a:latin typeface="Calibri"/>
              </a:rPr>
              <a:t>в</a:t>
            </a:r>
            <a:r>
              <a:rPr lang="ru-RU" sz="3900" b="1" spc="-1">
                <a:solidFill>
                  <a:srgbClr val="ED7D31"/>
                </a:solidFill>
                <a:latin typeface="Calibri"/>
              </a:rPr>
              <a:t>10 </a:t>
            </a:r>
            <a:endParaRPr lang="ru-RU" sz="3900" spc="-1">
              <a:latin typeface="Arial"/>
            </a:endParaRPr>
          </a:p>
        </p:txBody>
      </p:sp>
      <p:sp>
        <p:nvSpPr>
          <p:cNvPr id="29" name="CustomShape 21"/>
          <p:cNvSpPr/>
          <p:nvPr/>
        </p:nvSpPr>
        <p:spPr>
          <a:xfrm>
            <a:off x="1176589" y="1643581"/>
            <a:ext cx="2536170" cy="498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1" spc="-1">
                <a:solidFill>
                  <a:srgbClr val="000000"/>
                </a:solidFill>
                <a:latin typeface="Calibri"/>
              </a:rPr>
              <a:t>раз снижено число нарушений ТБ и ПБ </a:t>
            </a:r>
            <a:endParaRPr lang="ru-RU" sz="13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46763" y="416237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направление модернизации СВС ТБ и ПБ Кольской АЭС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23C5DDD8-0418-E04C-8B06-EA1CB5EA5FBC}"/>
              </a:ext>
            </a:extLst>
          </p:cNvPr>
          <p:cNvSpPr/>
          <p:nvPr/>
        </p:nvSpPr>
        <p:spPr>
          <a:xfrm>
            <a:off x="440171" y="1091681"/>
            <a:ext cx="572107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идёт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видеоанализа по расширению функционала,  для таких событий, как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74613" algn="just">
              <a:buFont typeface="Symbol" panose="05050102010706020507" pitchFamily="18" charset="2"/>
              <a:buChar char="-"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обнаружение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оставленных предметов в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помещениях;</a:t>
            </a:r>
          </a:p>
          <a:p>
            <a:pPr marL="342900" indent="-74613" algn="just">
              <a:buFont typeface="Symbol" panose="05050102010706020507" pitchFamily="18" charset="2"/>
              <a:buChar char="-"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обнаружение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задымлений в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помещениях;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74613" algn="just">
              <a:buFont typeface="Symbol" panose="05050102010706020507" pitchFamily="18" charset="2"/>
              <a:buChar char="-"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обнаружение возгораний (открытого огня)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помещениях;</a:t>
            </a:r>
          </a:p>
          <a:p>
            <a:pPr marL="342900" lvl="0" indent="-74613" algn="just">
              <a:buFont typeface="Symbol" panose="05050102010706020507" pitchFamily="18" charset="2"/>
              <a:buChar char="-"/>
              <a:defRPr/>
            </a:pP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 работ в КРУ 6 </a:t>
            </a:r>
            <a:r>
              <a:rPr lang="ru-RU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по данным ПО «Единый наряд»;</a:t>
            </a:r>
          </a:p>
          <a:p>
            <a:pPr marL="342900" lvl="0" indent="-74613" algn="just">
              <a:buFont typeface="Symbol" panose="05050102010706020507" pitchFamily="18" charset="2"/>
              <a:buChar char="-"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интеграция системы с </a:t>
            </a:r>
            <a:r>
              <a:rPr lang="ru-RU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тепловизионным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оборудованием.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5753" indent="-145753">
              <a:lnSpc>
                <a:spcPct val="15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endParaRPr lang="ru-RU" sz="1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171" y="4374946"/>
            <a:ext cx="90040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  дополнительных  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возможностей системы,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определению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личности нарушителя ТБ и ПБ (Face ID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), созданию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архива видеозаписей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нарушений и улучшения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интерфейса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мониторинга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и ведётся доработка.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 2021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проводится модернизация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системы видеонаблюдения в РУ в части увеличения количества ТВ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камер, что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позволит расширить количество контролируемых системой помещений. </a:t>
            </a:r>
          </a:p>
        </p:txBody>
      </p:sp>
      <p:pic>
        <p:nvPicPr>
          <p:cNvPr id="1026" name="Picture 2" descr="panel_fir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691" y="1091681"/>
            <a:ext cx="3134489" cy="28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2"/>
          <p:cNvSpPr/>
          <p:nvPr/>
        </p:nvSpPr>
        <p:spPr>
          <a:xfrm>
            <a:off x="453982" y="1472291"/>
            <a:ext cx="5138640" cy="25498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 marL="309650" indent="-309260" algn="just">
              <a:buClr>
                <a:srgbClr val="000000"/>
              </a:buClr>
              <a:buFont typeface="Wingdings" charset="2"/>
              <a:buChar char=""/>
            </a:pPr>
            <a:r>
              <a:rPr lang="ru-RU" sz="1517" spc="-1">
                <a:solidFill>
                  <a:srgbClr val="000000"/>
                </a:solidFill>
                <a:latin typeface="Calibri"/>
                <a:ea typeface="DejaVu Sans"/>
              </a:rPr>
              <a:t>обнаружение оставленных предметов в помещениях;</a:t>
            </a:r>
            <a:endParaRPr lang="ru-RU" sz="1517" spc="-1">
              <a:latin typeface="Arial"/>
            </a:endParaRPr>
          </a:p>
          <a:p>
            <a:pPr marL="309650" indent="-309260" algn="just">
              <a:buClr>
                <a:srgbClr val="000000"/>
              </a:buClr>
              <a:buFont typeface="Wingdings" charset="2"/>
              <a:buChar char=""/>
            </a:pPr>
            <a:r>
              <a:rPr lang="ru-RU" sz="1517" spc="-1">
                <a:solidFill>
                  <a:srgbClr val="000000"/>
                </a:solidFill>
                <a:latin typeface="Calibri"/>
                <a:ea typeface="DejaVu Sans"/>
              </a:rPr>
              <a:t>обнаружение задымлений в помещениях;</a:t>
            </a:r>
            <a:endParaRPr lang="ru-RU" sz="1517" spc="-1">
              <a:latin typeface="Arial"/>
            </a:endParaRPr>
          </a:p>
          <a:p>
            <a:pPr marL="309650" indent="-309260" algn="just">
              <a:buClr>
                <a:srgbClr val="000000"/>
              </a:buClr>
              <a:buFont typeface="Wingdings" charset="2"/>
              <a:buChar char=""/>
            </a:pPr>
            <a:r>
              <a:rPr lang="ru-RU" sz="1517" spc="-1">
                <a:solidFill>
                  <a:srgbClr val="000000"/>
                </a:solidFill>
                <a:latin typeface="Calibri"/>
                <a:ea typeface="DejaVu Sans"/>
              </a:rPr>
              <a:t>обнаружение возгораний (открытого огня) в помещениях;</a:t>
            </a:r>
            <a:endParaRPr lang="ru-RU" sz="1517" spc="-1">
              <a:latin typeface="Arial"/>
            </a:endParaRPr>
          </a:p>
          <a:p>
            <a:pPr marL="309650" indent="-309260" algn="just">
              <a:buClr>
                <a:srgbClr val="000000"/>
              </a:buClr>
              <a:buFont typeface="Wingdings" charset="2"/>
              <a:buChar char=""/>
            </a:pPr>
            <a:r>
              <a:rPr lang="ru-RU" sz="1517" spc="-1">
                <a:solidFill>
                  <a:srgbClr val="000000"/>
                </a:solidFill>
                <a:latin typeface="Calibri"/>
                <a:ea typeface="DejaVu Sans"/>
              </a:rPr>
              <a:t>контроль работ в КРУ 6 кВ по данным ПО «Единый наряд»;</a:t>
            </a:r>
            <a:endParaRPr lang="ru-RU" sz="1517" spc="-1">
              <a:latin typeface="Arial"/>
            </a:endParaRPr>
          </a:p>
          <a:p>
            <a:pPr marL="309650" indent="-309260" algn="just">
              <a:buClr>
                <a:srgbClr val="000000"/>
              </a:buClr>
              <a:buFont typeface="Wingdings" charset="2"/>
              <a:buChar char=""/>
            </a:pPr>
            <a:r>
              <a:rPr lang="ru-RU" sz="1517" spc="-1">
                <a:solidFill>
                  <a:srgbClr val="000000"/>
                </a:solidFill>
                <a:latin typeface="Calibri"/>
                <a:ea typeface="DejaVu Sans"/>
              </a:rPr>
              <a:t>интеграция системы с тепловизионным оборудованием;</a:t>
            </a:r>
            <a:endParaRPr lang="ru-RU" sz="1517" spc="-1">
              <a:latin typeface="Arial"/>
            </a:endParaRPr>
          </a:p>
          <a:p>
            <a:pPr marL="309650" indent="-309260" algn="just">
              <a:buClr>
                <a:srgbClr val="000000"/>
              </a:buClr>
              <a:buFont typeface="Wingdings" charset="2"/>
              <a:buChar char=""/>
            </a:pPr>
            <a:r>
              <a:rPr lang="ru-RU" sz="1517" spc="-1">
                <a:solidFill>
                  <a:srgbClr val="000000"/>
                </a:solidFill>
                <a:latin typeface="Calibri"/>
                <a:ea typeface="DejaVu Sans"/>
              </a:rPr>
              <a:t>Face ID (определению личности нарушителя ТБ и ПБ )</a:t>
            </a:r>
            <a:endParaRPr lang="ru-RU" sz="1517" spc="-1">
              <a:latin typeface="Arial"/>
            </a:endParaRPr>
          </a:p>
          <a:p>
            <a:pPr>
              <a:lnSpc>
                <a:spcPct val="150000"/>
              </a:lnSpc>
              <a:spcAft>
                <a:spcPts val="396"/>
              </a:spcAft>
            </a:pPr>
            <a:endParaRPr lang="ru-RU" sz="1517" spc="-1">
              <a:latin typeface="Arial"/>
            </a:endParaRPr>
          </a:p>
        </p:txBody>
      </p:sp>
      <p:pic>
        <p:nvPicPr>
          <p:cNvPr id="342" name="Рисунок 18"/>
          <p:cNvPicPr/>
          <p:nvPr/>
        </p:nvPicPr>
        <p:blipFill>
          <a:blip r:embed="rId2"/>
          <a:srcRect l="2308" t="16083" r="86917" b="73746"/>
          <a:stretch/>
        </p:blipFill>
        <p:spPr>
          <a:xfrm>
            <a:off x="453982" y="3721421"/>
            <a:ext cx="1932060" cy="1111110"/>
          </a:xfrm>
          <a:prstGeom prst="rect">
            <a:avLst/>
          </a:prstGeom>
          <a:ln>
            <a:noFill/>
          </a:ln>
        </p:spPr>
      </p:pic>
      <p:pic>
        <p:nvPicPr>
          <p:cNvPr id="343" name="Рисунок 19"/>
          <p:cNvPicPr/>
          <p:nvPr/>
        </p:nvPicPr>
        <p:blipFill>
          <a:blip r:embed="rId2"/>
          <a:srcRect l="36264" t="50653" r="53312" b="39177"/>
          <a:stretch/>
        </p:blipFill>
        <p:spPr>
          <a:xfrm>
            <a:off x="1893082" y="4091141"/>
            <a:ext cx="1932060" cy="1148550"/>
          </a:xfrm>
          <a:prstGeom prst="rect">
            <a:avLst/>
          </a:prstGeom>
          <a:ln>
            <a:noFill/>
          </a:ln>
        </p:spPr>
      </p:pic>
      <p:pic>
        <p:nvPicPr>
          <p:cNvPr id="344" name="Рисунок 20"/>
          <p:cNvPicPr/>
          <p:nvPr/>
        </p:nvPicPr>
        <p:blipFill>
          <a:blip r:embed="rId2"/>
          <a:srcRect l="24992" t="85336" r="64584" b="4494"/>
          <a:stretch/>
        </p:blipFill>
        <p:spPr>
          <a:xfrm>
            <a:off x="3305272" y="4458131"/>
            <a:ext cx="1932060" cy="1148550"/>
          </a:xfrm>
          <a:prstGeom prst="rect">
            <a:avLst/>
          </a:prstGeom>
          <a:ln>
            <a:noFill/>
          </a:ln>
        </p:spPr>
      </p:pic>
      <p:pic>
        <p:nvPicPr>
          <p:cNvPr id="345" name="Рисунок 21"/>
          <p:cNvPicPr/>
          <p:nvPr/>
        </p:nvPicPr>
        <p:blipFill>
          <a:blip r:embed="rId3"/>
          <a:stretch/>
        </p:blipFill>
        <p:spPr>
          <a:xfrm>
            <a:off x="5824282" y="1417689"/>
            <a:ext cx="1847040" cy="4044300"/>
          </a:xfrm>
          <a:prstGeom prst="rect">
            <a:avLst/>
          </a:prstGeom>
          <a:ln>
            <a:noFill/>
          </a:ln>
        </p:spPr>
      </p:pic>
      <p:pic>
        <p:nvPicPr>
          <p:cNvPr id="346" name="Рисунок 22"/>
          <p:cNvPicPr/>
          <p:nvPr/>
        </p:nvPicPr>
        <p:blipFill>
          <a:blip r:embed="rId4"/>
          <a:stretch/>
        </p:blipFill>
        <p:spPr>
          <a:xfrm>
            <a:off x="7772722" y="1417689"/>
            <a:ext cx="1847040" cy="4044300"/>
          </a:xfrm>
          <a:prstGeom prst="rect">
            <a:avLst/>
          </a:prstGeom>
          <a:ln>
            <a:noFill/>
          </a:ln>
        </p:spPr>
      </p:pic>
      <p:sp>
        <p:nvSpPr>
          <p:cNvPr id="11" name="CustomShape 10"/>
          <p:cNvSpPr/>
          <p:nvPr/>
        </p:nvSpPr>
        <p:spPr>
          <a:xfrm>
            <a:off x="528060" y="410519"/>
            <a:ext cx="5426850" cy="36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33" b="1" cap="all" spc="-1" dirty="0">
                <a:solidFill>
                  <a:srgbClr val="5B9BD5"/>
                </a:solidFill>
                <a:latin typeface="Calibri"/>
                <a:ea typeface="DejaVu Sans"/>
              </a:rPr>
              <a:t>Направления развития </a:t>
            </a:r>
            <a:r>
              <a:rPr lang="ru-RU" sz="1733" b="1" cap="all" spc="-1" dirty="0" smtClean="0">
                <a:solidFill>
                  <a:srgbClr val="5B9BD5"/>
                </a:solidFill>
                <a:latin typeface="Calibri"/>
                <a:ea typeface="DejaVu Sans"/>
              </a:rPr>
              <a:t>СВС ТБ и ПБ</a:t>
            </a:r>
            <a:endParaRPr lang="ru-RU" sz="17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0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61536" y="283301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Кольской АЭС: </a:t>
            </a:r>
            <a:b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проблемные вопросы при внедрении «машинного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зрения»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23C5DDD8-0418-E04C-8B06-EA1CB5EA5FBC}"/>
              </a:ext>
            </a:extLst>
          </p:cNvPr>
          <p:cNvSpPr/>
          <p:nvPr/>
        </p:nvSpPr>
        <p:spPr>
          <a:xfrm>
            <a:off x="447261" y="1131284"/>
            <a:ext cx="8997634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Организация команды проекта и формирование  заказчиком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основных целей проекта: формирование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команды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ключевых пользователей от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инспекционных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служб,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целевых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подразделений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выделенных работников от подрядчиков.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Проведение большого количества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видеозаписей событий для обучения системы – десятки часов видео: в реальных помещениях 11 часов, в студии 16 часов.</a:t>
            </a:r>
          </a:p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Проведение разметки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видеопотоков: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разметку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категорий событий из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реального видео было извлечено 7300 кадров, из студийного видео было извлечено 8100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кадров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потрачено приблизительно 1320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человеко-часов (разметка велась 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специалистами около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55 рабочих дней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 часов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Подключение к серверу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видеоаналитики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существующих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-видеокамер, настройка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ip-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видеокамер под требуемые характеристики.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камер определялось проектом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учитывающим размеры и геометрию помещений, конфигурацию установленного в нём оборудования, пути следования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с учетом зоны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детектирования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более 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метров.</a:t>
            </a:r>
          </a:p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помещениях должна быть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обеспечена хорошая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освещённость: не менее 500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зоне детектирования.</a:t>
            </a:r>
          </a:p>
          <a:p>
            <a:pPr algn="just">
              <a:spcAft>
                <a:spcPts val="488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6. Обучение системы сразу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всем видам спецодежды работников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АЭС, а также  спецодежде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подрядчиков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(ремонтники, монтажники,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клининг).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Приложения (все таблицы с мелким шрифтом, подробная информация, справочная информация и т.д.)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692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kern="0" dirty="0" smtClean="0">
                <a:solidFill>
                  <a:srgbClr val="003274"/>
                </a:solidFill>
                <a:latin typeface="Arial"/>
                <a:ea typeface="+mj-ea"/>
              </a:rPr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2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73330" y="1642177"/>
            <a:ext cx="519090" cy="422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167" b="1" spc="-1">
                <a:solidFill>
                  <a:srgbClr val="ED7D31"/>
                </a:solidFill>
                <a:latin typeface="Calibri"/>
                <a:ea typeface="DejaVu Sans"/>
              </a:rPr>
              <a:t>1</a:t>
            </a:r>
            <a:endParaRPr lang="ru-RU" sz="2167" spc="-1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673330" y="2599627"/>
            <a:ext cx="519090" cy="422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167" b="1" spc="-1">
                <a:solidFill>
                  <a:srgbClr val="ED7D31"/>
                </a:solidFill>
                <a:latin typeface="Calibri"/>
                <a:ea typeface="DejaVu Sans"/>
              </a:rPr>
              <a:t>2</a:t>
            </a:r>
            <a:endParaRPr lang="ru-RU" sz="2167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673330" y="3571897"/>
            <a:ext cx="519090" cy="422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167" b="1" spc="-1">
                <a:solidFill>
                  <a:srgbClr val="ED7D31"/>
                </a:solidFill>
                <a:latin typeface="Calibri"/>
                <a:ea typeface="DejaVu Sans"/>
              </a:rPr>
              <a:t>3</a:t>
            </a:r>
            <a:endParaRPr lang="ru-RU" sz="2167" spc="-1"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>
          <a:xfrm>
            <a:off x="673330" y="4544167"/>
            <a:ext cx="519090" cy="422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7500" tIns="48750" rIns="97500" bIns="48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167" b="1" spc="-1">
                <a:solidFill>
                  <a:srgbClr val="ED7D31"/>
                </a:solidFill>
                <a:latin typeface="Calibri"/>
                <a:ea typeface="DejaVu Sans"/>
              </a:rPr>
              <a:t>4</a:t>
            </a:r>
            <a:endParaRPr lang="ru-RU" sz="2167" spc="-1">
              <a:latin typeface="Arial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6029590" y="2041927"/>
            <a:ext cx="12870" cy="2871960"/>
            <a:chOff x="5099040" y="1688760"/>
            <a:chExt cx="11880" cy="2651040"/>
          </a:xfrm>
        </p:grpSpPr>
        <p:sp>
          <p:nvSpPr>
            <p:cNvPr id="9" name="CustomShape 6"/>
            <p:cNvSpPr/>
            <p:nvPr/>
          </p:nvSpPr>
          <p:spPr>
            <a:xfrm>
              <a:off x="5099040" y="1688760"/>
              <a:ext cx="11880" cy="883080"/>
            </a:xfrm>
            <a:prstGeom prst="bentConnector3">
              <a:avLst>
                <a:gd name="adj1" fmla="val 1800000"/>
              </a:avLst>
            </a:prstGeom>
            <a:noFill/>
            <a:ln>
              <a:solidFill>
                <a:srgbClr val="559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" name="CustomShape 7"/>
            <p:cNvSpPr/>
            <p:nvPr/>
          </p:nvSpPr>
          <p:spPr>
            <a:xfrm>
              <a:off x="5099040" y="2572920"/>
              <a:ext cx="11880" cy="883080"/>
            </a:xfrm>
            <a:prstGeom prst="bentConnector3">
              <a:avLst>
                <a:gd name="adj1" fmla="val 1800000"/>
              </a:avLst>
            </a:prstGeom>
            <a:noFill/>
            <a:ln>
              <a:solidFill>
                <a:srgbClr val="559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" name="CustomShape 8"/>
            <p:cNvSpPr/>
            <p:nvPr/>
          </p:nvSpPr>
          <p:spPr>
            <a:xfrm>
              <a:off x="5099040" y="3456720"/>
              <a:ext cx="11880" cy="883080"/>
            </a:xfrm>
            <a:prstGeom prst="bentConnector3">
              <a:avLst>
                <a:gd name="adj1" fmla="val 1800000"/>
              </a:avLst>
            </a:prstGeom>
            <a:noFill/>
            <a:ln>
              <a:solidFill>
                <a:srgbClr val="559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" name="CustomShape 10"/>
          <p:cNvSpPr/>
          <p:nvPr/>
        </p:nvSpPr>
        <p:spPr>
          <a:xfrm>
            <a:off x="469600" y="451554"/>
            <a:ext cx="5426850" cy="36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00" tIns="48750" rIns="97500" bIns="4875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33" b="1" cap="all" spc="-1" dirty="0">
                <a:solidFill>
                  <a:srgbClr val="5B9BD5"/>
                </a:solidFill>
                <a:latin typeface="Calibri"/>
                <a:ea typeface="DejaVu Sans"/>
              </a:rPr>
              <a:t>ЦЕЛИ создания </a:t>
            </a:r>
            <a:r>
              <a:rPr lang="ru-RU" sz="1733" b="1" cap="all" spc="-1" dirty="0" smtClean="0">
                <a:solidFill>
                  <a:srgbClr val="5B9BD5"/>
                </a:solidFill>
                <a:latin typeface="Calibri"/>
                <a:ea typeface="DejaVu Sans"/>
              </a:rPr>
              <a:t>системы</a:t>
            </a:r>
            <a:endParaRPr lang="ru-RU" sz="1733" spc="-1" dirty="0">
              <a:latin typeface="Arial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1193590" y="1642177"/>
            <a:ext cx="4929990" cy="885300"/>
            <a:chOff x="635040" y="1319760"/>
            <a:chExt cx="4550760" cy="817200"/>
          </a:xfrm>
        </p:grpSpPr>
        <p:sp>
          <p:nvSpPr>
            <p:cNvPr id="14" name="CustomShape 12"/>
            <p:cNvSpPr/>
            <p:nvPr/>
          </p:nvSpPr>
          <p:spPr>
            <a:xfrm>
              <a:off x="716040" y="1399320"/>
              <a:ext cx="4469760" cy="737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CustomShape 13"/>
            <p:cNvSpPr/>
            <p:nvPr/>
          </p:nvSpPr>
          <p:spPr>
            <a:xfrm>
              <a:off x="635040" y="1319760"/>
              <a:ext cx="4469760" cy="737640"/>
            </a:xfrm>
            <a:prstGeom prst="rect">
              <a:avLst/>
            </a:prstGeom>
            <a:solidFill>
              <a:srgbClr val="EEF5FB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192" b="1" spc="-1" dirty="0">
                  <a:solidFill>
                    <a:srgbClr val="000000"/>
                  </a:solidFill>
                  <a:latin typeface="Calibri"/>
                  <a:ea typeface="DejaVu Sans"/>
                </a:rPr>
                <a:t>Обеспечение безопасности при использовании атомной энергии и защита персонала АЭС</a:t>
              </a: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 путем создания и поддержания эффективных мер защиты.</a:t>
              </a:r>
              <a:endParaRPr lang="ru-RU" sz="1192" spc="-1" dirty="0">
                <a:latin typeface="Arial"/>
              </a:endParaRPr>
            </a:p>
          </p:txBody>
        </p:sp>
      </p:grpSp>
      <p:grpSp>
        <p:nvGrpSpPr>
          <p:cNvPr id="16" name="Group 14"/>
          <p:cNvGrpSpPr/>
          <p:nvPr/>
        </p:nvGrpSpPr>
        <p:grpSpPr>
          <a:xfrm>
            <a:off x="1193590" y="2599627"/>
            <a:ext cx="4929990" cy="887250"/>
            <a:chOff x="635040" y="2203560"/>
            <a:chExt cx="4550760" cy="819000"/>
          </a:xfrm>
        </p:grpSpPr>
        <p:sp>
          <p:nvSpPr>
            <p:cNvPr id="17" name="CustomShape 15"/>
            <p:cNvSpPr/>
            <p:nvPr/>
          </p:nvSpPr>
          <p:spPr>
            <a:xfrm>
              <a:off x="716040" y="2284920"/>
              <a:ext cx="4469760" cy="737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16"/>
            <p:cNvSpPr/>
            <p:nvPr/>
          </p:nvSpPr>
          <p:spPr>
            <a:xfrm>
              <a:off x="635040" y="2203560"/>
              <a:ext cx="4469760" cy="737640"/>
            </a:xfrm>
            <a:prstGeom prst="rect">
              <a:avLst/>
            </a:prstGeom>
            <a:solidFill>
              <a:srgbClr val="EEF5FB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Создание автоматизированной системы </a:t>
              </a:r>
              <a:r>
                <a:rPr lang="ru-RU" sz="1192" b="1" spc="-1" dirty="0">
                  <a:solidFill>
                    <a:srgbClr val="000000"/>
                  </a:solidFill>
                  <a:latin typeface="Calibri"/>
                  <a:ea typeface="DejaVu Sans"/>
                </a:rPr>
                <a:t>контроля соблюдения требований ТБ и </a:t>
              </a:r>
              <a:r>
                <a:rPr lang="ru-RU" sz="1192" b="1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применения</a:t>
              </a:r>
              <a:r>
                <a:rPr lang="ru-RU" sz="1192" b="1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 СИЗ</a:t>
              </a: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 </a:t>
              </a:r>
              <a:r>
                <a:rPr lang="ru-RU" sz="1192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в режиме </a:t>
              </a: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реального времени</a:t>
              </a:r>
              <a:r>
                <a:rPr lang="ru-RU" sz="1192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 и как следствие - </a:t>
              </a:r>
              <a:r>
                <a:rPr lang="ru-RU" sz="1192" b="1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предотвращение </a:t>
              </a:r>
              <a:r>
                <a:rPr lang="ru-RU" sz="1192" b="1" spc="-1" dirty="0">
                  <a:solidFill>
                    <a:srgbClr val="000000"/>
                  </a:solidFill>
                  <a:latin typeface="Calibri"/>
                  <a:ea typeface="DejaVu Sans"/>
                </a:rPr>
                <a:t>случаев производственного </a:t>
              </a:r>
              <a:r>
                <a:rPr lang="ru-RU" sz="1192" b="1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травматизма</a:t>
              </a:r>
              <a:r>
                <a:rPr lang="ru-RU" sz="1192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.</a:t>
              </a:r>
              <a:endParaRPr lang="ru-RU" sz="1192" spc="-1" dirty="0">
                <a:latin typeface="Arial"/>
              </a:endParaRPr>
            </a:p>
          </p:txBody>
        </p:sp>
      </p:grpSp>
      <p:grpSp>
        <p:nvGrpSpPr>
          <p:cNvPr id="19" name="Group 17"/>
          <p:cNvGrpSpPr/>
          <p:nvPr/>
        </p:nvGrpSpPr>
        <p:grpSpPr>
          <a:xfrm>
            <a:off x="1193590" y="3571897"/>
            <a:ext cx="4929990" cy="887250"/>
            <a:chOff x="635040" y="3101040"/>
            <a:chExt cx="4550760" cy="819000"/>
          </a:xfrm>
        </p:grpSpPr>
        <p:sp>
          <p:nvSpPr>
            <p:cNvPr id="20" name="CustomShape 18"/>
            <p:cNvSpPr/>
            <p:nvPr/>
          </p:nvSpPr>
          <p:spPr>
            <a:xfrm>
              <a:off x="716040" y="3182400"/>
              <a:ext cx="4469760" cy="737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19"/>
            <p:cNvSpPr/>
            <p:nvPr/>
          </p:nvSpPr>
          <p:spPr>
            <a:xfrm>
              <a:off x="635040" y="3101040"/>
              <a:ext cx="4469760" cy="737640"/>
            </a:xfrm>
            <a:prstGeom prst="rect">
              <a:avLst/>
            </a:prstGeom>
            <a:solidFill>
              <a:srgbClr val="EEF5FB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192" b="1" spc="-1" dirty="0">
                  <a:solidFill>
                    <a:srgbClr val="000000"/>
                  </a:solidFill>
                  <a:latin typeface="Calibri"/>
                  <a:ea typeface="DejaVu Sans"/>
                </a:rPr>
                <a:t>Снижение количества нарушений ТБ и </a:t>
              </a:r>
              <a:r>
                <a:rPr lang="ru-RU" sz="1192" b="1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ПБ</a:t>
              </a: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 </a:t>
              </a:r>
              <a:r>
                <a:rPr lang="ru-RU" sz="1192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из-за </a:t>
              </a:r>
              <a:r>
                <a:rPr lang="ru-RU" sz="1192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повышения </a:t>
              </a: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трудовой дисциплины, </a:t>
              </a:r>
              <a:r>
                <a:rPr lang="ru-RU" sz="1192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изменения </a:t>
              </a:r>
              <a:r>
                <a:rPr lang="ru-RU" sz="1192" spc="-1" dirty="0">
                  <a:solidFill>
                    <a:srgbClr val="000000"/>
                  </a:solidFill>
                  <a:latin typeface="Calibri"/>
                  <a:ea typeface="DejaVu Sans"/>
                </a:rPr>
                <a:t>поведения работников. Оптимизация расходов на ПБ и ТБ, снижение потерь из-за травматизма, ремонтов и простоя оборудования.</a:t>
              </a:r>
              <a:endParaRPr lang="ru-RU" sz="1192" spc="-1" dirty="0">
                <a:latin typeface="Arial"/>
              </a:endParaRPr>
            </a:p>
          </p:txBody>
        </p:sp>
      </p:grpSp>
      <p:grpSp>
        <p:nvGrpSpPr>
          <p:cNvPr id="22" name="Group 20"/>
          <p:cNvGrpSpPr/>
          <p:nvPr/>
        </p:nvGrpSpPr>
        <p:grpSpPr>
          <a:xfrm>
            <a:off x="1193590" y="4544167"/>
            <a:ext cx="4929990" cy="887250"/>
            <a:chOff x="635040" y="3998520"/>
            <a:chExt cx="4550760" cy="819000"/>
          </a:xfrm>
        </p:grpSpPr>
        <p:sp>
          <p:nvSpPr>
            <p:cNvPr id="23" name="CustomShape 21"/>
            <p:cNvSpPr/>
            <p:nvPr/>
          </p:nvSpPr>
          <p:spPr>
            <a:xfrm>
              <a:off x="716040" y="4079880"/>
              <a:ext cx="4469760" cy="737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22"/>
            <p:cNvSpPr/>
            <p:nvPr/>
          </p:nvSpPr>
          <p:spPr>
            <a:xfrm>
              <a:off x="635040" y="3998520"/>
              <a:ext cx="4469760" cy="737640"/>
            </a:xfrm>
            <a:prstGeom prst="rect">
              <a:avLst/>
            </a:prstGeom>
            <a:solidFill>
              <a:srgbClr val="EEF5FB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7500" tIns="48750" rIns="97500" bIns="4875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192" b="1" spc="-1">
                  <a:solidFill>
                    <a:srgbClr val="000000"/>
                  </a:solidFill>
                  <a:latin typeface="Calibri"/>
                  <a:ea typeface="DejaVu Sans"/>
                </a:rPr>
                <a:t>Реализация программ цифровизации</a:t>
              </a:r>
              <a:r>
                <a:rPr lang="ru-RU" sz="1192" spc="-1">
                  <a:solidFill>
                    <a:srgbClr val="000000"/>
                  </a:solidFill>
                  <a:latin typeface="Calibri"/>
                  <a:ea typeface="DejaVu Sans"/>
                </a:rPr>
                <a:t> производства и программы снижения травматизма Vision Zero и положений указа Президента РФ от 06.05.2018 № 198 «Об Основах государственной политики РФ в области промышленной безопасности до 2025 г.»</a:t>
              </a:r>
              <a:endParaRPr lang="ru-RU" sz="1192" spc="-1">
                <a:latin typeface="Arial"/>
              </a:endParaRPr>
            </a:p>
          </p:txBody>
        </p:sp>
      </p:grpSp>
      <p:pic>
        <p:nvPicPr>
          <p:cNvPr id="25" name="Рисунок 92"/>
          <p:cNvPicPr/>
          <p:nvPr/>
        </p:nvPicPr>
        <p:blipFill>
          <a:blip r:embed="rId2"/>
          <a:srcRect l="8920" t="26025" r="8742" b="19949"/>
          <a:stretch/>
        </p:blipFill>
        <p:spPr>
          <a:xfrm>
            <a:off x="6430827" y="1642177"/>
            <a:ext cx="2576730" cy="3701490"/>
          </a:xfrm>
          <a:prstGeom prst="rect">
            <a:avLst/>
          </a:prstGeom>
          <a:ln>
            <a:noFill/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4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3363" y="237103"/>
            <a:ext cx="9544498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внедрения Системы видеоанализа соблюдения </a:t>
            </a:r>
            <a:b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безопасности и промышленной безопасности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id="{B521509B-6E95-D747-8F8D-C3DBD62452B3}"/>
              </a:ext>
            </a:extLst>
          </p:cNvPr>
          <p:cNvSpPr/>
          <p:nvPr/>
        </p:nvSpPr>
        <p:spPr>
          <a:xfrm>
            <a:off x="1397071" y="1183450"/>
            <a:ext cx="934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23C5DDD8-0418-E04C-8B06-EA1CB5EA5FBC}"/>
              </a:ext>
            </a:extLst>
          </p:cNvPr>
          <p:cNvSpPr/>
          <p:nvPr/>
        </p:nvSpPr>
        <p:spPr>
          <a:xfrm>
            <a:off x="439120" y="1685934"/>
            <a:ext cx="3289222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488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использования СИЗ во время проведения работ в режиме реального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4" name="Группа 223">
            <a:extLst>
              <a:ext uri="{FF2B5EF4-FFF2-40B4-BE49-F238E27FC236}">
                <a16:creationId xmlns:a16="http://schemas.microsoft.com/office/drawing/2014/main" id="{A2046495-7ED0-F74D-B534-63500A6D0456}"/>
              </a:ext>
            </a:extLst>
          </p:cNvPr>
          <p:cNvGrpSpPr/>
          <p:nvPr/>
        </p:nvGrpSpPr>
        <p:grpSpPr>
          <a:xfrm>
            <a:off x="4075976" y="1306152"/>
            <a:ext cx="782845" cy="62372"/>
            <a:chOff x="3201443" y="3172565"/>
            <a:chExt cx="1295982" cy="103256"/>
          </a:xfrm>
        </p:grpSpPr>
        <p:sp>
          <p:nvSpPr>
            <p:cNvPr id="225" name="Фигура, имеющая форму буквы L 224">
              <a:extLst>
                <a:ext uri="{FF2B5EF4-FFF2-40B4-BE49-F238E27FC236}">
                  <a16:creationId xmlns:a16="http://schemas.microsoft.com/office/drawing/2014/main" id="{C785E172-32BD-B843-B78D-96582583072F}"/>
                </a:ext>
              </a:extLst>
            </p:cNvPr>
            <p:cNvSpPr/>
            <p:nvPr/>
          </p:nvSpPr>
          <p:spPr>
            <a:xfrm rot="13500000">
              <a:off x="3201443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Фигура, имеющая форму буквы L 225">
              <a:extLst>
                <a:ext uri="{FF2B5EF4-FFF2-40B4-BE49-F238E27FC236}">
                  <a16:creationId xmlns:a16="http://schemas.microsoft.com/office/drawing/2014/main" id="{8A3FC224-18F6-7948-AD42-386FE8EA553B}"/>
                </a:ext>
              </a:extLst>
            </p:cNvPr>
            <p:cNvSpPr/>
            <p:nvPr/>
          </p:nvSpPr>
          <p:spPr>
            <a:xfrm rot="13500000">
              <a:off x="3350534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Фигура, имеющая форму буквы L 226">
              <a:extLst>
                <a:ext uri="{FF2B5EF4-FFF2-40B4-BE49-F238E27FC236}">
                  <a16:creationId xmlns:a16="http://schemas.microsoft.com/office/drawing/2014/main" id="{FE3CE466-AFA5-7043-B4F8-F9A4FA3A6780}"/>
                </a:ext>
              </a:extLst>
            </p:cNvPr>
            <p:cNvSpPr/>
            <p:nvPr/>
          </p:nvSpPr>
          <p:spPr>
            <a:xfrm rot="13500000">
              <a:off x="3499625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Фигура, имеющая форму буквы L 227">
              <a:extLst>
                <a:ext uri="{FF2B5EF4-FFF2-40B4-BE49-F238E27FC236}">
                  <a16:creationId xmlns:a16="http://schemas.microsoft.com/office/drawing/2014/main" id="{F5B0C544-21C7-F246-9598-345EF957AC78}"/>
                </a:ext>
              </a:extLst>
            </p:cNvPr>
            <p:cNvSpPr/>
            <p:nvPr/>
          </p:nvSpPr>
          <p:spPr>
            <a:xfrm rot="13500000">
              <a:off x="3648716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Фигура, имеющая форму буквы L 228">
              <a:extLst>
                <a:ext uri="{FF2B5EF4-FFF2-40B4-BE49-F238E27FC236}">
                  <a16:creationId xmlns:a16="http://schemas.microsoft.com/office/drawing/2014/main" id="{079C6E1B-EF64-D84E-B841-CBD0DBAAD6E5}"/>
                </a:ext>
              </a:extLst>
            </p:cNvPr>
            <p:cNvSpPr/>
            <p:nvPr/>
          </p:nvSpPr>
          <p:spPr>
            <a:xfrm rot="13500000">
              <a:off x="3797807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Фигура, имеющая форму буквы L 229">
              <a:extLst>
                <a:ext uri="{FF2B5EF4-FFF2-40B4-BE49-F238E27FC236}">
                  <a16:creationId xmlns:a16="http://schemas.microsoft.com/office/drawing/2014/main" id="{DEC75F05-015F-384A-B168-7449A496B081}"/>
                </a:ext>
              </a:extLst>
            </p:cNvPr>
            <p:cNvSpPr/>
            <p:nvPr/>
          </p:nvSpPr>
          <p:spPr>
            <a:xfrm rot="13500000">
              <a:off x="3946898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1" name="Группа 230">
              <a:extLst>
                <a:ext uri="{FF2B5EF4-FFF2-40B4-BE49-F238E27FC236}">
                  <a16:creationId xmlns:a16="http://schemas.microsoft.com/office/drawing/2014/main" id="{29A3B65D-A790-1546-A4AC-9865D14A3857}"/>
                </a:ext>
              </a:extLst>
            </p:cNvPr>
            <p:cNvGrpSpPr/>
            <p:nvPr/>
          </p:nvGrpSpPr>
          <p:grpSpPr>
            <a:xfrm>
              <a:off x="4095989" y="3172565"/>
              <a:ext cx="401436" cy="103256"/>
              <a:chOff x="4095989" y="3172565"/>
              <a:chExt cx="401436" cy="103256"/>
            </a:xfrm>
          </p:grpSpPr>
          <p:sp>
            <p:nvSpPr>
              <p:cNvPr id="232" name="Фигура, имеющая форму буквы L 231">
                <a:extLst>
                  <a:ext uri="{FF2B5EF4-FFF2-40B4-BE49-F238E27FC236}">
                    <a16:creationId xmlns:a16="http://schemas.microsoft.com/office/drawing/2014/main" id="{A3F6DFF5-54F1-9842-A714-BCDE641BC466}"/>
                  </a:ext>
                </a:extLst>
              </p:cNvPr>
              <p:cNvSpPr/>
              <p:nvPr/>
            </p:nvSpPr>
            <p:spPr>
              <a:xfrm rot="13500000">
                <a:off x="409598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Фигура, имеющая форму буквы L 232">
                <a:extLst>
                  <a:ext uri="{FF2B5EF4-FFF2-40B4-BE49-F238E27FC236}">
                    <a16:creationId xmlns:a16="http://schemas.microsoft.com/office/drawing/2014/main" id="{9128D8F4-0CC5-DC4A-BD97-38FAED68486D}"/>
                  </a:ext>
                </a:extLst>
              </p:cNvPr>
              <p:cNvSpPr/>
              <p:nvPr/>
            </p:nvSpPr>
            <p:spPr>
              <a:xfrm rot="13500000">
                <a:off x="4245080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Фигура, имеющая форму буквы L 233">
                <a:extLst>
                  <a:ext uri="{FF2B5EF4-FFF2-40B4-BE49-F238E27FC236}">
                    <a16:creationId xmlns:a16="http://schemas.microsoft.com/office/drawing/2014/main" id="{3733E44C-CC13-7E40-9316-27C5E1F6F8D0}"/>
                  </a:ext>
                </a:extLst>
              </p:cNvPr>
              <p:cNvSpPr/>
              <p:nvPr/>
            </p:nvSpPr>
            <p:spPr>
              <a:xfrm rot="13500000">
                <a:off x="439416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94404DD1-B256-1C43-97BC-0579E1D15A7D}"/>
              </a:ext>
            </a:extLst>
          </p:cNvPr>
          <p:cNvSpPr/>
          <p:nvPr/>
        </p:nvSpPr>
        <p:spPr>
          <a:xfrm>
            <a:off x="5168476" y="1746480"/>
            <a:ext cx="41643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303" indent="-139303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видеопотока производится с помощью системы искусственного интеллекта.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обнаружении нарушения сигнал о нем транслируется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операторам системы и админист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ативно-техническому персоналу. 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303" indent="-139303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работы контроля за использованием СИЗ и составление отчетов.</a:t>
            </a:r>
          </a:p>
        </p:txBody>
      </p:sp>
      <p:sp>
        <p:nvSpPr>
          <p:cNvPr id="239" name="Прямоугольник 18">
            <a:extLst>
              <a:ext uri="{FF2B5EF4-FFF2-40B4-BE49-F238E27FC236}">
                <a16:creationId xmlns:a16="http://schemas.microsoft.com/office/drawing/2014/main" id="{555E25F4-F951-E040-AFB5-D30EC87A5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48" y="1399064"/>
            <a:ext cx="18473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Прямоугольник 242">
            <a:extLst>
              <a:ext uri="{FF2B5EF4-FFF2-40B4-BE49-F238E27FC236}">
                <a16:creationId xmlns:a16="http://schemas.microsoft.com/office/drawing/2014/main" id="{B59247ED-E15D-7B48-A5D1-F87594632F88}"/>
              </a:ext>
            </a:extLst>
          </p:cNvPr>
          <p:cNvSpPr/>
          <p:nvPr/>
        </p:nvSpPr>
        <p:spPr>
          <a:xfrm>
            <a:off x="439088" y="4743531"/>
            <a:ext cx="4521286" cy="17055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/>
          <a:p>
            <a:pPr marL="145753" indent="-145753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безопасности при выполнении работ 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электроустановках.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5753" indent="-145753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Исключение несчастных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случаев из-за неприменения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СИЗ,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том числе в связи с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«непроизвольным снятием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СИЗ.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5753" indent="-145753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Сокращение трудозатрат административно-технического персонала по контролю применения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СИЗ.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Прямоугольник 241">
            <a:extLst>
              <a:ext uri="{FF2B5EF4-FFF2-40B4-BE49-F238E27FC236}">
                <a16:creationId xmlns:a16="http://schemas.microsoft.com/office/drawing/2014/main" id="{323F09AF-398A-114B-BA6C-6E860E962486}"/>
              </a:ext>
            </a:extLst>
          </p:cNvPr>
          <p:cNvSpPr/>
          <p:nvPr/>
        </p:nvSpPr>
        <p:spPr>
          <a:xfrm>
            <a:off x="1327473" y="4334606"/>
            <a:ext cx="6927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Планируемый эффект от решения на основе работы с данными</a:t>
            </a:r>
          </a:p>
        </p:txBody>
      </p:sp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5B39226F-37D2-194D-94D9-645912BBE6F5}"/>
              </a:ext>
            </a:extLst>
          </p:cNvPr>
          <p:cNvSpPr/>
          <p:nvPr/>
        </p:nvSpPr>
        <p:spPr>
          <a:xfrm>
            <a:off x="5168475" y="1183450"/>
            <a:ext cx="4423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Решение на основе работы с данными</a:t>
            </a:r>
          </a:p>
        </p:txBody>
      </p:sp>
      <p:sp>
        <p:nvSpPr>
          <p:cNvPr id="44" name="Прямоугольник 18">
            <a:extLst>
              <a:ext uri="{FF2B5EF4-FFF2-40B4-BE49-F238E27FC236}">
                <a16:creationId xmlns:a16="http://schemas.microsoft.com/office/drawing/2014/main" id="{24CC4FF6-6030-3740-8701-93311097B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374" y="4743531"/>
            <a:ext cx="562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AB2AC99-BBEF-7E44-834F-BB74115E049C}"/>
              </a:ext>
            </a:extLst>
          </p:cNvPr>
          <p:cNvSpPr/>
          <p:nvPr/>
        </p:nvSpPr>
        <p:spPr>
          <a:xfrm>
            <a:off x="5365744" y="4747407"/>
            <a:ext cx="4079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>
                <a:latin typeface="Arial" panose="020B0604020202020204" pitchFamily="34" charset="0"/>
                <a:cs typeface="Arial" panose="020B0604020202020204" pitchFamily="34" charset="0"/>
              </a:rPr>
              <a:t>Несчастных случаев в контролируемых помещениях </a:t>
            </a:r>
            <a:r>
              <a:rPr lang="ru-R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из-за </a:t>
            </a:r>
            <a:r>
              <a:rPr lang="ru-RU" sz="1400" cap="all" dirty="0">
                <a:latin typeface="Arial" panose="020B0604020202020204" pitchFamily="34" charset="0"/>
                <a:cs typeface="Arial" panose="020B0604020202020204" pitchFamily="34" charset="0"/>
              </a:rPr>
              <a:t>неправильного применения СИЗ </a:t>
            </a:r>
          </a:p>
        </p:txBody>
      </p:sp>
      <p:sp>
        <p:nvSpPr>
          <p:cNvPr id="47" name="Прямоугольник 18">
            <a:extLst>
              <a:ext uri="{FF2B5EF4-FFF2-40B4-BE49-F238E27FC236}">
                <a16:creationId xmlns:a16="http://schemas.microsoft.com/office/drawing/2014/main" id="{24CC4FF6-6030-3740-8701-93311097B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999" y="5451417"/>
            <a:ext cx="562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AB2AC99-BBEF-7E44-834F-BB74115E049C}"/>
              </a:ext>
            </a:extLst>
          </p:cNvPr>
          <p:cNvSpPr/>
          <p:nvPr/>
        </p:nvSpPr>
        <p:spPr>
          <a:xfrm>
            <a:off x="5390986" y="5533201"/>
            <a:ext cx="3798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>
                <a:latin typeface="Arial" panose="020B0604020202020204" pitchFamily="34" charset="0"/>
                <a:cs typeface="Arial" panose="020B0604020202020204" pitchFamily="34" charset="0"/>
              </a:rPr>
              <a:t>Случаев пропуска </a:t>
            </a:r>
            <a:r>
              <a:rPr lang="ru-R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фактов нарушения</a:t>
            </a:r>
            <a:endParaRPr lang="ru-RU" sz="1400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6" y="2359964"/>
            <a:ext cx="3288355" cy="184872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2046495-7ED0-F74D-B534-63500A6D0456}"/>
              </a:ext>
            </a:extLst>
          </p:cNvPr>
          <p:cNvGrpSpPr/>
          <p:nvPr/>
        </p:nvGrpSpPr>
        <p:grpSpPr>
          <a:xfrm>
            <a:off x="4075976" y="2130959"/>
            <a:ext cx="782845" cy="62372"/>
            <a:chOff x="3201443" y="3172565"/>
            <a:chExt cx="1295982" cy="103256"/>
          </a:xfrm>
        </p:grpSpPr>
        <p:sp>
          <p:nvSpPr>
            <p:cNvPr id="27" name="Фигура, имеющая форму буквы L 26">
              <a:extLst>
                <a:ext uri="{FF2B5EF4-FFF2-40B4-BE49-F238E27FC236}">
                  <a16:creationId xmlns:a16="http://schemas.microsoft.com/office/drawing/2014/main" id="{C785E172-32BD-B843-B78D-96582583072F}"/>
                </a:ext>
              </a:extLst>
            </p:cNvPr>
            <p:cNvSpPr/>
            <p:nvPr/>
          </p:nvSpPr>
          <p:spPr>
            <a:xfrm rot="13500000">
              <a:off x="3201443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Фигура, имеющая форму буквы L 27">
              <a:extLst>
                <a:ext uri="{FF2B5EF4-FFF2-40B4-BE49-F238E27FC236}">
                  <a16:creationId xmlns:a16="http://schemas.microsoft.com/office/drawing/2014/main" id="{8A3FC224-18F6-7948-AD42-386FE8EA553B}"/>
                </a:ext>
              </a:extLst>
            </p:cNvPr>
            <p:cNvSpPr/>
            <p:nvPr/>
          </p:nvSpPr>
          <p:spPr>
            <a:xfrm rot="13500000">
              <a:off x="3350534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Фигура, имеющая форму буквы L 28">
              <a:extLst>
                <a:ext uri="{FF2B5EF4-FFF2-40B4-BE49-F238E27FC236}">
                  <a16:creationId xmlns:a16="http://schemas.microsoft.com/office/drawing/2014/main" id="{FE3CE466-AFA5-7043-B4F8-F9A4FA3A6780}"/>
                </a:ext>
              </a:extLst>
            </p:cNvPr>
            <p:cNvSpPr/>
            <p:nvPr/>
          </p:nvSpPr>
          <p:spPr>
            <a:xfrm rot="13500000">
              <a:off x="3499625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Фигура, имеющая форму буквы L 29">
              <a:extLst>
                <a:ext uri="{FF2B5EF4-FFF2-40B4-BE49-F238E27FC236}">
                  <a16:creationId xmlns:a16="http://schemas.microsoft.com/office/drawing/2014/main" id="{F5B0C544-21C7-F246-9598-345EF957AC78}"/>
                </a:ext>
              </a:extLst>
            </p:cNvPr>
            <p:cNvSpPr/>
            <p:nvPr/>
          </p:nvSpPr>
          <p:spPr>
            <a:xfrm rot="13500000">
              <a:off x="3648716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Фигура, имеющая форму буквы L 30">
              <a:extLst>
                <a:ext uri="{FF2B5EF4-FFF2-40B4-BE49-F238E27FC236}">
                  <a16:creationId xmlns:a16="http://schemas.microsoft.com/office/drawing/2014/main" id="{079C6E1B-EF64-D84E-B841-CBD0DBAAD6E5}"/>
                </a:ext>
              </a:extLst>
            </p:cNvPr>
            <p:cNvSpPr/>
            <p:nvPr/>
          </p:nvSpPr>
          <p:spPr>
            <a:xfrm rot="13500000">
              <a:off x="3797807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Фигура, имеющая форму буквы L 31">
              <a:extLst>
                <a:ext uri="{FF2B5EF4-FFF2-40B4-BE49-F238E27FC236}">
                  <a16:creationId xmlns:a16="http://schemas.microsoft.com/office/drawing/2014/main" id="{DEC75F05-015F-384A-B168-7449A496B081}"/>
                </a:ext>
              </a:extLst>
            </p:cNvPr>
            <p:cNvSpPr/>
            <p:nvPr/>
          </p:nvSpPr>
          <p:spPr>
            <a:xfrm rot="13500000">
              <a:off x="3946898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9A3B65D-A790-1546-A4AC-9865D14A3857}"/>
                </a:ext>
              </a:extLst>
            </p:cNvPr>
            <p:cNvGrpSpPr/>
            <p:nvPr/>
          </p:nvGrpSpPr>
          <p:grpSpPr>
            <a:xfrm>
              <a:off x="4095989" y="3172565"/>
              <a:ext cx="401436" cy="103256"/>
              <a:chOff x="4095989" y="3172565"/>
              <a:chExt cx="401436" cy="103256"/>
            </a:xfrm>
          </p:grpSpPr>
          <p:sp>
            <p:nvSpPr>
              <p:cNvPr id="34" name="Фигура, имеющая форму буквы L 33">
                <a:extLst>
                  <a:ext uri="{FF2B5EF4-FFF2-40B4-BE49-F238E27FC236}">
                    <a16:creationId xmlns:a16="http://schemas.microsoft.com/office/drawing/2014/main" id="{A3F6DFF5-54F1-9842-A714-BCDE641BC466}"/>
                  </a:ext>
                </a:extLst>
              </p:cNvPr>
              <p:cNvSpPr/>
              <p:nvPr/>
            </p:nvSpPr>
            <p:spPr>
              <a:xfrm rot="13500000">
                <a:off x="409598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Фигура, имеющая форму буквы L 34">
                <a:extLst>
                  <a:ext uri="{FF2B5EF4-FFF2-40B4-BE49-F238E27FC236}">
                    <a16:creationId xmlns:a16="http://schemas.microsoft.com/office/drawing/2014/main" id="{9128D8F4-0CC5-DC4A-BD97-38FAED68486D}"/>
                  </a:ext>
                </a:extLst>
              </p:cNvPr>
              <p:cNvSpPr/>
              <p:nvPr/>
            </p:nvSpPr>
            <p:spPr>
              <a:xfrm rot="13500000">
                <a:off x="4245080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Фигура, имеющая форму буквы L 35">
                <a:extLst>
                  <a:ext uri="{FF2B5EF4-FFF2-40B4-BE49-F238E27FC236}">
                    <a16:creationId xmlns:a16="http://schemas.microsoft.com/office/drawing/2014/main" id="{3733E44C-CC13-7E40-9316-27C5E1F6F8D0}"/>
                  </a:ext>
                </a:extLst>
              </p:cNvPr>
              <p:cNvSpPr/>
              <p:nvPr/>
            </p:nvSpPr>
            <p:spPr>
              <a:xfrm rot="13500000">
                <a:off x="439416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2046495-7ED0-F74D-B534-63500A6D0456}"/>
              </a:ext>
            </a:extLst>
          </p:cNvPr>
          <p:cNvGrpSpPr/>
          <p:nvPr/>
        </p:nvGrpSpPr>
        <p:grpSpPr>
          <a:xfrm>
            <a:off x="4075976" y="2955766"/>
            <a:ext cx="782845" cy="62372"/>
            <a:chOff x="3201443" y="3172565"/>
            <a:chExt cx="1295982" cy="103256"/>
          </a:xfrm>
        </p:grpSpPr>
        <p:sp>
          <p:nvSpPr>
            <p:cNvPr id="38" name="Фигура, имеющая форму буквы L 37">
              <a:extLst>
                <a:ext uri="{FF2B5EF4-FFF2-40B4-BE49-F238E27FC236}">
                  <a16:creationId xmlns:a16="http://schemas.microsoft.com/office/drawing/2014/main" id="{C785E172-32BD-B843-B78D-96582583072F}"/>
                </a:ext>
              </a:extLst>
            </p:cNvPr>
            <p:cNvSpPr/>
            <p:nvPr/>
          </p:nvSpPr>
          <p:spPr>
            <a:xfrm rot="13500000">
              <a:off x="3201443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Фигура, имеющая форму буквы L 38">
              <a:extLst>
                <a:ext uri="{FF2B5EF4-FFF2-40B4-BE49-F238E27FC236}">
                  <a16:creationId xmlns:a16="http://schemas.microsoft.com/office/drawing/2014/main" id="{8A3FC224-18F6-7948-AD42-386FE8EA553B}"/>
                </a:ext>
              </a:extLst>
            </p:cNvPr>
            <p:cNvSpPr/>
            <p:nvPr/>
          </p:nvSpPr>
          <p:spPr>
            <a:xfrm rot="13500000">
              <a:off x="3350534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Фигура, имеющая форму буквы L 39">
              <a:extLst>
                <a:ext uri="{FF2B5EF4-FFF2-40B4-BE49-F238E27FC236}">
                  <a16:creationId xmlns:a16="http://schemas.microsoft.com/office/drawing/2014/main" id="{FE3CE466-AFA5-7043-B4F8-F9A4FA3A6780}"/>
                </a:ext>
              </a:extLst>
            </p:cNvPr>
            <p:cNvSpPr/>
            <p:nvPr/>
          </p:nvSpPr>
          <p:spPr>
            <a:xfrm rot="13500000">
              <a:off x="3499625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Фигура, имеющая форму буквы L 40">
              <a:extLst>
                <a:ext uri="{FF2B5EF4-FFF2-40B4-BE49-F238E27FC236}">
                  <a16:creationId xmlns:a16="http://schemas.microsoft.com/office/drawing/2014/main" id="{F5B0C544-21C7-F246-9598-345EF957AC78}"/>
                </a:ext>
              </a:extLst>
            </p:cNvPr>
            <p:cNvSpPr/>
            <p:nvPr/>
          </p:nvSpPr>
          <p:spPr>
            <a:xfrm rot="13500000">
              <a:off x="3648716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Фигура, имеющая форму буквы L 41">
              <a:extLst>
                <a:ext uri="{FF2B5EF4-FFF2-40B4-BE49-F238E27FC236}">
                  <a16:creationId xmlns:a16="http://schemas.microsoft.com/office/drawing/2014/main" id="{079C6E1B-EF64-D84E-B841-CBD0DBAAD6E5}"/>
                </a:ext>
              </a:extLst>
            </p:cNvPr>
            <p:cNvSpPr/>
            <p:nvPr/>
          </p:nvSpPr>
          <p:spPr>
            <a:xfrm rot="13500000">
              <a:off x="3797807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Фигура, имеющая форму буквы L 42">
              <a:extLst>
                <a:ext uri="{FF2B5EF4-FFF2-40B4-BE49-F238E27FC236}">
                  <a16:creationId xmlns:a16="http://schemas.microsoft.com/office/drawing/2014/main" id="{DEC75F05-015F-384A-B168-7449A496B081}"/>
                </a:ext>
              </a:extLst>
            </p:cNvPr>
            <p:cNvSpPr/>
            <p:nvPr/>
          </p:nvSpPr>
          <p:spPr>
            <a:xfrm rot="13500000">
              <a:off x="3946898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29A3B65D-A790-1546-A4AC-9865D14A3857}"/>
                </a:ext>
              </a:extLst>
            </p:cNvPr>
            <p:cNvGrpSpPr/>
            <p:nvPr/>
          </p:nvGrpSpPr>
          <p:grpSpPr>
            <a:xfrm>
              <a:off x="4095989" y="3172565"/>
              <a:ext cx="401436" cy="103256"/>
              <a:chOff x="4095989" y="3172565"/>
              <a:chExt cx="401436" cy="103256"/>
            </a:xfrm>
          </p:grpSpPr>
          <p:sp>
            <p:nvSpPr>
              <p:cNvPr id="49" name="Фигура, имеющая форму буквы L 48">
                <a:extLst>
                  <a:ext uri="{FF2B5EF4-FFF2-40B4-BE49-F238E27FC236}">
                    <a16:creationId xmlns:a16="http://schemas.microsoft.com/office/drawing/2014/main" id="{A3F6DFF5-54F1-9842-A714-BCDE641BC466}"/>
                  </a:ext>
                </a:extLst>
              </p:cNvPr>
              <p:cNvSpPr/>
              <p:nvPr/>
            </p:nvSpPr>
            <p:spPr>
              <a:xfrm rot="13500000">
                <a:off x="409598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Фигура, имеющая форму буквы L 49">
                <a:extLst>
                  <a:ext uri="{FF2B5EF4-FFF2-40B4-BE49-F238E27FC236}">
                    <a16:creationId xmlns:a16="http://schemas.microsoft.com/office/drawing/2014/main" id="{9128D8F4-0CC5-DC4A-BD97-38FAED68486D}"/>
                  </a:ext>
                </a:extLst>
              </p:cNvPr>
              <p:cNvSpPr/>
              <p:nvPr/>
            </p:nvSpPr>
            <p:spPr>
              <a:xfrm rot="13500000">
                <a:off x="4245080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Фигура, имеющая форму буквы L 50">
                <a:extLst>
                  <a:ext uri="{FF2B5EF4-FFF2-40B4-BE49-F238E27FC236}">
                    <a16:creationId xmlns:a16="http://schemas.microsoft.com/office/drawing/2014/main" id="{3733E44C-CC13-7E40-9316-27C5E1F6F8D0}"/>
                  </a:ext>
                </a:extLst>
              </p:cNvPr>
              <p:cNvSpPr/>
              <p:nvPr/>
            </p:nvSpPr>
            <p:spPr>
              <a:xfrm rot="13500000">
                <a:off x="439416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2046495-7ED0-F74D-B534-63500A6D0456}"/>
              </a:ext>
            </a:extLst>
          </p:cNvPr>
          <p:cNvGrpSpPr/>
          <p:nvPr/>
        </p:nvGrpSpPr>
        <p:grpSpPr>
          <a:xfrm>
            <a:off x="4075976" y="3780573"/>
            <a:ext cx="782845" cy="62372"/>
            <a:chOff x="3201443" y="3172565"/>
            <a:chExt cx="1295982" cy="103256"/>
          </a:xfrm>
        </p:grpSpPr>
        <p:sp>
          <p:nvSpPr>
            <p:cNvPr id="53" name="Фигура, имеющая форму буквы L 52">
              <a:extLst>
                <a:ext uri="{FF2B5EF4-FFF2-40B4-BE49-F238E27FC236}">
                  <a16:creationId xmlns:a16="http://schemas.microsoft.com/office/drawing/2014/main" id="{C785E172-32BD-B843-B78D-96582583072F}"/>
                </a:ext>
              </a:extLst>
            </p:cNvPr>
            <p:cNvSpPr/>
            <p:nvPr/>
          </p:nvSpPr>
          <p:spPr>
            <a:xfrm rot="13500000">
              <a:off x="3201443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Фигура, имеющая форму буквы L 53">
              <a:extLst>
                <a:ext uri="{FF2B5EF4-FFF2-40B4-BE49-F238E27FC236}">
                  <a16:creationId xmlns:a16="http://schemas.microsoft.com/office/drawing/2014/main" id="{8A3FC224-18F6-7948-AD42-386FE8EA553B}"/>
                </a:ext>
              </a:extLst>
            </p:cNvPr>
            <p:cNvSpPr/>
            <p:nvPr/>
          </p:nvSpPr>
          <p:spPr>
            <a:xfrm rot="13500000">
              <a:off x="3350534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Фигура, имеющая форму буквы L 54">
              <a:extLst>
                <a:ext uri="{FF2B5EF4-FFF2-40B4-BE49-F238E27FC236}">
                  <a16:creationId xmlns:a16="http://schemas.microsoft.com/office/drawing/2014/main" id="{FE3CE466-AFA5-7043-B4F8-F9A4FA3A6780}"/>
                </a:ext>
              </a:extLst>
            </p:cNvPr>
            <p:cNvSpPr/>
            <p:nvPr/>
          </p:nvSpPr>
          <p:spPr>
            <a:xfrm rot="13500000">
              <a:off x="3499625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Фигура, имеющая форму буквы L 55">
              <a:extLst>
                <a:ext uri="{FF2B5EF4-FFF2-40B4-BE49-F238E27FC236}">
                  <a16:creationId xmlns:a16="http://schemas.microsoft.com/office/drawing/2014/main" id="{F5B0C544-21C7-F246-9598-345EF957AC78}"/>
                </a:ext>
              </a:extLst>
            </p:cNvPr>
            <p:cNvSpPr/>
            <p:nvPr/>
          </p:nvSpPr>
          <p:spPr>
            <a:xfrm rot="13500000">
              <a:off x="3648716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Фигура, имеющая форму буквы L 56">
              <a:extLst>
                <a:ext uri="{FF2B5EF4-FFF2-40B4-BE49-F238E27FC236}">
                  <a16:creationId xmlns:a16="http://schemas.microsoft.com/office/drawing/2014/main" id="{079C6E1B-EF64-D84E-B841-CBD0DBAAD6E5}"/>
                </a:ext>
              </a:extLst>
            </p:cNvPr>
            <p:cNvSpPr/>
            <p:nvPr/>
          </p:nvSpPr>
          <p:spPr>
            <a:xfrm rot="13500000">
              <a:off x="3797807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Фигура, имеющая форму буквы L 57">
              <a:extLst>
                <a:ext uri="{FF2B5EF4-FFF2-40B4-BE49-F238E27FC236}">
                  <a16:creationId xmlns:a16="http://schemas.microsoft.com/office/drawing/2014/main" id="{DEC75F05-015F-384A-B168-7449A496B081}"/>
                </a:ext>
              </a:extLst>
            </p:cNvPr>
            <p:cNvSpPr/>
            <p:nvPr/>
          </p:nvSpPr>
          <p:spPr>
            <a:xfrm rot="13500000">
              <a:off x="3946898" y="3172565"/>
              <a:ext cx="103256" cy="103256"/>
            </a:xfrm>
            <a:prstGeom prst="corner">
              <a:avLst>
                <a:gd name="adj1" fmla="val 0"/>
                <a:gd name="adj2" fmla="val 0"/>
              </a:avLst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29A3B65D-A790-1546-A4AC-9865D14A3857}"/>
                </a:ext>
              </a:extLst>
            </p:cNvPr>
            <p:cNvGrpSpPr/>
            <p:nvPr/>
          </p:nvGrpSpPr>
          <p:grpSpPr>
            <a:xfrm>
              <a:off x="4095989" y="3172565"/>
              <a:ext cx="401436" cy="103256"/>
              <a:chOff x="4095989" y="3172565"/>
              <a:chExt cx="401436" cy="103256"/>
            </a:xfrm>
          </p:grpSpPr>
          <p:sp>
            <p:nvSpPr>
              <p:cNvPr id="60" name="Фигура, имеющая форму буквы L 59">
                <a:extLst>
                  <a:ext uri="{FF2B5EF4-FFF2-40B4-BE49-F238E27FC236}">
                    <a16:creationId xmlns:a16="http://schemas.microsoft.com/office/drawing/2014/main" id="{A3F6DFF5-54F1-9842-A714-BCDE641BC466}"/>
                  </a:ext>
                </a:extLst>
              </p:cNvPr>
              <p:cNvSpPr/>
              <p:nvPr/>
            </p:nvSpPr>
            <p:spPr>
              <a:xfrm rot="13500000">
                <a:off x="409598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Фигура, имеющая форму буквы L 60">
                <a:extLst>
                  <a:ext uri="{FF2B5EF4-FFF2-40B4-BE49-F238E27FC236}">
                    <a16:creationId xmlns:a16="http://schemas.microsoft.com/office/drawing/2014/main" id="{9128D8F4-0CC5-DC4A-BD97-38FAED68486D}"/>
                  </a:ext>
                </a:extLst>
              </p:cNvPr>
              <p:cNvSpPr/>
              <p:nvPr/>
            </p:nvSpPr>
            <p:spPr>
              <a:xfrm rot="13500000">
                <a:off x="4245080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Фигура, имеющая форму буквы L 61">
                <a:extLst>
                  <a:ext uri="{FF2B5EF4-FFF2-40B4-BE49-F238E27FC236}">
                    <a16:creationId xmlns:a16="http://schemas.microsoft.com/office/drawing/2014/main" id="{3733E44C-CC13-7E40-9316-27C5E1F6F8D0}"/>
                  </a:ext>
                </a:extLst>
              </p:cNvPr>
              <p:cNvSpPr/>
              <p:nvPr/>
            </p:nvSpPr>
            <p:spPr>
              <a:xfrm rot="13500000">
                <a:off x="4394169" y="3172565"/>
                <a:ext cx="103256" cy="103256"/>
              </a:xfrm>
              <a:prstGeom prst="corner">
                <a:avLst>
                  <a:gd name="adj1" fmla="val 0"/>
                  <a:gd name="adj2" fmla="val 0"/>
                </a:avLst>
              </a:prstGeom>
              <a:ln w="31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57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437" y="427382"/>
            <a:ext cx="9330834" cy="5662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этапы работ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2437" y="1020526"/>
            <a:ext cx="8992458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3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технического задания от 20.12.2018 № 35-18/ОИКТ выполнены работы: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и инсталляция Системы на оборудовании Кольской АЭС.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Подключение источников данных (</a:t>
            </a:r>
            <a:r>
              <a:rPr lang="en-US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камер</a:t>
            </a:r>
            <a:r>
              <a:rPr lang="ru-RU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помещениях КРУ 6кВ).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 видеосъемка имитаций нарушений с разных ракурсов (более 50 Гб видеоматериалов).</a:t>
            </a:r>
          </a:p>
          <a:p>
            <a:pPr marL="34290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системы обнаружению нарушений применения СИЗ</a:t>
            </a: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модули: обработки событий, хранения фотографий, обучения системы для определения новых типов СИЗ, хранилища моделей, хранилища разметки видеокадров.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</a:t>
            </a:r>
            <a:r>
              <a:rPr lang="en-US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специальный интерфейс для разметки изображений.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 разметка подготовленных изображений (всего было размечено более </a:t>
            </a:r>
            <a:b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изображений).</a:t>
            </a:r>
          </a:p>
          <a:p>
            <a:pPr marL="342900" lvl="0" indent="-2540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Настроено 6 серверов </a:t>
            </a:r>
            <a:r>
              <a:rPr lang="ru-RU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налитики данных.</a:t>
            </a:r>
          </a:p>
        </p:txBody>
      </p:sp>
    </p:spTree>
    <p:extLst>
      <p:ext uri="{BB962C8B-B14F-4D97-AF65-F5344CB8AC3E}">
        <p14:creationId xmlns:p14="http://schemas.microsoft.com/office/powerpoint/2010/main" val="2738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52437" y="500062"/>
            <a:ext cx="9330833" cy="48945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этапы работ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731" y="2618506"/>
            <a:ext cx="59663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Проведены приемо-сдаточные испытания, опытная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эксплуатация, осуществлен ввод в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промышленную эксплуатацию.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2437" y="1419122"/>
            <a:ext cx="596638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была построена на основе существующей системы видеонаблюдения в КРУ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6кВ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878" y="4132335"/>
            <a:ext cx="5966380" cy="1542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Получено Свидетельство о государственной регистрации программы для ЭВМ № 2020662343.  СВС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ТБ и ПБ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включена в Реестр российского ПО, приказ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Министерства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связи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 массовых коммуникаций Российской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Федерации от 21.01.2021 № 19, регистрационный номер 199290.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05" y="1250319"/>
            <a:ext cx="3379951" cy="48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5243" y="416910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системы и схема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информационных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потоков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C5DDD8-0418-E04C-8B06-EA1CB5EA5FBC}"/>
              </a:ext>
            </a:extLst>
          </p:cNvPr>
          <p:cNvSpPr/>
          <p:nvPr/>
        </p:nvSpPr>
        <p:spPr>
          <a:xfrm>
            <a:off x="6797240" y="1024241"/>
            <a:ext cx="3001991" cy="5003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90000"/>
              </a:lnSpc>
              <a:spcAft>
                <a:spcPts val="488"/>
              </a:spcAft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Видеопотоки с камер системы видеонаблюдения в КРУ 6кВ направляются в сервер видеоаналитики,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идентификации нарушения ТБ,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обеспечивающий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анализ видеопотоков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 всех камер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детектирование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нарушений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техники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безопасности.</a:t>
            </a:r>
          </a:p>
          <a:p>
            <a:pPr marL="180975" indent="-180975" algn="just">
              <a:lnSpc>
                <a:spcPct val="90000"/>
              </a:lnSpc>
              <a:spcAft>
                <a:spcPts val="488"/>
              </a:spcAft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Виртуальные сервера приложений обеспечивают работу остальных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модулей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системы: модуль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обработки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событий, модуль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хранения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фотографий, модуль обучения, модуль уведомлений, модуль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аналитических запросов и формирования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отчетов, модуль администрирования, модуль ведения журнала, модуль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пользовательского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интерфейса, модуль мониторинга и модуль хранения версий нейронной сети.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6763" y="5217933"/>
            <a:ext cx="6101766" cy="112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Доступ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пользователей к Системе организован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Google Chrome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ПК пользователя.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Оповещения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 детектированных системой событиях направляются пользователям посредством мгновенно всплывающих окон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уведомлениями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сообщений электронной почты.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55" y="1047464"/>
            <a:ext cx="6474345" cy="41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8311" y="410340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Интерфейс</a:t>
            </a:r>
            <a:r>
              <a:rPr lang="ru-RU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системы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7420" y="5672611"/>
            <a:ext cx="895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u-RU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1" y="1056043"/>
            <a:ext cx="9013808" cy="54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48658" y="412604"/>
            <a:ext cx="9344240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выявленных событий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54" y="1118350"/>
            <a:ext cx="8718472" cy="53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58182" y="260204"/>
            <a:ext cx="9547818" cy="750206"/>
          </a:xfrm>
        </p:spPr>
        <p:txBody>
          <a:bodyPr vert="horz" lIns="74295" tIns="37148" rIns="74295" bIns="37148" rtlCol="0" anchor="ctr">
            <a:no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всплывающих окон с нарушениями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АРМ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52" y="1103409"/>
            <a:ext cx="2165976" cy="4741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176" y="1105691"/>
            <a:ext cx="2163891" cy="4737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503" y="1105691"/>
            <a:ext cx="2163891" cy="47371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830" y="1105691"/>
            <a:ext cx="2163890" cy="47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u6ATX5JUW7c7BzDsLSi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u6ATX5JUW7c7BzDsLSi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u6ATX5JUW7c7BzDsLSig"/>
</p:tagLst>
</file>

<file path=ppt/theme/theme1.xml><?xml version="1.0" encoding="utf-8"?>
<a:theme xmlns:a="http://schemas.openxmlformats.org/drawingml/2006/main" name="for_preza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_А4_,без лого — копия" id="{FCAFF0C2-B6DF-474B-AE95-D3787A10BD98}" vid="{71E6C09B-1356-454C-B33D-85A54AADC182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_А4_,без лого — копия" id="{FCAFF0C2-B6DF-474B-AE95-D3787A10BD98}" vid="{71E6C09B-1356-454C-B33D-85A54AADC182}"/>
    </a:ext>
  </a:extLst>
</a:theme>
</file>

<file path=ppt/theme/theme3.xml><?xml version="1.0" encoding="utf-8"?>
<a:theme xmlns:a="http://schemas.openxmlformats.org/drawingml/2006/main" name="2_Оформление по умолчанию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_А4_,без лого — копия" id="{FCAFF0C2-B6DF-474B-AE95-D3787A10BD98}" vid="{71E6C09B-1356-454C-B33D-85A54AADC182}"/>
    </a:ext>
  </a:extLst>
</a:theme>
</file>

<file path=ppt/theme/theme4.xml><?xml version="1.0" encoding="utf-8"?>
<a:theme xmlns:a="http://schemas.openxmlformats.org/drawingml/2006/main" name="3_Оформление по умолчанию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_А4_,без лого — копия" id="{FCAFF0C2-B6DF-474B-AE95-D3787A10BD98}" vid="{71E6C09B-1356-454C-B33D-85A54AADC182}"/>
    </a:ext>
  </a:extLst>
</a:theme>
</file>

<file path=ppt/theme/theme5.xml><?xml version="1.0" encoding="utf-8"?>
<a:theme xmlns:a="http://schemas.openxmlformats.org/drawingml/2006/main" name="1_for_preza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_А4_,без лого — копия" id="{FCAFF0C2-B6DF-474B-AE95-D3787A10BD98}" vid="{71E6C09B-1356-454C-B33D-85A54AADC182}"/>
    </a:ext>
  </a:extLst>
</a:theme>
</file>

<file path=ppt/theme/theme6.xml><?xml version="1.0" encoding="utf-8"?>
<a:theme xmlns:a="http://schemas.openxmlformats.org/drawingml/2006/main" name="2_for_preza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_А4_,без лого — копия" id="{FCAFF0C2-B6DF-474B-AE95-D3787A10BD98}" vid="{71E6C09B-1356-454C-B33D-85A54AADC182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RA_shablon_2017</Template>
  <TotalTime>20372</TotalTime>
  <Words>1576</Words>
  <Application>Microsoft Office PowerPoint</Application>
  <PresentationFormat>Лист A4 (210x297 мм)</PresentationFormat>
  <Paragraphs>176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35" baseType="lpstr">
      <vt:lpstr>Arial</vt:lpstr>
      <vt:lpstr>Arial Обычный</vt:lpstr>
      <vt:lpstr>Calibri</vt:lpstr>
      <vt:lpstr>Calibri Light</vt:lpstr>
      <vt:lpstr>Circe</vt:lpstr>
      <vt:lpstr>Circe Bold</vt:lpstr>
      <vt:lpstr>Circe Light</vt:lpstr>
      <vt:lpstr>DejaVu Sans</vt:lpstr>
      <vt:lpstr>Symbol</vt:lpstr>
      <vt:lpstr>Times New Roman</vt:lpstr>
      <vt:lpstr>Wingdings</vt:lpstr>
      <vt:lpstr>for_preza</vt:lpstr>
      <vt:lpstr>1_Оформление по умолчанию</vt:lpstr>
      <vt:lpstr>2_Оформление по умолчанию</vt:lpstr>
      <vt:lpstr>3_Оформление по умолчанию</vt:lpstr>
      <vt:lpstr>1_for_preza</vt:lpstr>
      <vt:lpstr>2_for_preza</vt:lpstr>
      <vt:lpstr>ВНЕДРЕНИЕ СИСТЕМЫ ВИДЕОАНАЛИЗА СОБЛЮДЕНИЯ ТЕХНИКИ БЕЗОПАСНОСТИ И ПРОМЫШЛЕННОЙ БЕЗОПАСНОСТИ     </vt:lpstr>
      <vt:lpstr>Презентация PowerPoint</vt:lpstr>
      <vt:lpstr>Цели внедрения Системы видеоанализа соблюдения  техники безопасности и промышленной безопасности</vt:lpstr>
      <vt:lpstr>Основные этапы работ</vt:lpstr>
      <vt:lpstr>Презентация PowerPoint</vt:lpstr>
      <vt:lpstr>Архитектура системы и схема информационных потоков</vt:lpstr>
      <vt:lpstr>Интерфейс системы</vt:lpstr>
      <vt:lpstr>Примеры выявленных событий</vt:lpstr>
      <vt:lpstr>Примеры всплывающих окон с нарушениями  на АРМ оператора</vt:lpstr>
      <vt:lpstr>Реагирование на выявленные события</vt:lpstr>
      <vt:lpstr>Результаты работы «машинного зрения»</vt:lpstr>
      <vt:lpstr>Результаты работы «машинного зрения»</vt:lpstr>
      <vt:lpstr>Основные результаты внедрения СВС ТБ и ПБ на Кольской АЭС</vt:lpstr>
      <vt:lpstr>Показатели цифровизируемого процесса</vt:lpstr>
      <vt:lpstr>Реализуемые направление модернизации СВС ТБ и ПБ Кольской АЭС</vt:lpstr>
      <vt:lpstr>Презентация PowerPoint</vt:lpstr>
      <vt:lpstr>Опыт Кольской АЭС:  проблемные вопросы при внедрении «машинного зрения»</vt:lpstr>
      <vt:lpstr>Приложения (все таблицы с мелким шрифтом, подробная информация, справочная информация и т.д.)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</dc:title>
  <dc:creator>пользователь Microsoft Office</dc:creator>
  <cp:lastModifiedBy>Савицкий Борис Борисович</cp:lastModifiedBy>
  <cp:revision>830</cp:revision>
  <cp:lastPrinted>2020-07-27T10:29:51Z</cp:lastPrinted>
  <dcterms:created xsi:type="dcterms:W3CDTF">2017-04-20T21:00:35Z</dcterms:created>
  <dcterms:modified xsi:type="dcterms:W3CDTF">2021-11-10T08:03:35Z</dcterms:modified>
</cp:coreProperties>
</file>