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58" r:id="rId2"/>
    <p:sldId id="755" r:id="rId3"/>
    <p:sldId id="747" r:id="rId4"/>
    <p:sldId id="759" r:id="rId5"/>
    <p:sldId id="731" r:id="rId6"/>
    <p:sldId id="733" r:id="rId7"/>
    <p:sldId id="760" r:id="rId8"/>
    <p:sldId id="757" r:id="rId9"/>
    <p:sldId id="749" r:id="rId10"/>
    <p:sldId id="754" r:id="rId11"/>
  </p:sldIdLst>
  <p:sldSz cx="12192000" cy="6858000"/>
  <p:notesSz cx="6797675" cy="9926638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931" userDrawn="1">
          <p15:clr>
            <a:srgbClr val="A4A3A4"/>
          </p15:clr>
        </p15:guide>
        <p15:guide id="5" pos="37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ещенко Надежда Ивановна" initials="ЛНИ" lastIdx="3" clrIdx="0">
    <p:extLst>
      <p:ext uri="{19B8F6BF-5375-455C-9EA6-DF929625EA0E}">
        <p15:presenceInfo xmlns:p15="http://schemas.microsoft.com/office/powerpoint/2012/main" userId="S-1-5-21-3131311301-2991779649-3226889198-248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A263"/>
    <a:srgbClr val="85D897"/>
    <a:srgbClr val="FFC369"/>
    <a:srgbClr val="38C1DF"/>
    <a:srgbClr val="05814F"/>
    <a:srgbClr val="525264"/>
    <a:srgbClr val="FFFEFC"/>
    <a:srgbClr val="FFFBEF"/>
    <a:srgbClr val="FCFDFE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31" autoAdjust="0"/>
    <p:restoredTop sz="88497" autoAdjust="0"/>
  </p:normalViewPr>
  <p:slideViewPr>
    <p:cSldViewPr snapToGrid="0" showGuides="1">
      <p:cViewPr varScale="1">
        <p:scale>
          <a:sx n="109" d="100"/>
          <a:sy n="109" d="100"/>
        </p:scale>
        <p:origin x="132" y="240"/>
      </p:cViewPr>
      <p:guideLst>
        <p:guide pos="3817"/>
        <p:guide orient="horz" pos="2160"/>
        <p:guide pos="3931"/>
        <p:guide pos="37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43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handoutMaster" Target="handoutMasters/handoutMaster1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notesMaster" Target="notesMasters/notesMaster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commentAuthors" Target="commentAuthors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gs" Target="tags/tag1.xml" 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Microsoft_Excel.xlsb" 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Microsoft_Excel1.xlsb" 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Microsoft_Excel2.xlsb" 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Microsoft_Excel3.xlsb" 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Microsoft_Excel4.xlsb" 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Microsoft_Excel5.xlsb" 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Microsoft_Excel6.xlsb" 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Microsoft_Excel7.xlsb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384508990318118E-2"/>
          <c:y val="2.4963994239078253E-2"/>
          <c:w val="0.97123098201936375"/>
          <c:h val="0.9500720115218435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969696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7650-49DD-BB10-F12D1A5A0A22}"/>
              </c:ext>
            </c:extLst>
          </c:dPt>
          <c:dPt>
            <c:idx val="1"/>
            <c:invertIfNegative val="0"/>
            <c:bubble3D val="0"/>
            <c:spPr>
              <a:solidFill>
                <a:srgbClr val="1D949B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7650-49DD-BB10-F12D1A5A0A22}"/>
              </c:ext>
            </c:extLst>
          </c:dPt>
          <c:val>
            <c:numRef>
              <c:f>Sheet1!$A$1:$E$1</c:f>
              <c:numCache>
                <c:formatCode>General</c:formatCode>
                <c:ptCount val="5"/>
                <c:pt idx="0">
                  <c:v>60</c:v>
                </c:pt>
                <c:pt idx="1">
                  <c:v>80</c:v>
                </c:pt>
                <c:pt idx="2">
                  <c:v>90</c:v>
                </c:pt>
                <c:pt idx="3">
                  <c:v>90</c:v>
                </c:pt>
                <c:pt idx="4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50-49DD-BB10-F12D1A5A0A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12356192"/>
        <c:axId val="1"/>
      </c:barChart>
      <c:catAx>
        <c:axId val="31235619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9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312356192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238773274917854E-2"/>
          <c:y val="2.9050279329608939E-2"/>
          <c:w val="0.9715224534501643"/>
          <c:h val="0.94189944134078207"/>
        </c:manualLayout>
      </c:layout>
      <c:barChart>
        <c:barDir val="col"/>
        <c:grouping val="stacked"/>
        <c:varyColors val="0"/>
        <c:ser>
          <c:idx val="0"/>
          <c:order val="0"/>
          <c:spPr>
            <a:noFill/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2EBC-4874-A931-69194A20725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2EBC-4874-A931-69194A207251}"/>
              </c:ext>
            </c:extLst>
          </c:dPt>
          <c:dLbls>
            <c:dLbl>
              <c:idx val="0"/>
              <c:layout>
                <c:manualLayout>
                  <c:x val="0"/>
                  <c:y val="-2.2346368715083797E-3"/>
                </c:manualLayout>
              </c:layout>
              <c:tx>
                <c:rich>
                  <a:bodyPr wrap="none"/>
                  <a:lstStyle/>
                  <a:p>
                    <a:pPr>
                      <a:defRPr sz="20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213,8</a:t>
                    </a:r>
                  </a:p>
                </c:rich>
              </c:tx>
              <c:numFmt formatCode="#,##0.0;#,##0.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2EBC-4874-A931-69194A207251}"/>
                </c:ext>
              </c:extLst>
            </c:dLbl>
            <c:dLbl>
              <c:idx val="3"/>
              <c:layout>
                <c:manualLayout>
                  <c:x val="0"/>
                  <c:y val="-2.2346368715083797E-3"/>
                </c:manualLayout>
              </c:layout>
              <c:tx>
                <c:rich>
                  <a:bodyPr wrap="none"/>
                  <a:lstStyle/>
                  <a:p>
                    <a:pPr>
                      <a:defRPr sz="20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39,7</a:t>
                    </a:r>
                  </a:p>
                </c:rich>
              </c:tx>
              <c:numFmt formatCode="#,##0.0;#,##0.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2EBC-4874-A931-69194A20725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Sheet1!$A$1:$D$1</c:f>
              <c:numCache>
                <c:formatCode>General</c:formatCode>
                <c:ptCount val="4"/>
                <c:pt idx="0">
                  <c:v>160.30000000000001</c:v>
                </c:pt>
                <c:pt idx="1">
                  <c:v>116.9</c:v>
                </c:pt>
                <c:pt idx="2">
                  <c:v>32.9</c:v>
                </c:pt>
                <c:pt idx="3">
                  <c:v>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BC-4874-A931-69194A207251}"/>
            </c:ext>
          </c:extLst>
        </c:ser>
        <c:ser>
          <c:idx val="1"/>
          <c:order val="1"/>
          <c:spPr>
            <a:solidFill>
              <a:srgbClr val="FF6600"/>
            </a:solidFill>
            <a:ln>
              <a:noFill/>
            </a:ln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2EBC-4874-A931-69194A207251}"/>
              </c:ext>
            </c:extLst>
          </c:dPt>
          <c:dLbls>
            <c:dLbl>
              <c:idx val="1"/>
              <c:layout>
                <c:manualLayout>
                  <c:x val="0"/>
                  <c:y val="-2.2346368715083797E-3"/>
                </c:manualLayout>
              </c:layout>
              <c:tx>
                <c:rich>
                  <a:bodyPr wrap="none"/>
                  <a:lstStyle/>
                  <a:p>
                    <a:pPr>
                      <a:defRPr sz="20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59,2</a:t>
                    </a:r>
                  </a:p>
                </c:rich>
              </c:tx>
              <c:numFmt formatCode="#,##0.0;#,##0.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4-2EBC-4874-A931-69194A207251}"/>
                </c:ext>
              </c:extLst>
            </c:dLbl>
            <c:dLbl>
              <c:idx val="2"/>
              <c:layout>
                <c:manualLayout>
                  <c:x val="0"/>
                  <c:y val="-2.2346368715083797E-3"/>
                </c:manualLayout>
              </c:layout>
              <c:tx>
                <c:rich>
                  <a:bodyPr wrap="none"/>
                  <a:lstStyle/>
                  <a:p>
                    <a:pPr>
                      <a:defRPr sz="20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124,8</a:t>
                    </a:r>
                  </a:p>
                </c:rich>
              </c:tx>
              <c:numFmt formatCode="#,##0.0;#,##0.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2EBC-4874-A931-69194A20725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Sheet1!$A$2:$D$2</c:f>
              <c:numCache>
                <c:formatCode>General</c:formatCode>
                <c:ptCount val="4"/>
                <c:pt idx="1">
                  <c:v>43.400000000000006</c:v>
                </c:pt>
                <c:pt idx="2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BC-4874-A931-69194A2072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476655679"/>
        <c:axId val="1"/>
      </c:barChart>
      <c:catAx>
        <c:axId val="1476655679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160.30000000000001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476655679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98557830977791E-2"/>
          <c:y val="6.25E-2"/>
          <c:w val="0.97000288433804438"/>
          <c:h val="0.875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val>
            <c:numRef>
              <c:f>Sheet1!$A$1:$B$1</c:f>
              <c:numCache>
                <c:formatCode>General</c:formatCode>
                <c:ptCount val="2"/>
                <c:pt idx="0">
                  <c:v>24</c:v>
                </c:pt>
                <c:pt idx="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14-416D-95F4-131FA2037E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07138800"/>
        <c:axId val="1"/>
      </c:barChart>
      <c:catAx>
        <c:axId val="30713880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95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307138800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227086183310533E-2"/>
          <c:y val="0.14003944773175542"/>
          <c:w val="0.97154582763337893"/>
          <c:h val="0.80867850098619332"/>
        </c:manualLayout>
      </c:layout>
      <c:barChart>
        <c:barDir val="col"/>
        <c:grouping val="stacked"/>
        <c:varyColors val="0"/>
        <c:ser>
          <c:idx val="0"/>
          <c:order val="0"/>
          <c:spPr>
            <a:noFill/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A60B0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7162-48F6-8C5E-AAF0969F9743}"/>
              </c:ext>
            </c:extLst>
          </c:dPt>
          <c:dPt>
            <c:idx val="3"/>
            <c:invertIfNegative val="0"/>
            <c:bubble3D val="0"/>
            <c:spPr>
              <a:solidFill>
                <a:srgbClr val="80808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7162-48F6-8C5E-AAF0969F9743}"/>
              </c:ext>
            </c:extLst>
          </c:dPt>
          <c:dLbls>
            <c:dLbl>
              <c:idx val="0"/>
              <c:layout>
                <c:manualLayout>
                  <c:x val="0"/>
                  <c:y val="-0.28599605522682447"/>
                </c:manualLayout>
              </c:layout>
              <c:tx>
                <c:rich>
                  <a:bodyPr wrap="none"/>
                  <a:lstStyle/>
                  <a:p>
                    <a:pPr>
                      <a:def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41</a:t>
                    </a:r>
                  </a:p>
                </c:rich>
              </c:tx>
              <c:numFmt formatCode="#,##0;&quot;-&quot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7162-48F6-8C5E-AAF0969F9743}"/>
                </c:ext>
              </c:extLst>
            </c:dLbl>
            <c:dLbl>
              <c:idx val="3"/>
              <c:layout>
                <c:manualLayout>
                  <c:x val="0"/>
                  <c:y val="-0.4743589743589743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7162-48F6-8C5E-AAF0969F974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Sheet1!$A$1:$D$1</c:f>
              <c:numCache>
                <c:formatCode>General</c:formatCode>
                <c:ptCount val="4"/>
                <c:pt idx="0">
                  <c:v>57</c:v>
                </c:pt>
                <c:pt idx="1">
                  <c:v>57</c:v>
                </c:pt>
                <c:pt idx="2">
                  <c:v>83</c:v>
                </c:pt>
                <c:pt idx="3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62-48F6-8C5E-AAF0969F9743}"/>
            </c:ext>
          </c:extLst>
        </c:ser>
        <c:ser>
          <c:idx val="1"/>
          <c:order val="1"/>
          <c:spPr>
            <a:solidFill>
              <a:srgbClr val="1D949B"/>
            </a:solidFill>
            <a:ln>
              <a:noFill/>
            </a:ln>
          </c:spPr>
          <c:invertIfNegative val="0"/>
          <c:dLbls>
            <c:dLbl>
              <c:idx val="1"/>
              <c:layout>
                <c:manualLayout>
                  <c:x val="0"/>
                  <c:y val="-3.9447731755424065E-3"/>
                </c:manualLayout>
              </c:layout>
              <c:tx>
                <c:rich>
                  <a:bodyPr wrap="none"/>
                  <a:lstStyle/>
                  <a:p>
                    <a:pPr>
                      <a:defRPr sz="12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35</a:t>
                    </a:r>
                  </a:p>
                </c:rich>
              </c:tx>
              <c:numFmt formatCode="#,##0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7162-48F6-8C5E-AAF0969F9743}"/>
                </c:ext>
              </c:extLst>
            </c:dLbl>
            <c:dLbl>
              <c:idx val="2"/>
              <c:layout>
                <c:manualLayout>
                  <c:x val="0"/>
                  <c:y val="-2.9585798816568047E-3"/>
                </c:manualLayout>
              </c:layout>
              <c:tx>
                <c:rich>
                  <a:bodyPr wrap="none"/>
                  <a:lstStyle/>
                  <a:p>
                    <a:pPr>
                      <a:defRPr sz="12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31</a:t>
                    </a:r>
                  </a:p>
                </c:rich>
              </c:tx>
              <c:numFmt formatCode="#,##0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4-7162-48F6-8C5E-AAF0969F974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Sheet1!$A$2:$D$2</c:f>
              <c:numCache>
                <c:formatCode>General</c:formatCode>
                <c:ptCount val="4"/>
                <c:pt idx="1">
                  <c:v>26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62-48F6-8C5E-AAF0969F9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828648704"/>
        <c:axId val="1"/>
      </c:barChart>
      <c:catAx>
        <c:axId val="82864870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107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828648704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227086183310533E-2"/>
          <c:y val="0.1147011308562197"/>
          <c:w val="0.97154582763337893"/>
          <c:h val="0.84329563812600972"/>
        </c:manualLayout>
      </c:layout>
      <c:barChart>
        <c:barDir val="col"/>
        <c:grouping val="stacked"/>
        <c:varyColors val="0"/>
        <c:ser>
          <c:idx val="0"/>
          <c:order val="0"/>
          <c:spPr>
            <a:noFill/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A60B0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88E8-4B4C-BE04-025C65426EEB}"/>
              </c:ext>
            </c:extLst>
          </c:dPt>
          <c:dPt>
            <c:idx val="3"/>
            <c:invertIfNegative val="0"/>
            <c:bubble3D val="0"/>
            <c:spPr>
              <a:solidFill>
                <a:srgbClr val="80808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88E8-4B4C-BE04-025C65426EEB}"/>
              </c:ext>
            </c:extLst>
          </c:dPt>
          <c:dLbls>
            <c:dLbl>
              <c:idx val="0"/>
              <c:layout>
                <c:manualLayout>
                  <c:x val="0"/>
                  <c:y val="-0.27463651050080773"/>
                </c:manualLayout>
              </c:layout>
              <c:tx>
                <c:rich>
                  <a:bodyPr wrap="none"/>
                  <a:lstStyle/>
                  <a:p>
                    <a:pPr>
                      <a:def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60</a:t>
                    </a:r>
                    <a:endParaRPr lang="en-US" dirty="0"/>
                  </a:p>
                </c:rich>
              </c:tx>
              <c:numFmt formatCode="#,##0;&quot;-&quot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88E8-4B4C-BE04-025C65426EEB}"/>
                </c:ext>
              </c:extLst>
            </c:dLbl>
            <c:dLbl>
              <c:idx val="3"/>
              <c:layout>
                <c:manualLayout>
                  <c:x val="0"/>
                  <c:y val="-0.4789983844911147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88E8-4B4C-BE04-025C65426EE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Sheet1!$A$1:$D$1</c:f>
              <c:numCache>
                <c:formatCode>General</c:formatCode>
                <c:ptCount val="4"/>
                <c:pt idx="0">
                  <c:v>129</c:v>
                </c:pt>
                <c:pt idx="1">
                  <c:v>129</c:v>
                </c:pt>
                <c:pt idx="2">
                  <c:v>174</c:v>
                </c:pt>
                <c:pt idx="3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E8-4B4C-BE04-025C65426EEB}"/>
            </c:ext>
          </c:extLst>
        </c:ser>
        <c:ser>
          <c:idx val="1"/>
          <c:order val="1"/>
          <c:spPr>
            <a:solidFill>
              <a:srgbClr val="1D949B"/>
            </a:solidFill>
            <a:ln>
              <a:noFill/>
            </a:ln>
          </c:spPr>
          <c:invertIfNegative val="0"/>
          <c:dLbls>
            <c:dLbl>
              <c:idx val="1"/>
              <c:layout>
                <c:manualLayout>
                  <c:x val="0"/>
                  <c:y val="-3.2310177705977385E-3"/>
                </c:manualLayout>
              </c:layout>
              <c:numFmt formatCode="#,##0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88E8-4B4C-BE04-025C65426EEB}"/>
                </c:ext>
              </c:extLst>
            </c:dLbl>
            <c:dLbl>
              <c:idx val="2"/>
              <c:layout>
                <c:manualLayout>
                  <c:x val="0"/>
                  <c:y val="-2.4232633279483036E-3"/>
                </c:manualLayout>
              </c:layout>
              <c:tx>
                <c:rich>
                  <a:bodyPr wrap="none"/>
                  <a:lstStyle/>
                  <a:p>
                    <a:pPr>
                      <a:defRPr sz="12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146</a:t>
                    </a:r>
                  </a:p>
                </c:rich>
              </c:tx>
              <c:numFmt formatCode="#,##0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4-88E8-4B4C-BE04-025C65426EE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Sheet1!$A$2:$D$2</c:f>
              <c:numCache>
                <c:formatCode>General</c:formatCode>
                <c:ptCount val="4"/>
                <c:pt idx="1">
                  <c:v>45</c:v>
                </c:pt>
                <c:pt idx="2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E8-4B4C-BE04-025C65426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727910639"/>
        <c:axId val="1"/>
      </c:barChart>
      <c:catAx>
        <c:axId val="727910639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251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727910639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98557830977791E-2"/>
          <c:y val="6.0254924681344149E-2"/>
          <c:w val="0.97000288433804438"/>
          <c:h val="0.87949015063731173"/>
        </c:manualLayout>
      </c:layout>
      <c:barChart>
        <c:barDir val="col"/>
        <c:grouping val="stacked"/>
        <c:varyColors val="0"/>
        <c:ser>
          <c:idx val="0"/>
          <c:order val="0"/>
          <c:spPr>
            <a:noFill/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69696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16EA-4D6E-82EF-A2576DB6D09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16EA-4D6E-82EF-A2576DB6D095}"/>
              </c:ext>
            </c:extLst>
          </c:dPt>
          <c:dLbls>
            <c:dLbl>
              <c:idx val="0"/>
              <c:layout>
                <c:manualLayout>
                  <c:x val="0"/>
                  <c:y val="-3.4762456546929316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16EA-4D6E-82EF-A2576DB6D095}"/>
                </c:ext>
              </c:extLst>
            </c:dLbl>
            <c:dLbl>
              <c:idx val="2"/>
              <c:layout>
                <c:manualLayout>
                  <c:x val="0"/>
                  <c:y val="-4.6349942062572421E-3"/>
                </c:manualLayout>
              </c:layout>
              <c:tx>
                <c:rich>
                  <a:bodyPr wrap="none"/>
                  <a:lstStyle/>
                  <a:p>
                    <a:pPr>
                      <a:defRPr sz="14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4 759</a:t>
                    </a:r>
                    <a:endParaRPr lang="en-US" dirty="0"/>
                  </a:p>
                </c:rich>
              </c:tx>
              <c:numFmt formatCode="#,##0;&quot;-&quot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16EA-4D6E-82EF-A2576DB6D09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Sheet1!$A$1:$C$1</c:f>
              <c:numCache>
                <c:formatCode>General</c:formatCode>
                <c:ptCount val="3"/>
                <c:pt idx="0">
                  <c:v>1874</c:v>
                </c:pt>
                <c:pt idx="1">
                  <c:v>1874</c:v>
                </c:pt>
                <c:pt idx="2">
                  <c:v>3426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EA-4D6E-82EF-A2576DB6D095}"/>
            </c:ext>
          </c:extLst>
        </c:ser>
        <c:ser>
          <c:idx val="1"/>
          <c:order val="1"/>
          <c:spPr>
            <a:solidFill>
              <a:srgbClr val="FF6600"/>
            </a:solidFill>
            <a:ln>
              <a:noFill/>
            </a:ln>
          </c:spPr>
          <c:invertIfNegative val="0"/>
          <c:dLbls>
            <c:dLbl>
              <c:idx val="1"/>
              <c:layout>
                <c:manualLayout>
                  <c:x val="0"/>
                  <c:y val="-3.4762456546929316E-3"/>
                </c:manualLayout>
              </c:layout>
              <c:tx>
                <c:rich>
                  <a:bodyPr wrap="none"/>
                  <a:lstStyle/>
                  <a:p>
                    <a:pPr>
                      <a:defRPr sz="140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2 885</a:t>
                    </a:r>
                  </a:p>
                </c:rich>
              </c:tx>
              <c:numFmt formatCode="#,##0;&quot;-&quot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16EA-4D6E-82EF-A2576DB6D09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Sheet1!$A$2:$C$2</c:f>
              <c:numCache>
                <c:formatCode>General</c:formatCode>
                <c:ptCount val="3"/>
                <c:pt idx="1">
                  <c:v>1552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EA-4D6E-82EF-A2576DB6D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32700208"/>
        <c:axId val="1"/>
      </c:barChart>
      <c:catAx>
        <c:axId val="33270020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3426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332700208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384508990318118E-2"/>
          <c:y val="5.9428571428571428E-2"/>
          <c:w val="0.97123098201936375"/>
          <c:h val="0.88114285714285712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val>
            <c:numRef>
              <c:f>Sheet1!$A$1:$B$1</c:f>
              <c:numCache>
                <c:formatCode>General</c:formatCode>
                <c:ptCount val="2"/>
                <c:pt idx="0">
                  <c:v>251</c:v>
                </c:pt>
                <c:pt idx="1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2C-424C-AFEB-F7C483BCB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812096752"/>
        <c:axId val="1"/>
      </c:barChart>
      <c:catAx>
        <c:axId val="81209675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251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812096752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364640883977901E-2"/>
          <c:y val="9.9047619047619051E-2"/>
          <c:w val="0.97127071823204425"/>
          <c:h val="0.8019047619047619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1D949B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9DF7-433D-982E-42A72B984FD0}"/>
              </c:ext>
            </c:extLst>
          </c:dPt>
          <c:dLbls>
            <c:dLbl>
              <c:idx val="0"/>
              <c:layout>
                <c:manualLayout>
                  <c:x val="0"/>
                  <c:y val="-7.619047619047619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9DF7-433D-982E-42A72B984FD0}"/>
                </c:ext>
              </c:extLst>
            </c:dLbl>
            <c:dLbl>
              <c:idx val="1"/>
              <c:layout>
                <c:manualLayout>
                  <c:x val="0"/>
                  <c:y val="-7.619047619047619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9DF7-433D-982E-42A72B984FD0}"/>
                </c:ext>
              </c:extLst>
            </c:dLbl>
            <c:dLbl>
              <c:idx val="2"/>
              <c:layout>
                <c:manualLayout>
                  <c:x val="0"/>
                  <c:y val="-7.619047619047619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DF7-433D-982E-42A72B984FD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Sheet1!$A$1:$C$1</c:f>
              <c:numCache>
                <c:formatCode>General</c:formatCode>
                <c:ptCount val="3"/>
                <c:pt idx="0">
                  <c:v>220</c:v>
                </c:pt>
                <c:pt idx="1">
                  <c:v>285</c:v>
                </c:pt>
                <c:pt idx="2">
                  <c:v>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F7-433D-982E-42A72B984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810991440"/>
        <c:axId val="1"/>
      </c:barChart>
      <c:catAx>
        <c:axId val="81099144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35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810991440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 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 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 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 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 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 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F1C3AB03-C1CE-4B73-883D-5E6668ACB5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D9DC5BF-DB5E-4209-B035-AC03639EB5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A7A5B-54EF-4050-AA1E-74C2BD0A74EF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ED805E5-F457-488D-A14F-43FEB97402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584C9D-3F9D-4DDD-832B-8FF50CCD36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A8C5-8DFB-45E2-AF8A-21F576C800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008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2FCA7F8-2A2A-4A39-8C2B-4A45F924856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DAFAD4E-FECF-4B7D-9AB3-4A1B51740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159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sp.gov.ru/faq/#vop2" TargetMode="External" /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https://gisp.gov.ru/faq/#vop2</a:t>
            </a:r>
            <a:endParaRPr lang="en-US" dirty="0"/>
          </a:p>
          <a:p>
            <a:r>
              <a:rPr lang="en-US" dirty="0"/>
              <a:t>1236 – </a:t>
            </a:r>
            <a:r>
              <a:rPr lang="ru-RU" dirty="0"/>
              <a:t>ПО, 102 – </a:t>
            </a:r>
            <a:r>
              <a:rPr lang="ru-RU" dirty="0" err="1"/>
              <a:t>медизделия</a:t>
            </a:r>
            <a:r>
              <a:rPr lang="ru-RU" dirty="0"/>
              <a:t>, 878 – радиоэлектроника</a:t>
            </a:r>
          </a:p>
          <a:p>
            <a:r>
              <a:rPr lang="en-US" dirty="0"/>
              <a:t>https://www.interfax.ru/russia/714409</a:t>
            </a:r>
            <a:r>
              <a:rPr lang="ru-RU" dirty="0"/>
              <a:t> </a:t>
            </a:r>
          </a:p>
          <a:p>
            <a:r>
              <a:rPr lang="ru-RU" dirty="0"/>
              <a:t>Комиссия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осуществление координации закупок компаний с государственным участием и субъектов естественных монополий.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обеспечение согласованных действий федеральных органов исполнительной власти, субъектов Российской Федерации, органов местного самоуправления и организаций в целях реализации государственной политики в сфере импортозамещения.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FAD4E-FECF-4B7D-9AB3-4A1B517401F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781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 /><Relationship Id="rId2" Type="http://schemas.openxmlformats.org/officeDocument/2006/relationships/tags" Target="../tags/tag6.xml" /><Relationship Id="rId1" Type="http://schemas.openxmlformats.org/officeDocument/2006/relationships/vmlDrawing" Target="../drawings/vmlDrawing3.vml" /><Relationship Id="rId6" Type="http://schemas.openxmlformats.org/officeDocument/2006/relationships/image" Target="../media/image3.png" /><Relationship Id="rId5" Type="http://schemas.openxmlformats.org/officeDocument/2006/relationships/image" Target="../media/image1.emf" /><Relationship Id="rId4" Type="http://schemas.openxmlformats.org/officeDocument/2006/relationships/oleObject" Target="../embeddings/oleObject3.bin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 /><Relationship Id="rId7" Type="http://schemas.openxmlformats.org/officeDocument/2006/relationships/image" Target="../media/image2.png" /><Relationship Id="rId2" Type="http://schemas.openxmlformats.org/officeDocument/2006/relationships/tags" Target="../tags/tag4.xml" /><Relationship Id="rId1" Type="http://schemas.openxmlformats.org/officeDocument/2006/relationships/vmlDrawing" Target="../drawings/vmlDrawing2.vml" /><Relationship Id="rId6" Type="http://schemas.openxmlformats.org/officeDocument/2006/relationships/image" Target="../media/image1.emf" /><Relationship Id="rId5" Type="http://schemas.openxmlformats.org/officeDocument/2006/relationships/oleObject" Target="../embeddings/oleObject2.bin" /><Relationship Id="rId4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25A9B-351D-467A-9103-E73EDC35E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6BA7F3-5B4D-4457-A29A-AAF6D73DD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3F0222-6ECC-4471-8D0F-5121C4C7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C6D7B4-9252-4A2E-9898-2A5A9D1E7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9F48D8-17DA-4762-9FBA-D86E61AF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37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47A76-67BD-4255-9068-799CF2D59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E125C0-0676-4B9E-9A0D-A76561A29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8AF046-0882-45A1-8456-BC49937AE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289189-EE9E-489E-82A9-D087E6FC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900198-476F-4C85-8CAB-95C3199CF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5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43D4EED-6AA7-46C9-A3D7-135780EDA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C92D45-F64C-4DDA-B6D5-E26C22BCD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0F6EB9-31DF-438A-BFE3-31844AF6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F561A1-AC47-43F8-978F-744367CCC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D141E9-DF9E-4F20-BCEE-4D6155C6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22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Титульный слайд_ч/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:a16="http://schemas.microsoft.com/office/drawing/2014/main" id="{6D806BA1-4140-49E0-BD1A-03623B581DA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Слайд think-cell" r:id="rId4" imgW="421" imgH="423" progId="TCLayout.ActiveDocument.1">
                  <p:embed/>
                </p:oleObj>
              </mc:Choice>
              <mc:Fallback>
                <p:oleObj name="Слайд think-cell" r:id="rId4" imgW="421" imgH="423" progId="TCLayout.ActiveDocument.1">
                  <p:embed/>
                  <p:pic>
                    <p:nvPicPr>
                      <p:cNvPr id="2" name="Объект 1" hidden="1">
                        <a:extLst>
                          <a:ext uri="{FF2B5EF4-FFF2-40B4-BE49-F238E27FC236}">
                            <a16:creationId xmlns:a16="http://schemas.microsoft.com/office/drawing/2014/main" id="{6D806BA1-4140-49E0-BD1A-03623B581D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1.png">
            <a:extLst>
              <a:ext uri="{FF2B5EF4-FFF2-40B4-BE49-F238E27FC236}">
                <a16:creationId xmlns:a16="http://schemas.microsoft.com/office/drawing/2014/main" id="{EF302930-35D0-4E8F-87B2-4BAE933AF11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55600" y="376238"/>
            <a:ext cx="2638197" cy="432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474134" y="3103564"/>
            <a:ext cx="5503333" cy="2979736"/>
          </a:xfrm>
          <a:prstGeom prst="rect">
            <a:avLst/>
          </a:prstGeom>
        </p:spPr>
        <p:txBody>
          <a:bodyPr>
            <a:noAutofit/>
          </a:bodyPr>
          <a:lstStyle>
            <a:lvl1pPr defTabSz="900112">
              <a:lnSpc>
                <a:spcPts val="2400"/>
              </a:lnSpc>
              <a:spcBef>
                <a:spcPts val="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defTabSz="900112">
              <a:lnSpc>
                <a:spcPts val="2400"/>
              </a:lnSpc>
              <a:spcBef>
                <a:spcPts val="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defTabSz="900112">
              <a:lnSpc>
                <a:spcPts val="2400"/>
              </a:lnSpc>
              <a:spcBef>
                <a:spcPts val="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defTabSz="900112">
              <a:lnSpc>
                <a:spcPts val="2400"/>
              </a:lnSpc>
              <a:spcBef>
                <a:spcPts val="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defTabSz="900112">
              <a:lnSpc>
                <a:spcPts val="2400"/>
              </a:lnSpc>
              <a:spcBef>
                <a:spcPts val="0"/>
              </a:spcBef>
              <a:defRPr sz="20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7334496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4FC88-23ED-4E11-9D87-2428978A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8B4916-6C9D-4DE5-94CD-E1F561602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267B20-E7A2-4B8A-B255-1958BC41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F22987-14E7-46CF-B257-2AF9EDEC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243009-5564-4982-988D-40C76DFA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08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23A56A-5098-46E9-B6ED-FA54C9CD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2531F9-669C-4029-8D1E-1E985673E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915482-F029-4D4F-931C-ACE5DE3B6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6BD944-AA36-4662-91CB-D268956A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68E36F-1742-4817-9C39-A9D9457E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99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D2C08F-7B28-4B9E-A4C6-44D2C2C4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B8859D-CA80-40F9-8543-E85FC0A3AD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678881-149E-4899-9E36-D05F1B327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795F31-C991-4E17-98E5-17F1CC300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AE7D3E-C9A0-46F9-A448-B623144F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377055-F027-4377-A6EE-A9844684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80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6FA68-378C-4CF1-8279-012BA59A9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5051F1-625E-4173-B204-FF8CE3EFD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FCD3AE-01D0-4975-BBC5-458BC2F29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83F4798-63BF-4EB6-BA23-744E44C3C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C37F149-9191-4598-BBDF-A9A7D83069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58412FB-2A72-4DBA-A5F5-0196E9DA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E48E0FE-DEDA-4533-80C4-7BBBE8506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9180323-7AE5-4697-BE07-04EC2FDBF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4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>
            <a:extLst>
              <a:ext uri="{FF2B5EF4-FFF2-40B4-BE49-F238E27FC236}">
                <a16:creationId xmlns:a16="http://schemas.microsoft.com/office/drawing/2014/main" id="{21FC5DAF-861F-4F38-9D3B-F7A0EA45DAF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279984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Слайд think-cell" r:id="rId5" imgW="421" imgH="423" progId="TCLayout.ActiveDocument.1">
                  <p:embed/>
                </p:oleObj>
              </mc:Choice>
              <mc:Fallback>
                <p:oleObj name="Слайд think-cell" r:id="rId5" imgW="421" imgH="423" progId="TCLayout.ActiveDocument.1">
                  <p:embed/>
                  <p:pic>
                    <p:nvPicPr>
                      <p:cNvPr id="6" name="Объект 5" hidden="1">
                        <a:extLst>
                          <a:ext uri="{FF2B5EF4-FFF2-40B4-BE49-F238E27FC236}">
                            <a16:creationId xmlns:a16="http://schemas.microsoft.com/office/drawing/2014/main" id="{21FC5DAF-861F-4F38-9D3B-F7A0EA45DA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 hidden="1">
            <a:extLst>
              <a:ext uri="{FF2B5EF4-FFF2-40B4-BE49-F238E27FC236}">
                <a16:creationId xmlns:a16="http://schemas.microsoft.com/office/drawing/2014/main" id="{85BEA991-1962-46DD-B98F-E56FB95A29A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kumimoji="0" lang="ru-RU" sz="2000" b="1" i="0" u="none" cap="none" baseline="0" dirty="0">
              <a:latin typeface="DejaVu Sans"/>
              <a:ea typeface="+mj-ea"/>
              <a:cs typeface="Arial" panose="020B0604020202020204" pitchFamily="34" charset="0"/>
              <a:sym typeface="DejaVu Sans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0A2DC2CF-BB1A-403D-BB56-FC6E48213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687" y="185010"/>
            <a:ext cx="10144352" cy="723900"/>
          </a:xfrm>
        </p:spPr>
        <p:txBody>
          <a:bodyPr>
            <a:normAutofit/>
          </a:bodyPr>
          <a:lstStyle>
            <a:lvl1pPr algn="l">
              <a:defRPr sz="2000" b="1">
                <a:latin typeface="DejaVu Sans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id="{00CFC246-EA02-482D-82B3-FBA23616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591" y="6351429"/>
            <a:ext cx="495300" cy="365125"/>
          </a:xfrm>
        </p:spPr>
        <p:txBody>
          <a:bodyPr anchor="t"/>
          <a:lstStyle>
            <a:lvl1pPr algn="r">
              <a:defRPr sz="1400">
                <a:latin typeface="DejaVu Sans"/>
              </a:defRPr>
            </a:lvl1pPr>
          </a:lstStyle>
          <a:p>
            <a:fld id="{C18424F4-B77B-411F-89BA-CC0DCB32E8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Стрелка: пятиугольник 17">
            <a:extLst>
              <a:ext uri="{FF2B5EF4-FFF2-40B4-BE49-F238E27FC236}">
                <a16:creationId xmlns:a16="http://schemas.microsoft.com/office/drawing/2014/main" id="{9D502D47-3941-43E5-BD89-11CDAA407671}"/>
              </a:ext>
            </a:extLst>
          </p:cNvPr>
          <p:cNvSpPr/>
          <p:nvPr userDrawn="1"/>
        </p:nvSpPr>
        <p:spPr>
          <a:xfrm>
            <a:off x="348345" y="353762"/>
            <a:ext cx="1190171" cy="386396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image1.png">
            <a:extLst>
              <a:ext uri="{FF2B5EF4-FFF2-40B4-BE49-F238E27FC236}">
                <a16:creationId xmlns:a16="http://schemas.microsoft.com/office/drawing/2014/main" id="{A66B6703-2805-4276-90D7-5530F138938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9569451" y="6473206"/>
            <a:ext cx="1908000" cy="28670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78540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1" userDrawn="1">
          <p15:clr>
            <a:srgbClr val="FBAE40"/>
          </p15:clr>
        </p15:guide>
        <p15:guide id="2" pos="7469" userDrawn="1">
          <p15:clr>
            <a:srgbClr val="FBAE40"/>
          </p15:clr>
        </p15:guide>
        <p15:guide id="3" orient="horz" pos="395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1FCA853-EE5C-42B2-9CE2-7F701AAB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42E374-2C42-4856-9044-A6A8502C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8FD851-2453-4B8F-A293-DED5DB0E0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739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72BAB2-6F77-46B2-95D4-0470962A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1AACE4-FF53-4EC6-9AC6-AEDE7E24A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035A3B-6859-4417-B738-B75A030D1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981364-8D79-46EF-A068-C769E39A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7AEE4D-0055-4456-AE41-9B9BE2DF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8E84CD-BE5E-4414-9F52-96B9F30E9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90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940DD-6E3E-415E-8DA0-89CD1DDD9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6B373A0-BF76-4FA9-8B19-5CE800F112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94BEC2-4AEB-4E59-9511-0D456D526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FE8ED0-386A-4CDC-9D48-7D178256F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972C44-883B-481F-A8BE-2D4414E0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E3778F-C842-4E5A-90FB-CFCD0255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80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18" Type="http://schemas.openxmlformats.org/officeDocument/2006/relationships/image" Target="../media/image1.emf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oleObject" Target="../embeddings/oleObject1.bin" /><Relationship Id="rId2" Type="http://schemas.openxmlformats.org/officeDocument/2006/relationships/slideLayout" Target="../slideLayouts/slideLayout2.xml" /><Relationship Id="rId16" Type="http://schemas.openxmlformats.org/officeDocument/2006/relationships/tags" Target="../tags/tag3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ags" Target="../tags/tag2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vmlDrawing" Target="../drawings/vmlDrawing1.v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:a16="http://schemas.microsoft.com/office/drawing/2014/main" id="{3EBE3FAD-7DF3-4504-A4F3-DD64FA3D9E4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10029399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Слайд think-cell" r:id="rId17" imgW="421" imgH="423" progId="TCLayout.ActiveDocument.1">
                  <p:embed/>
                </p:oleObj>
              </mc:Choice>
              <mc:Fallback>
                <p:oleObj name="Слайд think-cell" r:id="rId17" imgW="421" imgH="423" progId="TCLayout.ActiveDocument.1">
                  <p:embed/>
                  <p:pic>
                    <p:nvPicPr>
                      <p:cNvPr id="8" name="Объект 7" hidden="1">
                        <a:extLst>
                          <a:ext uri="{FF2B5EF4-FFF2-40B4-BE49-F238E27FC236}">
                            <a16:creationId xmlns:a16="http://schemas.microsoft.com/office/drawing/2014/main" id="{3EBE3FAD-7DF3-4504-A4F3-DD64FA3D9E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:a16="http://schemas.microsoft.com/office/drawing/2014/main" id="{2B3CE502-7C3A-49E3-A25D-403D423EB7FC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8FEDE-C63C-4430-AB92-E5B3FB6B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CAC251-22C8-4F55-9665-130445B54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77BA5A-93E5-4EB4-B22D-712351D9E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676FC3-9A94-465C-AEF2-221866232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3623B-8ED6-4B1F-AB7A-FA474D183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70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 /><Relationship Id="rId2" Type="http://schemas.openxmlformats.org/officeDocument/2006/relationships/tags" Target="../tags/tag7.xml" /><Relationship Id="rId1" Type="http://schemas.openxmlformats.org/officeDocument/2006/relationships/vmlDrawing" Target="../drawings/vmlDrawing4.vml" /><Relationship Id="rId6" Type="http://schemas.openxmlformats.org/officeDocument/2006/relationships/image" Target="../media/image4.png" /><Relationship Id="rId5" Type="http://schemas.openxmlformats.org/officeDocument/2006/relationships/image" Target="../media/image1.emf" /><Relationship Id="rId4" Type="http://schemas.openxmlformats.org/officeDocument/2006/relationships/oleObject" Target="../embeddings/oleObject4.bin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 /><Relationship Id="rId2" Type="http://schemas.openxmlformats.org/officeDocument/2006/relationships/tags" Target="../tags/tag86.xml" /><Relationship Id="rId1" Type="http://schemas.openxmlformats.org/officeDocument/2006/relationships/vmlDrawing" Target="../drawings/vmlDrawing13.vml" /><Relationship Id="rId5" Type="http://schemas.openxmlformats.org/officeDocument/2006/relationships/image" Target="../media/image5.emf" /><Relationship Id="rId4" Type="http://schemas.openxmlformats.org/officeDocument/2006/relationships/oleObject" Target="../embeddings/oleObject13.bin" 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 /><Relationship Id="rId13" Type="http://schemas.openxmlformats.org/officeDocument/2006/relationships/image" Target="../media/image13.png" /><Relationship Id="rId3" Type="http://schemas.openxmlformats.org/officeDocument/2006/relationships/slideLayout" Target="../slideLayouts/slideLayout6.xml" /><Relationship Id="rId7" Type="http://schemas.openxmlformats.org/officeDocument/2006/relationships/image" Target="../media/image7.png" /><Relationship Id="rId12" Type="http://schemas.openxmlformats.org/officeDocument/2006/relationships/image" Target="../media/image12.png" /><Relationship Id="rId17" Type="http://schemas.openxmlformats.org/officeDocument/2006/relationships/image" Target="../media/image17.png" /><Relationship Id="rId2" Type="http://schemas.openxmlformats.org/officeDocument/2006/relationships/tags" Target="../tags/tag8.xml" /><Relationship Id="rId16" Type="http://schemas.openxmlformats.org/officeDocument/2006/relationships/image" Target="../media/image16.png" /><Relationship Id="rId1" Type="http://schemas.openxmlformats.org/officeDocument/2006/relationships/vmlDrawing" Target="../drawings/vmlDrawing5.vml" /><Relationship Id="rId6" Type="http://schemas.openxmlformats.org/officeDocument/2006/relationships/image" Target="../media/image6.png" /><Relationship Id="rId11" Type="http://schemas.openxmlformats.org/officeDocument/2006/relationships/image" Target="../media/image11.png" /><Relationship Id="rId5" Type="http://schemas.openxmlformats.org/officeDocument/2006/relationships/image" Target="../media/image5.emf" /><Relationship Id="rId15" Type="http://schemas.openxmlformats.org/officeDocument/2006/relationships/image" Target="../media/image15.png" /><Relationship Id="rId10" Type="http://schemas.openxmlformats.org/officeDocument/2006/relationships/image" Target="../media/image10.png" /><Relationship Id="rId4" Type="http://schemas.openxmlformats.org/officeDocument/2006/relationships/oleObject" Target="../embeddings/oleObject5.bin" /><Relationship Id="rId9" Type="http://schemas.openxmlformats.org/officeDocument/2006/relationships/image" Target="../media/image9.png" /><Relationship Id="rId14" Type="http://schemas.openxmlformats.org/officeDocument/2006/relationships/image" Target="../media/image14.png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 /><Relationship Id="rId13" Type="http://schemas.openxmlformats.org/officeDocument/2006/relationships/image" Target="../media/image24.png" /><Relationship Id="rId3" Type="http://schemas.openxmlformats.org/officeDocument/2006/relationships/tags" Target="../tags/tag10.xml" /><Relationship Id="rId7" Type="http://schemas.openxmlformats.org/officeDocument/2006/relationships/image" Target="../media/image19.png" /><Relationship Id="rId12" Type="http://schemas.openxmlformats.org/officeDocument/2006/relationships/image" Target="../media/image23.png" /><Relationship Id="rId2" Type="http://schemas.openxmlformats.org/officeDocument/2006/relationships/tags" Target="../tags/tag9.xml" /><Relationship Id="rId16" Type="http://schemas.openxmlformats.org/officeDocument/2006/relationships/image" Target="../media/image27.png" /><Relationship Id="rId1" Type="http://schemas.openxmlformats.org/officeDocument/2006/relationships/vmlDrawing" Target="../drawings/vmlDrawing6.vml" /><Relationship Id="rId6" Type="http://schemas.openxmlformats.org/officeDocument/2006/relationships/image" Target="../media/image18.emf" /><Relationship Id="rId11" Type="http://schemas.openxmlformats.org/officeDocument/2006/relationships/image" Target="../media/image22.png" /><Relationship Id="rId5" Type="http://schemas.openxmlformats.org/officeDocument/2006/relationships/oleObject" Target="../embeddings/oleObject6.bin" /><Relationship Id="rId15" Type="http://schemas.openxmlformats.org/officeDocument/2006/relationships/image" Target="../media/image26.png" /><Relationship Id="rId10" Type="http://schemas.openxmlformats.org/officeDocument/2006/relationships/image" Target="../media/image21.png" /><Relationship Id="rId4" Type="http://schemas.openxmlformats.org/officeDocument/2006/relationships/slideLayout" Target="../slideLayouts/slideLayout6.xml" /><Relationship Id="rId9" Type="http://schemas.openxmlformats.org/officeDocument/2006/relationships/image" Target="../media/image2.png" /><Relationship Id="rId14" Type="http://schemas.openxmlformats.org/officeDocument/2006/relationships/image" Target="../media/image25.png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 /><Relationship Id="rId13" Type="http://schemas.openxmlformats.org/officeDocument/2006/relationships/tags" Target="../tags/tag22.xml" /><Relationship Id="rId18" Type="http://schemas.openxmlformats.org/officeDocument/2006/relationships/tags" Target="../tags/tag27.xml" /><Relationship Id="rId26" Type="http://schemas.openxmlformats.org/officeDocument/2006/relationships/image" Target="../media/image12.png" /><Relationship Id="rId3" Type="http://schemas.openxmlformats.org/officeDocument/2006/relationships/tags" Target="../tags/tag12.xml" /><Relationship Id="rId21" Type="http://schemas.openxmlformats.org/officeDocument/2006/relationships/tags" Target="../tags/tag30.xml" /><Relationship Id="rId7" Type="http://schemas.openxmlformats.org/officeDocument/2006/relationships/tags" Target="../tags/tag16.xml" /><Relationship Id="rId12" Type="http://schemas.openxmlformats.org/officeDocument/2006/relationships/tags" Target="../tags/tag21.xml" /><Relationship Id="rId17" Type="http://schemas.openxmlformats.org/officeDocument/2006/relationships/tags" Target="../tags/tag26.xml" /><Relationship Id="rId25" Type="http://schemas.openxmlformats.org/officeDocument/2006/relationships/chart" Target="../charts/chart1.xml" /><Relationship Id="rId2" Type="http://schemas.openxmlformats.org/officeDocument/2006/relationships/tags" Target="../tags/tag11.xml" /><Relationship Id="rId16" Type="http://schemas.openxmlformats.org/officeDocument/2006/relationships/tags" Target="../tags/tag25.xml" /><Relationship Id="rId20" Type="http://schemas.openxmlformats.org/officeDocument/2006/relationships/tags" Target="../tags/tag29.xml" /><Relationship Id="rId29" Type="http://schemas.openxmlformats.org/officeDocument/2006/relationships/chart" Target="../charts/chart2.xml" /><Relationship Id="rId1" Type="http://schemas.openxmlformats.org/officeDocument/2006/relationships/vmlDrawing" Target="../drawings/vmlDrawing7.vml" /><Relationship Id="rId6" Type="http://schemas.openxmlformats.org/officeDocument/2006/relationships/tags" Target="../tags/tag15.xml" /><Relationship Id="rId11" Type="http://schemas.openxmlformats.org/officeDocument/2006/relationships/tags" Target="../tags/tag20.xml" /><Relationship Id="rId24" Type="http://schemas.openxmlformats.org/officeDocument/2006/relationships/image" Target="../media/image1.emf" /><Relationship Id="rId5" Type="http://schemas.openxmlformats.org/officeDocument/2006/relationships/tags" Target="../tags/tag14.xml" /><Relationship Id="rId15" Type="http://schemas.openxmlformats.org/officeDocument/2006/relationships/tags" Target="../tags/tag24.xml" /><Relationship Id="rId23" Type="http://schemas.openxmlformats.org/officeDocument/2006/relationships/oleObject" Target="../embeddings/oleObject7.bin" /><Relationship Id="rId28" Type="http://schemas.openxmlformats.org/officeDocument/2006/relationships/image" Target="../media/image28.png" /><Relationship Id="rId10" Type="http://schemas.openxmlformats.org/officeDocument/2006/relationships/tags" Target="../tags/tag19.xml" /><Relationship Id="rId19" Type="http://schemas.openxmlformats.org/officeDocument/2006/relationships/tags" Target="../tags/tag28.xml" /><Relationship Id="rId4" Type="http://schemas.openxmlformats.org/officeDocument/2006/relationships/tags" Target="../tags/tag13.xml" /><Relationship Id="rId9" Type="http://schemas.openxmlformats.org/officeDocument/2006/relationships/tags" Target="../tags/tag18.xml" /><Relationship Id="rId14" Type="http://schemas.openxmlformats.org/officeDocument/2006/relationships/tags" Target="../tags/tag23.xml" /><Relationship Id="rId22" Type="http://schemas.openxmlformats.org/officeDocument/2006/relationships/slideLayout" Target="../slideLayouts/slideLayout6.xml" /><Relationship Id="rId27" Type="http://schemas.openxmlformats.org/officeDocument/2006/relationships/image" Target="../media/image15.png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 /><Relationship Id="rId13" Type="http://schemas.openxmlformats.org/officeDocument/2006/relationships/image" Target="../media/image35.png" /><Relationship Id="rId3" Type="http://schemas.openxmlformats.org/officeDocument/2006/relationships/tags" Target="../tags/tag32.xml" /><Relationship Id="rId7" Type="http://schemas.openxmlformats.org/officeDocument/2006/relationships/image" Target="../media/image29.png" /><Relationship Id="rId12" Type="http://schemas.openxmlformats.org/officeDocument/2006/relationships/image" Target="../media/image34.png" /><Relationship Id="rId17" Type="http://schemas.openxmlformats.org/officeDocument/2006/relationships/image" Target="../media/image38.png" /><Relationship Id="rId2" Type="http://schemas.openxmlformats.org/officeDocument/2006/relationships/tags" Target="../tags/tag31.xml" /><Relationship Id="rId16" Type="http://schemas.openxmlformats.org/officeDocument/2006/relationships/image" Target="../media/image27.png" /><Relationship Id="rId1" Type="http://schemas.openxmlformats.org/officeDocument/2006/relationships/vmlDrawing" Target="../drawings/vmlDrawing8.vml" /><Relationship Id="rId6" Type="http://schemas.openxmlformats.org/officeDocument/2006/relationships/image" Target="../media/image18.emf" /><Relationship Id="rId11" Type="http://schemas.openxmlformats.org/officeDocument/2006/relationships/image" Target="../media/image33.png" /><Relationship Id="rId5" Type="http://schemas.openxmlformats.org/officeDocument/2006/relationships/oleObject" Target="../embeddings/oleObject8.bin" /><Relationship Id="rId15" Type="http://schemas.openxmlformats.org/officeDocument/2006/relationships/image" Target="../media/image37.png" /><Relationship Id="rId10" Type="http://schemas.openxmlformats.org/officeDocument/2006/relationships/image" Target="../media/image32.png" /><Relationship Id="rId4" Type="http://schemas.openxmlformats.org/officeDocument/2006/relationships/slideLayout" Target="../slideLayouts/slideLayout6.xml" /><Relationship Id="rId9" Type="http://schemas.openxmlformats.org/officeDocument/2006/relationships/image" Target="../media/image31.png" /><Relationship Id="rId14" Type="http://schemas.openxmlformats.org/officeDocument/2006/relationships/image" Target="../media/image36.png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 /><Relationship Id="rId3" Type="http://schemas.openxmlformats.org/officeDocument/2006/relationships/tags" Target="../tags/tag34.xml" /><Relationship Id="rId7" Type="http://schemas.openxmlformats.org/officeDocument/2006/relationships/image" Target="../media/image1.emf" /><Relationship Id="rId12" Type="http://schemas.openxmlformats.org/officeDocument/2006/relationships/image" Target="../media/image42.png" /><Relationship Id="rId2" Type="http://schemas.openxmlformats.org/officeDocument/2006/relationships/tags" Target="../tags/tag33.xml" /><Relationship Id="rId1" Type="http://schemas.openxmlformats.org/officeDocument/2006/relationships/vmlDrawing" Target="../drawings/vmlDrawing9.vml" /><Relationship Id="rId6" Type="http://schemas.openxmlformats.org/officeDocument/2006/relationships/oleObject" Target="../embeddings/oleObject9.bin" /><Relationship Id="rId11" Type="http://schemas.openxmlformats.org/officeDocument/2006/relationships/image" Target="../media/image2.png" /><Relationship Id="rId5" Type="http://schemas.openxmlformats.org/officeDocument/2006/relationships/notesSlide" Target="../notesSlides/notesSlide1.xml" /><Relationship Id="rId10" Type="http://schemas.openxmlformats.org/officeDocument/2006/relationships/image" Target="../media/image41.png" /><Relationship Id="rId4" Type="http://schemas.openxmlformats.org/officeDocument/2006/relationships/slideLayout" Target="../slideLayouts/slideLayout6.xml" /><Relationship Id="rId9" Type="http://schemas.openxmlformats.org/officeDocument/2006/relationships/image" Target="../media/image40.png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 /><Relationship Id="rId13" Type="http://schemas.openxmlformats.org/officeDocument/2006/relationships/tags" Target="../tags/tag46.xml" /><Relationship Id="rId18" Type="http://schemas.openxmlformats.org/officeDocument/2006/relationships/tags" Target="../tags/tag51.xml" /><Relationship Id="rId26" Type="http://schemas.openxmlformats.org/officeDocument/2006/relationships/tags" Target="../tags/tag59.xml" /><Relationship Id="rId39" Type="http://schemas.openxmlformats.org/officeDocument/2006/relationships/chart" Target="../charts/chart6.xml" /><Relationship Id="rId3" Type="http://schemas.openxmlformats.org/officeDocument/2006/relationships/tags" Target="../tags/tag36.xml" /><Relationship Id="rId21" Type="http://schemas.openxmlformats.org/officeDocument/2006/relationships/tags" Target="../tags/tag54.xml" /><Relationship Id="rId34" Type="http://schemas.openxmlformats.org/officeDocument/2006/relationships/oleObject" Target="../embeddings/oleObject10.bin" /><Relationship Id="rId7" Type="http://schemas.openxmlformats.org/officeDocument/2006/relationships/tags" Target="../tags/tag40.xml" /><Relationship Id="rId12" Type="http://schemas.openxmlformats.org/officeDocument/2006/relationships/tags" Target="../tags/tag45.xml" /><Relationship Id="rId17" Type="http://schemas.openxmlformats.org/officeDocument/2006/relationships/tags" Target="../tags/tag50.xml" /><Relationship Id="rId25" Type="http://schemas.openxmlformats.org/officeDocument/2006/relationships/tags" Target="../tags/tag58.xml" /><Relationship Id="rId33" Type="http://schemas.openxmlformats.org/officeDocument/2006/relationships/slideLayout" Target="../slideLayouts/slideLayout6.xml" /><Relationship Id="rId38" Type="http://schemas.openxmlformats.org/officeDocument/2006/relationships/chart" Target="../charts/chart5.xml" /><Relationship Id="rId2" Type="http://schemas.openxmlformats.org/officeDocument/2006/relationships/tags" Target="../tags/tag35.xml" /><Relationship Id="rId16" Type="http://schemas.openxmlformats.org/officeDocument/2006/relationships/tags" Target="../tags/tag49.xml" /><Relationship Id="rId20" Type="http://schemas.openxmlformats.org/officeDocument/2006/relationships/tags" Target="../tags/tag53.xml" /><Relationship Id="rId29" Type="http://schemas.openxmlformats.org/officeDocument/2006/relationships/tags" Target="../tags/tag62.xml" /><Relationship Id="rId1" Type="http://schemas.openxmlformats.org/officeDocument/2006/relationships/vmlDrawing" Target="../drawings/vmlDrawing10.vml" /><Relationship Id="rId6" Type="http://schemas.openxmlformats.org/officeDocument/2006/relationships/tags" Target="../tags/tag39.xml" /><Relationship Id="rId11" Type="http://schemas.openxmlformats.org/officeDocument/2006/relationships/tags" Target="../tags/tag44.xml" /><Relationship Id="rId24" Type="http://schemas.openxmlformats.org/officeDocument/2006/relationships/tags" Target="../tags/tag57.xml" /><Relationship Id="rId32" Type="http://schemas.openxmlformats.org/officeDocument/2006/relationships/tags" Target="../tags/tag65.xml" /><Relationship Id="rId37" Type="http://schemas.openxmlformats.org/officeDocument/2006/relationships/chart" Target="../charts/chart4.xml" /><Relationship Id="rId5" Type="http://schemas.openxmlformats.org/officeDocument/2006/relationships/tags" Target="../tags/tag38.xml" /><Relationship Id="rId15" Type="http://schemas.openxmlformats.org/officeDocument/2006/relationships/tags" Target="../tags/tag48.xml" /><Relationship Id="rId23" Type="http://schemas.openxmlformats.org/officeDocument/2006/relationships/tags" Target="../tags/tag56.xml" /><Relationship Id="rId28" Type="http://schemas.openxmlformats.org/officeDocument/2006/relationships/tags" Target="../tags/tag61.xml" /><Relationship Id="rId36" Type="http://schemas.openxmlformats.org/officeDocument/2006/relationships/chart" Target="../charts/chart3.xml" /><Relationship Id="rId10" Type="http://schemas.openxmlformats.org/officeDocument/2006/relationships/tags" Target="../tags/tag43.xml" /><Relationship Id="rId19" Type="http://schemas.openxmlformats.org/officeDocument/2006/relationships/tags" Target="../tags/tag52.xml" /><Relationship Id="rId31" Type="http://schemas.openxmlformats.org/officeDocument/2006/relationships/tags" Target="../tags/tag64.xml" /><Relationship Id="rId4" Type="http://schemas.openxmlformats.org/officeDocument/2006/relationships/tags" Target="../tags/tag37.xml" /><Relationship Id="rId9" Type="http://schemas.openxmlformats.org/officeDocument/2006/relationships/tags" Target="../tags/tag42.xml" /><Relationship Id="rId14" Type="http://schemas.openxmlformats.org/officeDocument/2006/relationships/tags" Target="../tags/tag47.xml" /><Relationship Id="rId22" Type="http://schemas.openxmlformats.org/officeDocument/2006/relationships/tags" Target="../tags/tag55.xml" /><Relationship Id="rId27" Type="http://schemas.openxmlformats.org/officeDocument/2006/relationships/tags" Target="../tags/tag60.xml" /><Relationship Id="rId30" Type="http://schemas.openxmlformats.org/officeDocument/2006/relationships/tags" Target="../tags/tag63.xml" /><Relationship Id="rId35" Type="http://schemas.openxmlformats.org/officeDocument/2006/relationships/image" Target="../media/image5.emf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 /><Relationship Id="rId13" Type="http://schemas.openxmlformats.org/officeDocument/2006/relationships/tags" Target="../tags/tag77.xml" /><Relationship Id="rId18" Type="http://schemas.openxmlformats.org/officeDocument/2006/relationships/tags" Target="../tags/tag82.xml" /><Relationship Id="rId26" Type="http://schemas.openxmlformats.org/officeDocument/2006/relationships/image" Target="../media/image14.png" /><Relationship Id="rId3" Type="http://schemas.openxmlformats.org/officeDocument/2006/relationships/tags" Target="../tags/tag67.xml" /><Relationship Id="rId21" Type="http://schemas.openxmlformats.org/officeDocument/2006/relationships/oleObject" Target="../embeddings/oleObject11.bin" /><Relationship Id="rId7" Type="http://schemas.openxmlformats.org/officeDocument/2006/relationships/tags" Target="../tags/tag71.xml" /><Relationship Id="rId12" Type="http://schemas.openxmlformats.org/officeDocument/2006/relationships/tags" Target="../tags/tag76.xml" /><Relationship Id="rId17" Type="http://schemas.openxmlformats.org/officeDocument/2006/relationships/tags" Target="../tags/tag81.xml" /><Relationship Id="rId25" Type="http://schemas.openxmlformats.org/officeDocument/2006/relationships/image" Target="../media/image6.png" /><Relationship Id="rId2" Type="http://schemas.openxmlformats.org/officeDocument/2006/relationships/tags" Target="../tags/tag66.xml" /><Relationship Id="rId16" Type="http://schemas.openxmlformats.org/officeDocument/2006/relationships/tags" Target="../tags/tag80.xml" /><Relationship Id="rId20" Type="http://schemas.openxmlformats.org/officeDocument/2006/relationships/slideLayout" Target="../slideLayouts/slideLayout6.xml" /><Relationship Id="rId1" Type="http://schemas.openxmlformats.org/officeDocument/2006/relationships/vmlDrawing" Target="../drawings/vmlDrawing11.vml" /><Relationship Id="rId6" Type="http://schemas.openxmlformats.org/officeDocument/2006/relationships/tags" Target="../tags/tag70.xml" /><Relationship Id="rId11" Type="http://schemas.openxmlformats.org/officeDocument/2006/relationships/tags" Target="../tags/tag75.xml" /><Relationship Id="rId24" Type="http://schemas.openxmlformats.org/officeDocument/2006/relationships/chart" Target="../charts/chart8.xml" /><Relationship Id="rId5" Type="http://schemas.openxmlformats.org/officeDocument/2006/relationships/tags" Target="../tags/tag69.xml" /><Relationship Id="rId15" Type="http://schemas.openxmlformats.org/officeDocument/2006/relationships/tags" Target="../tags/tag79.xml" /><Relationship Id="rId23" Type="http://schemas.openxmlformats.org/officeDocument/2006/relationships/chart" Target="../charts/chart7.xml" /><Relationship Id="rId28" Type="http://schemas.openxmlformats.org/officeDocument/2006/relationships/image" Target="../media/image15.png" /><Relationship Id="rId10" Type="http://schemas.openxmlformats.org/officeDocument/2006/relationships/tags" Target="../tags/tag74.xml" /><Relationship Id="rId19" Type="http://schemas.openxmlformats.org/officeDocument/2006/relationships/tags" Target="../tags/tag83.xml" /><Relationship Id="rId4" Type="http://schemas.openxmlformats.org/officeDocument/2006/relationships/tags" Target="../tags/tag68.xml" /><Relationship Id="rId9" Type="http://schemas.openxmlformats.org/officeDocument/2006/relationships/tags" Target="../tags/tag73.xml" /><Relationship Id="rId14" Type="http://schemas.openxmlformats.org/officeDocument/2006/relationships/tags" Target="../tags/tag78.xml" /><Relationship Id="rId22" Type="http://schemas.openxmlformats.org/officeDocument/2006/relationships/image" Target="../media/image5.emf" /><Relationship Id="rId27" Type="http://schemas.openxmlformats.org/officeDocument/2006/relationships/image" Target="../media/image12.png" 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zakupki.gov.ru/epz/main/public/home.html" TargetMode="External" /><Relationship Id="rId13" Type="http://schemas.openxmlformats.org/officeDocument/2006/relationships/hyperlink" Target="https://gisp.gov.ru/faq/" TargetMode="External" /><Relationship Id="rId3" Type="http://schemas.openxmlformats.org/officeDocument/2006/relationships/tags" Target="../tags/tag85.xml" /><Relationship Id="rId7" Type="http://schemas.openxmlformats.org/officeDocument/2006/relationships/hyperlink" Target="https://gisp.gov.ru/pp719/p/pub/products/" TargetMode="External" /><Relationship Id="rId12" Type="http://schemas.openxmlformats.org/officeDocument/2006/relationships/hyperlink" Target="https://portal.frprf.ru/online/gisp" TargetMode="External" /><Relationship Id="rId2" Type="http://schemas.openxmlformats.org/officeDocument/2006/relationships/tags" Target="../tags/tag84.xml" /><Relationship Id="rId1" Type="http://schemas.openxmlformats.org/officeDocument/2006/relationships/vmlDrawing" Target="../drawings/vmlDrawing12.vml" /><Relationship Id="rId6" Type="http://schemas.openxmlformats.org/officeDocument/2006/relationships/image" Target="../media/image18.emf" /><Relationship Id="rId11" Type="http://schemas.openxmlformats.org/officeDocument/2006/relationships/hyperlink" Target="https://gisp.gov.ru/documents/12413478/" TargetMode="External" /><Relationship Id="rId5" Type="http://schemas.openxmlformats.org/officeDocument/2006/relationships/oleObject" Target="../embeddings/oleObject12.bin" /><Relationship Id="rId10" Type="http://schemas.openxmlformats.org/officeDocument/2006/relationships/hyperlink" Target="https://gisp.gov.ru/news/12462041/" TargetMode="External" /><Relationship Id="rId4" Type="http://schemas.openxmlformats.org/officeDocument/2006/relationships/slideLayout" Target="../slideLayouts/slideLayout6.xml" /><Relationship Id="rId9" Type="http://schemas.openxmlformats.org/officeDocument/2006/relationships/image" Target="../media/image43.png" /><Relationship Id="rId14" Type="http://schemas.openxmlformats.org/officeDocument/2006/relationships/hyperlink" Target="https://gisp.gov.ru/pp616/pub/app_eaeu/search/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>
            <a:extLst>
              <a:ext uri="{FF2B5EF4-FFF2-40B4-BE49-F238E27FC236}">
                <a16:creationId xmlns:a16="http://schemas.microsoft.com/office/drawing/2014/main" id="{06C5320F-0BA8-4218-AC79-0209C9DDC10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Слайд think-cell" r:id="rId4" imgW="421" imgH="423" progId="TCLayout.ActiveDocument.1">
                  <p:embed/>
                </p:oleObj>
              </mc:Choice>
              <mc:Fallback>
                <p:oleObj name="Слайд think-cell" r:id="rId4" imgW="421" imgH="423" progId="TCLayout.ActiveDocument.1">
                  <p:embed/>
                  <p:pic>
                    <p:nvPicPr>
                      <p:cNvPr id="3" name="Объект 2" hidden="1">
                        <a:extLst>
                          <a:ext uri="{FF2B5EF4-FFF2-40B4-BE49-F238E27FC236}">
                            <a16:creationId xmlns:a16="http://schemas.microsoft.com/office/drawing/2014/main" id="{06C5320F-0BA8-4218-AC79-0209C9DDC1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470245" y="1887683"/>
            <a:ext cx="9409480" cy="202363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0" indent="0" algn="ctr" defTabSz="914400">
              <a:lnSpc>
                <a:spcPct val="100000"/>
              </a:lnSpc>
              <a:spcBef>
                <a:spcPts val="680"/>
              </a:spcBef>
              <a:buNone/>
            </a:pPr>
            <a:r>
              <a:rPr lang="ru-RU" sz="3000" b="1" spc="-20" dirty="0">
                <a:solidFill>
                  <a:schemeClr val="accent3"/>
                </a:solidFill>
                <a:latin typeface="DejaVu Sans"/>
                <a:ea typeface="+mn-ea"/>
              </a:rPr>
              <a:t>Национальный режим в системе закупок (запрет ,ограничение, квоты). </a:t>
            </a:r>
          </a:p>
          <a:p>
            <a:pPr marL="0" indent="0" algn="ctr" defTabSz="914400">
              <a:lnSpc>
                <a:spcPct val="100000"/>
              </a:lnSpc>
              <a:spcBef>
                <a:spcPts val="680"/>
              </a:spcBef>
              <a:buNone/>
            </a:pPr>
            <a:r>
              <a:rPr lang="ru-RU" sz="3000" b="1" spc="-20" dirty="0">
                <a:solidFill>
                  <a:schemeClr val="accent3"/>
                </a:solidFill>
                <a:latin typeface="DejaVu Sans"/>
                <a:ea typeface="+mn-ea"/>
              </a:rPr>
              <a:t>Анализ закупок российской продукции в рамках контрактной системы</a:t>
            </a:r>
          </a:p>
        </p:txBody>
      </p:sp>
      <p:sp>
        <p:nvSpPr>
          <p:cNvPr id="13" name="Shape 120">
            <a:extLst>
              <a:ext uri="{FF2B5EF4-FFF2-40B4-BE49-F238E27FC236}">
                <a16:creationId xmlns:a16="http://schemas.microsoft.com/office/drawing/2014/main" id="{90D080CD-E715-45A9-B553-ED32105CC311}"/>
              </a:ext>
            </a:extLst>
          </p:cNvPr>
          <p:cNvSpPr txBox="1">
            <a:spLocks/>
          </p:cNvSpPr>
          <p:nvPr/>
        </p:nvSpPr>
        <p:spPr>
          <a:xfrm>
            <a:off x="9564914" y="6278131"/>
            <a:ext cx="2496458" cy="3644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ru-RU" sz="1200" kern="0" dirty="0">
                <a:solidFill>
                  <a:schemeClr val="accent3">
                    <a:lumMod val="75000"/>
                  </a:schemeClr>
                </a:solidFill>
                <a:latin typeface="DejaVu Sans"/>
              </a:rPr>
              <a:t>г. Москва, 2022 год</a:t>
            </a:r>
            <a:endParaRPr lang="ru-RU" sz="1200" dirty="0">
              <a:solidFill>
                <a:schemeClr val="accent3">
                  <a:lumMod val="75000"/>
                </a:schemeClr>
              </a:solidFill>
              <a:latin typeface="DejaVu Sans"/>
            </a:endParaRPr>
          </a:p>
        </p:txBody>
      </p:sp>
      <p:sp>
        <p:nvSpPr>
          <p:cNvPr id="15" name="Shape 120">
            <a:extLst>
              <a:ext uri="{FF2B5EF4-FFF2-40B4-BE49-F238E27FC236}">
                <a16:creationId xmlns:a16="http://schemas.microsoft.com/office/drawing/2014/main" id="{EDAA559B-E34A-4D2F-A405-920D16E9CACD}"/>
              </a:ext>
            </a:extLst>
          </p:cNvPr>
          <p:cNvSpPr txBox="1">
            <a:spLocks/>
          </p:cNvSpPr>
          <p:nvPr/>
        </p:nvSpPr>
        <p:spPr>
          <a:xfrm>
            <a:off x="281058" y="6278130"/>
            <a:ext cx="2092028" cy="3644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indent="-228600" algn="l" defTabSz="900112" rtl="0" eaLnBrk="1" latinLnBrk="0" hangingPunct="1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200" kern="0" dirty="0">
                <a:solidFill>
                  <a:schemeClr val="accent3">
                    <a:lumMod val="75000"/>
                  </a:schemeClr>
                </a:solidFill>
                <a:latin typeface="DejaVu Sans"/>
              </a:rPr>
              <a:t>www.minpromtorg.gov.ru</a:t>
            </a:r>
            <a:endParaRPr lang="ru-RU" sz="1200" dirty="0">
              <a:solidFill>
                <a:schemeClr val="accent3">
                  <a:lumMod val="75000"/>
                </a:schemeClr>
              </a:solidFill>
              <a:latin typeface="DejaVu Sans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810A126-280A-46A7-BBE6-4EEFA51EF984}"/>
              </a:ext>
            </a:extLst>
          </p:cNvPr>
          <p:cNvCxnSpPr>
            <a:cxnSpLocks/>
          </p:cNvCxnSpPr>
          <p:nvPr/>
        </p:nvCxnSpPr>
        <p:spPr>
          <a:xfrm>
            <a:off x="0" y="1030513"/>
            <a:ext cx="12192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B655F7C-8AF6-4FD1-84C1-8F7BA89FF471}"/>
              </a:ext>
            </a:extLst>
          </p:cNvPr>
          <p:cNvCxnSpPr>
            <a:cxnSpLocks/>
          </p:cNvCxnSpPr>
          <p:nvPr/>
        </p:nvCxnSpPr>
        <p:spPr>
          <a:xfrm>
            <a:off x="0" y="6174013"/>
            <a:ext cx="12192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165" name="Picture 13">
            <a:extLst>
              <a:ext uri="{FF2B5EF4-FFF2-40B4-BE49-F238E27FC236}">
                <a16:creationId xmlns:a16="http://schemas.microsoft.com/office/drawing/2014/main" id="{26324E9B-F93B-481B-8EA7-784E69F7C8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50"/>
          <a:stretch/>
        </p:blipFill>
        <p:spPr bwMode="auto">
          <a:xfrm>
            <a:off x="10022799" y="1213202"/>
            <a:ext cx="2169201" cy="47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67299" y="4768483"/>
            <a:ext cx="7662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Лещенко Надежда Ивановна</a:t>
            </a:r>
          </a:p>
          <a:p>
            <a:r>
              <a:rPr lang="ru-RU" dirty="0"/>
              <a:t>Заместитель директора Департамента </a:t>
            </a:r>
          </a:p>
          <a:p>
            <a:r>
              <a:rPr lang="ru-RU" dirty="0"/>
              <a:t>Министерства промышленности и торговли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89988582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E6ADF884-E3EC-48AF-81AB-761BE1DC32C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785502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name="Слайд think-cell" r:id="rId4" imgW="395" imgH="394" progId="TCLayout.ActiveDocument.1">
                  <p:embed/>
                </p:oleObj>
              </mc:Choice>
              <mc:Fallback>
                <p:oleObj name="Слайд think-cell" r:id="rId4" imgW="395" imgH="394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E6ADF884-E3EC-48AF-81AB-761BE1DC32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25103-576E-4C05-B11F-78210033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824" y="3067050"/>
            <a:ext cx="10144352" cy="723900"/>
          </a:xfrm>
        </p:spPr>
        <p:txBody>
          <a:bodyPr vert="horz">
            <a:normAutofit/>
          </a:bodyPr>
          <a:lstStyle/>
          <a:p>
            <a:pPr algn="ctr"/>
            <a:r>
              <a:rPr lang="ru-RU" sz="4400" dirty="0">
                <a:solidFill>
                  <a:schemeClr val="tx2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41181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Объект 69" hidden="1">
            <a:extLst>
              <a:ext uri="{FF2B5EF4-FFF2-40B4-BE49-F238E27FC236}">
                <a16:creationId xmlns:a16="http://schemas.microsoft.com/office/drawing/2014/main" id="{1E90C0A0-416C-4A53-8583-A5EDEE010C5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665798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Слайд think-cell" r:id="rId4" imgW="395" imgH="394" progId="TCLayout.ActiveDocument.1">
                  <p:embed/>
                </p:oleObj>
              </mc:Choice>
              <mc:Fallback>
                <p:oleObj name="Слайд think-cell" r:id="rId4" imgW="395" imgH="394" progId="TCLayout.ActiveDocument.1">
                  <p:embed/>
                  <p:pic>
                    <p:nvPicPr>
                      <p:cNvPr id="70" name="Объект 69" hidden="1">
                        <a:extLst>
                          <a:ext uri="{FF2B5EF4-FFF2-40B4-BE49-F238E27FC236}">
                            <a16:creationId xmlns:a16="http://schemas.microsoft.com/office/drawing/2014/main" id="{1E90C0A0-416C-4A53-8583-A5EDEE010C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AutoShape 2">
            <a:extLst>
              <a:ext uri="{FF2B5EF4-FFF2-40B4-BE49-F238E27FC236}">
                <a16:creationId xmlns:a16="http://schemas.microsoft.com/office/drawing/2014/main" id="{EC76274D-CF09-45C2-895D-7CB06FB0738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814209" y="2898506"/>
            <a:ext cx="3327401" cy="2228368"/>
          </a:xfrm>
          <a:prstGeom prst="rect">
            <a:avLst/>
          </a:prstGeom>
          <a:solidFill>
            <a:schemeClr val="accent1">
              <a:lumMod val="20000"/>
              <a:lumOff val="80000"/>
              <a:alpha val="4000"/>
            </a:schemeClr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endParaRPr lang="ru-RU" sz="1000" b="1" dirty="0">
              <a:latin typeface="DejaVu San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AAB98A-F5C7-44B9-9E4D-8E25B8185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ru-RU" dirty="0"/>
              <a:t>Действующая  система механизмов по приоритету российских товаров при государственных (муниципальных) закупках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67CB762-CCF2-4948-9A10-EE95A0662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24F4-B77B-411F-89BA-CC0DCB32E83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135D14B8-426B-400B-B134-1452E86517F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8444" y="1007343"/>
            <a:ext cx="11514982" cy="4313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200" b="1" dirty="0">
                <a:latin typeface="DejaVu Sans"/>
              </a:rPr>
              <a:t>Каталог товаров, работ и услуг (КТРУ)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2F30FF-AF61-4EC2-BB60-5BB4381117AF}"/>
              </a:ext>
            </a:extLst>
          </p:cNvPr>
          <p:cNvSpPr txBox="1"/>
          <p:nvPr/>
        </p:nvSpPr>
        <p:spPr>
          <a:xfrm>
            <a:off x="335538" y="1461304"/>
            <a:ext cx="11518900" cy="368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>
              <a:defRPr sz="1000">
                <a:solidFill>
                  <a:srgbClr val="22272F"/>
                </a:solidFill>
                <a:latin typeface="DejaVu Sans"/>
              </a:defRPr>
            </a:lvl1pPr>
          </a:lstStyle>
          <a:p>
            <a:r>
              <a:rPr lang="ru-RU" dirty="0"/>
              <a:t>Каталог товаров, работ, услуг для обеспечения государственных и муниципальных нужд, используемый Заказчиком для стандартизации описания требуемых характеристик закупаемого товара, работы и услуги</a:t>
            </a: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62105B0F-F54F-47B8-B1F2-4A0E37364B7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5538" y="1825648"/>
            <a:ext cx="11518900" cy="602592"/>
          </a:xfrm>
          <a:prstGeom prst="rect">
            <a:avLst/>
          </a:prstGeom>
          <a:solidFill>
            <a:schemeClr val="accent1">
              <a:lumMod val="20000"/>
              <a:lumOff val="80000"/>
              <a:alpha val="4000"/>
            </a:schemeClr>
          </a:solidFill>
          <a:ln w="952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endParaRPr lang="ru-RU" sz="1200" b="1" dirty="0">
              <a:latin typeface="DejaVu Sans"/>
            </a:endParaRP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DAAA8A40-427D-428A-BC9A-2A00042FEA16}"/>
              </a:ext>
            </a:extLst>
          </p:cNvPr>
          <p:cNvGrpSpPr/>
          <p:nvPr/>
        </p:nvGrpSpPr>
        <p:grpSpPr>
          <a:xfrm>
            <a:off x="3528107" y="1946808"/>
            <a:ext cx="2318994" cy="360272"/>
            <a:chOff x="6335273" y="5745424"/>
            <a:chExt cx="2318994" cy="360272"/>
          </a:xfrm>
        </p:grpSpPr>
        <p:sp>
          <p:nvSpPr>
            <p:cNvPr id="7" name="ПП РФ от 25.05.2017 г. №634">
              <a:extLst>
                <a:ext uri="{FF2B5EF4-FFF2-40B4-BE49-F238E27FC236}">
                  <a16:creationId xmlns:a16="http://schemas.microsoft.com/office/drawing/2014/main" id="{01D2B21B-1AFB-44CC-AB2C-71E7C746B09D}"/>
                </a:ext>
              </a:extLst>
            </p:cNvPr>
            <p:cNvSpPr txBox="1"/>
            <p:nvPr/>
          </p:nvSpPr>
          <p:spPr>
            <a:xfrm>
              <a:off x="6741084" y="5745424"/>
              <a:ext cx="1913183" cy="360272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Радиоэлектронная продукция </a:t>
              </a:r>
              <a:r>
                <a:rPr lang="ru-RU" sz="100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(2443 позиций)</a:t>
              </a: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E2578D8F-2B75-45BD-B14F-D711B68E6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5273" y="5789829"/>
              <a:ext cx="271462" cy="271462"/>
            </a:xfrm>
            <a:prstGeom prst="rect">
              <a:avLst/>
            </a:prstGeom>
          </p:spPr>
        </p:pic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C3A389ED-A013-42B2-B673-93442C8E4139}"/>
              </a:ext>
            </a:extLst>
          </p:cNvPr>
          <p:cNvGrpSpPr/>
          <p:nvPr/>
        </p:nvGrpSpPr>
        <p:grpSpPr>
          <a:xfrm>
            <a:off x="6320807" y="1981936"/>
            <a:ext cx="1870507" cy="271462"/>
            <a:chOff x="9206605" y="5338173"/>
            <a:chExt cx="1870507" cy="271462"/>
          </a:xfrm>
        </p:grpSpPr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78468846-1B65-4266-A98E-39DC0DAB448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6605" y="5338173"/>
              <a:ext cx="271462" cy="271462"/>
            </a:xfrm>
            <a:prstGeom prst="rect">
              <a:avLst/>
            </a:prstGeom>
          </p:spPr>
        </p:pic>
        <p:sp>
          <p:nvSpPr>
            <p:cNvPr id="10" name="ПП РФ от 25.05.2017 г. №634">
              <a:extLst>
                <a:ext uri="{FF2B5EF4-FFF2-40B4-BE49-F238E27FC236}">
                  <a16:creationId xmlns:a16="http://schemas.microsoft.com/office/drawing/2014/main" id="{117B0025-8915-4548-A533-A571EAF75759}"/>
                </a:ext>
              </a:extLst>
            </p:cNvPr>
            <p:cNvSpPr txBox="1"/>
            <p:nvPr/>
          </p:nvSpPr>
          <p:spPr>
            <a:xfrm>
              <a:off x="9583540" y="5342033"/>
              <a:ext cx="1493572" cy="263742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Медицинские изделия </a:t>
              </a:r>
              <a:r>
                <a:rPr lang="ru-RU" sz="100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(46673 позиций)</a:t>
              </a: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5D06866D-6858-4102-A278-3911800D96D5}"/>
              </a:ext>
            </a:extLst>
          </p:cNvPr>
          <p:cNvGrpSpPr/>
          <p:nvPr/>
        </p:nvGrpSpPr>
        <p:grpSpPr>
          <a:xfrm>
            <a:off x="462231" y="1949298"/>
            <a:ext cx="2329357" cy="303674"/>
            <a:chOff x="6334711" y="5296258"/>
            <a:chExt cx="2329357" cy="303674"/>
          </a:xfrm>
        </p:grpSpPr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BCA56D39-0C90-4B31-B3E6-457F78B2A5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4711" y="5321736"/>
              <a:ext cx="271462" cy="271462"/>
            </a:xfrm>
            <a:prstGeom prst="rect">
              <a:avLst/>
            </a:prstGeom>
          </p:spPr>
        </p:pic>
        <p:sp>
          <p:nvSpPr>
            <p:cNvPr id="12" name="ПП РФ от 25.05.2017 г. №634">
              <a:extLst>
                <a:ext uri="{FF2B5EF4-FFF2-40B4-BE49-F238E27FC236}">
                  <a16:creationId xmlns:a16="http://schemas.microsoft.com/office/drawing/2014/main" id="{A8F0EEA0-FE65-47F0-8673-0753647FF446}"/>
                </a:ext>
              </a:extLst>
            </p:cNvPr>
            <p:cNvSpPr txBox="1"/>
            <p:nvPr/>
          </p:nvSpPr>
          <p:spPr>
            <a:xfrm>
              <a:off x="6749063" y="5296258"/>
              <a:ext cx="1915005" cy="303674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Лекарственные препараты </a:t>
              </a:r>
              <a:r>
                <a:rPr lang="ru-RU" sz="100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(7413 позиций)</a:t>
              </a:r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08123354-2335-46DF-AE9B-F6B14FCAAEA6}"/>
              </a:ext>
            </a:extLst>
          </p:cNvPr>
          <p:cNvGrpSpPr/>
          <p:nvPr/>
        </p:nvGrpSpPr>
        <p:grpSpPr>
          <a:xfrm>
            <a:off x="8665020" y="1989555"/>
            <a:ext cx="3076515" cy="274777"/>
            <a:chOff x="9206605" y="5788172"/>
            <a:chExt cx="2534929" cy="27477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702A50DA-E3FE-465B-A70B-A3FC004B9B0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6605" y="5792210"/>
              <a:ext cx="266700" cy="266700"/>
            </a:xfrm>
            <a:prstGeom prst="rect">
              <a:avLst/>
            </a:prstGeom>
          </p:spPr>
        </p:pic>
        <p:sp>
          <p:nvSpPr>
            <p:cNvPr id="14" name="ПП РФ от 25.05.2017 г. №634">
              <a:extLst>
                <a:ext uri="{FF2B5EF4-FFF2-40B4-BE49-F238E27FC236}">
                  <a16:creationId xmlns:a16="http://schemas.microsoft.com/office/drawing/2014/main" id="{D0CA032F-4E03-4454-82A8-DA07E4117CD8}"/>
                </a:ext>
              </a:extLst>
            </p:cNvPr>
            <p:cNvSpPr txBox="1"/>
            <p:nvPr/>
          </p:nvSpPr>
          <p:spPr>
            <a:xfrm>
              <a:off x="9583540" y="5788172"/>
              <a:ext cx="2157994" cy="27477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Вещества химические </a:t>
              </a:r>
            </a:p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и продукты химические </a:t>
              </a:r>
              <a:r>
                <a:rPr lang="ru-RU" sz="100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(1035 позиций)</a:t>
              </a:r>
            </a:p>
          </p:txBody>
        </p:sp>
      </p:grp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59BB772-1178-48CB-8FFF-708D0FE18370}"/>
              </a:ext>
            </a:extLst>
          </p:cNvPr>
          <p:cNvSpPr/>
          <p:nvPr/>
        </p:nvSpPr>
        <p:spPr>
          <a:xfrm>
            <a:off x="0" y="1017767"/>
            <a:ext cx="328444" cy="14104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vert="vert270" lIns="36000" tIns="91440" rIns="36000" bIns="91440" anchor="ctr"/>
          <a:lstStyle/>
          <a:p>
            <a:pPr algn="ctr" eaLnBrk="0" hangingPunct="0"/>
            <a:r>
              <a:rPr lang="ru-RU" sz="1200" b="1" dirty="0">
                <a:solidFill>
                  <a:schemeClr val="tx1"/>
                </a:solidFill>
                <a:latin typeface="DejaVu Sans"/>
              </a:rPr>
              <a:t>Базовая мера</a:t>
            </a:r>
          </a:p>
        </p:txBody>
      </p:sp>
      <p:sp>
        <p:nvSpPr>
          <p:cNvPr id="20" name="AutoShape 2">
            <a:extLst>
              <a:ext uri="{FF2B5EF4-FFF2-40B4-BE49-F238E27FC236}">
                <a16:creationId xmlns:a16="http://schemas.microsoft.com/office/drawing/2014/main" id="{31F4F2F1-0642-4A5C-A5E4-55750D72FE7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4962" y="5911531"/>
            <a:ext cx="11518900" cy="362269"/>
          </a:xfrm>
          <a:prstGeom prst="rect">
            <a:avLst/>
          </a:prstGeom>
          <a:solidFill>
            <a:schemeClr val="accent1">
              <a:lumMod val="20000"/>
              <a:lumOff val="80000"/>
              <a:alpha val="4000"/>
            </a:schemeClr>
          </a:solidFill>
          <a:ln w="9525" algn="ctr">
            <a:solidFill>
              <a:srgbClr val="9C3328"/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endParaRPr lang="ru-RU" sz="1200" b="1" dirty="0">
              <a:latin typeface="DejaVu Sans"/>
            </a:endParaRPr>
          </a:p>
        </p:txBody>
      </p:sp>
      <p:sp>
        <p:nvSpPr>
          <p:cNvPr id="21" name="AutoShape 2">
            <a:extLst>
              <a:ext uri="{FF2B5EF4-FFF2-40B4-BE49-F238E27FC236}">
                <a16:creationId xmlns:a16="http://schemas.microsoft.com/office/drawing/2014/main" id="{47180F80-D742-4C65-8267-8CE66498E42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5538" y="5204503"/>
            <a:ext cx="11518900" cy="362269"/>
          </a:xfrm>
          <a:prstGeom prst="rect">
            <a:avLst/>
          </a:prstGeom>
          <a:solidFill>
            <a:srgbClr val="E7C7C7"/>
          </a:solidFill>
          <a:ln w="9525" algn="ctr">
            <a:solidFill>
              <a:srgbClr val="9C3328"/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200" b="1" dirty="0">
                <a:latin typeface="DejaVu Sans"/>
              </a:rPr>
              <a:t>Квотирование (постановление № 2014)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A83ACF5-3942-4167-A892-04738DC9179B}"/>
              </a:ext>
            </a:extLst>
          </p:cNvPr>
          <p:cNvSpPr/>
          <p:nvPr/>
        </p:nvSpPr>
        <p:spPr>
          <a:xfrm>
            <a:off x="4019997" y="2482852"/>
            <a:ext cx="96835" cy="9068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rgbClr val="E2E2E2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  <a:latin typeface="DejaVu Sans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9F323B-EA34-4C72-BDD5-EB4080170653}"/>
              </a:ext>
            </a:extLst>
          </p:cNvPr>
          <p:cNvSpPr txBox="1"/>
          <p:nvPr/>
        </p:nvSpPr>
        <p:spPr>
          <a:xfrm>
            <a:off x="334964" y="5566772"/>
            <a:ext cx="11518900" cy="3683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C3328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000" dirty="0">
                <a:solidFill>
                  <a:srgbClr val="22272F"/>
                </a:solidFill>
                <a:latin typeface="DejaVu Sans"/>
              </a:rPr>
              <a:t>У</a:t>
            </a:r>
            <a:r>
              <a:rPr lang="ru-RU" sz="1000" i="0" dirty="0">
                <a:solidFill>
                  <a:srgbClr val="22272F"/>
                </a:solidFill>
                <a:effectLst/>
                <a:latin typeface="DejaVu Sans"/>
              </a:rPr>
              <a:t>становление требования об обязательной минимальной закупке доли продукции в денежном выражении у отечественных производителей, диверсифицированной в зависимости от отрасли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4123FF-8D9C-4A39-9C8C-31D69AFD2C10}"/>
              </a:ext>
            </a:extLst>
          </p:cNvPr>
          <p:cNvSpPr txBox="1"/>
          <p:nvPr/>
        </p:nvSpPr>
        <p:spPr>
          <a:xfrm>
            <a:off x="762540" y="5969555"/>
            <a:ext cx="50585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000" dirty="0">
                <a:effectLst/>
                <a:latin typeface="DejaVu Sans"/>
                <a:ea typeface="Calibri" panose="020F0502020204030204" pitchFamily="34" charset="0"/>
                <a:cs typeface="Times New Roman" panose="02020603050405020304" pitchFamily="18" charset="0"/>
              </a:rPr>
              <a:t>ФЗ № 44-ФЗ: </a:t>
            </a:r>
            <a:r>
              <a:rPr lang="ru-RU" sz="1000" b="1" dirty="0">
                <a:effectLst/>
                <a:latin typeface="DejaVu Sans"/>
                <a:ea typeface="Calibri" panose="020F0502020204030204" pitchFamily="34" charset="0"/>
                <a:cs typeface="Times New Roman" panose="02020603050405020304" pitchFamily="18" charset="0"/>
              </a:rPr>
              <a:t>107 позиций</a:t>
            </a:r>
            <a:endParaRPr lang="ru-RU" sz="700" b="1" dirty="0">
              <a:effectLst/>
              <a:latin typeface="DejaVu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FFB171-99FF-4B77-81E6-5BCB08B123D0}"/>
              </a:ext>
            </a:extLst>
          </p:cNvPr>
          <p:cNvSpPr txBox="1"/>
          <p:nvPr/>
        </p:nvSpPr>
        <p:spPr>
          <a:xfrm>
            <a:off x="3064398" y="5977249"/>
            <a:ext cx="879264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i="1" dirty="0">
                <a:latin typeface="DejaVu Sans"/>
                <a:ea typeface="Calibri" panose="020F0502020204030204" pitchFamily="34" charset="0"/>
                <a:cs typeface="Times New Roman" panose="02020603050405020304" pitchFamily="18" charset="0"/>
              </a:rPr>
              <a:t>Примеры установленной квоты: радио- и телеком оборудование – от 2% до 90%; медтехника – от 9% до 95%</a:t>
            </a:r>
            <a:endParaRPr lang="ru-RU" sz="600" i="1" dirty="0">
              <a:effectLst/>
              <a:latin typeface="DejaVu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322F3294-05F0-4C70-B856-EF3122BC6FD3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49" y="5959315"/>
            <a:ext cx="266700" cy="266700"/>
          </a:xfrm>
          <a:prstGeom prst="rect">
            <a:avLst/>
          </a:prstGeom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9A9E7D09-9779-47AC-9CA5-65504AB2CF4C}"/>
              </a:ext>
            </a:extLst>
          </p:cNvPr>
          <p:cNvSpPr/>
          <p:nvPr/>
        </p:nvSpPr>
        <p:spPr>
          <a:xfrm>
            <a:off x="6518" y="5204502"/>
            <a:ext cx="328444" cy="1069297"/>
          </a:xfrm>
          <a:prstGeom prst="rect">
            <a:avLst/>
          </a:prstGeom>
          <a:solidFill>
            <a:srgbClr val="E7C7C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E7C7C7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b="1" dirty="0" err="1">
                <a:solidFill>
                  <a:schemeClr val="tx1"/>
                </a:solidFill>
                <a:latin typeface="DejaVu Sans"/>
              </a:rPr>
              <a:t>Специаль</a:t>
            </a:r>
            <a:r>
              <a:rPr lang="en-US" sz="1200" b="1" dirty="0">
                <a:solidFill>
                  <a:schemeClr val="tx1"/>
                </a:solidFill>
                <a:latin typeface="DejaVu Sans"/>
              </a:rPr>
              <a:t>-</a:t>
            </a:r>
            <a:r>
              <a:rPr lang="ru-RU" sz="1200" b="1" dirty="0">
                <a:solidFill>
                  <a:schemeClr val="tx1"/>
                </a:solidFill>
                <a:latin typeface="DejaVu Sans"/>
              </a:rPr>
              <a:t>ная мера</a:t>
            </a:r>
          </a:p>
        </p:txBody>
      </p:sp>
      <p:sp>
        <p:nvSpPr>
          <p:cNvPr id="28" name="AutoShape 2">
            <a:extLst>
              <a:ext uri="{FF2B5EF4-FFF2-40B4-BE49-F238E27FC236}">
                <a16:creationId xmlns:a16="http://schemas.microsoft.com/office/drawing/2014/main" id="{BCD812FF-0C05-4BEE-8C8B-FD2FF20A795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4963" y="2895164"/>
            <a:ext cx="3328412" cy="2231710"/>
          </a:xfrm>
          <a:prstGeom prst="rect">
            <a:avLst/>
          </a:prstGeom>
          <a:solidFill>
            <a:schemeClr val="accent1">
              <a:lumMod val="20000"/>
              <a:lumOff val="80000"/>
              <a:alpha val="4000"/>
            </a:schemeClr>
          </a:solidFill>
          <a:ln w="9525" algn="ctr">
            <a:solidFill>
              <a:schemeClr val="accent5"/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endParaRPr lang="ru-RU" sz="1200" b="1" dirty="0">
              <a:latin typeface="DejaVu Sans"/>
            </a:endParaRPr>
          </a:p>
        </p:txBody>
      </p:sp>
      <p:sp>
        <p:nvSpPr>
          <p:cNvPr id="29" name="AutoShape 2">
            <a:extLst>
              <a:ext uri="{FF2B5EF4-FFF2-40B4-BE49-F238E27FC236}">
                <a16:creationId xmlns:a16="http://schemas.microsoft.com/office/drawing/2014/main" id="{E360373E-5AF6-40BB-B543-A08402DB25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5539" y="2482852"/>
            <a:ext cx="3328411" cy="3622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200" b="1" dirty="0">
                <a:latin typeface="DejaVu Sans"/>
              </a:rPr>
              <a:t>Запреты</a:t>
            </a: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E21829D2-4659-41CC-869F-78D6FFDC2CA6}"/>
              </a:ext>
            </a:extLst>
          </p:cNvPr>
          <p:cNvGrpSpPr/>
          <p:nvPr/>
        </p:nvGrpSpPr>
        <p:grpSpPr>
          <a:xfrm>
            <a:off x="450550" y="3441981"/>
            <a:ext cx="2140728" cy="271462"/>
            <a:chOff x="467006" y="2707496"/>
            <a:chExt cx="2140728" cy="271462"/>
          </a:xfrm>
        </p:grpSpPr>
        <p:sp>
          <p:nvSpPr>
            <p:cNvPr id="31" name="ПП РФ от 25.05.2017 г. №634">
              <a:extLst>
                <a:ext uri="{FF2B5EF4-FFF2-40B4-BE49-F238E27FC236}">
                  <a16:creationId xmlns:a16="http://schemas.microsoft.com/office/drawing/2014/main" id="{E0271391-490F-44F9-8089-AB1B8CD92024}"/>
                </a:ext>
              </a:extLst>
            </p:cNvPr>
            <p:cNvSpPr txBox="1"/>
            <p:nvPr/>
          </p:nvSpPr>
          <p:spPr>
            <a:xfrm>
              <a:off x="868058" y="2751786"/>
              <a:ext cx="1739676" cy="20982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Вычислительная техника</a:t>
              </a:r>
            </a:p>
          </p:txBody>
        </p: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id="{9DCAF4E0-E900-4EAE-B61F-C1E32D957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006" y="2707496"/>
              <a:ext cx="271462" cy="271462"/>
            </a:xfrm>
            <a:prstGeom prst="rect">
              <a:avLst/>
            </a:prstGeom>
          </p:spPr>
        </p:pic>
      </p:grp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DC33E3B9-7C46-4BC2-9AD3-D3EF5F61D8E2}"/>
              </a:ext>
            </a:extLst>
          </p:cNvPr>
          <p:cNvGrpSpPr/>
          <p:nvPr/>
        </p:nvGrpSpPr>
        <p:grpSpPr>
          <a:xfrm>
            <a:off x="450550" y="4396965"/>
            <a:ext cx="2824636" cy="303113"/>
            <a:chOff x="3047513" y="3630557"/>
            <a:chExt cx="2493189" cy="303113"/>
          </a:xfrm>
        </p:grpSpPr>
        <p:sp>
          <p:nvSpPr>
            <p:cNvPr id="34" name="ПП РФ от 25.05.2017 г. №634">
              <a:extLst>
                <a:ext uri="{FF2B5EF4-FFF2-40B4-BE49-F238E27FC236}">
                  <a16:creationId xmlns:a16="http://schemas.microsoft.com/office/drawing/2014/main" id="{3C76F65C-F6FC-47EF-BF1C-B32EE335A714}"/>
                </a:ext>
              </a:extLst>
            </p:cNvPr>
            <p:cNvSpPr txBox="1"/>
            <p:nvPr/>
          </p:nvSpPr>
          <p:spPr>
            <a:xfrm>
              <a:off x="3452047" y="3630557"/>
              <a:ext cx="2088655" cy="303113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Машиностроение (судостроение, автопром, ДСТ, сельхозтехника)</a:t>
              </a:r>
            </a:p>
          </p:txBody>
        </p:sp>
        <p:pic>
          <p:nvPicPr>
            <p:cNvPr id="35" name="Рисунок 34">
              <a:extLst>
                <a:ext uri="{FF2B5EF4-FFF2-40B4-BE49-F238E27FC236}">
                  <a16:creationId xmlns:a16="http://schemas.microsoft.com/office/drawing/2014/main" id="{EA7E900D-D7DB-42F0-A8F5-28F18F0781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7513" y="3646382"/>
              <a:ext cx="271462" cy="271462"/>
            </a:xfrm>
            <a:prstGeom prst="rect">
              <a:avLst/>
            </a:prstGeom>
          </p:spPr>
        </p:pic>
      </p:grp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065A9946-1DE4-4730-862B-2F695F492CD3}"/>
              </a:ext>
            </a:extLst>
          </p:cNvPr>
          <p:cNvGrpSpPr/>
          <p:nvPr/>
        </p:nvGrpSpPr>
        <p:grpSpPr>
          <a:xfrm>
            <a:off x="450550" y="4078637"/>
            <a:ext cx="2569632" cy="271462"/>
            <a:chOff x="467002" y="3793566"/>
            <a:chExt cx="2569632" cy="271462"/>
          </a:xfrm>
        </p:grpSpPr>
        <p:sp>
          <p:nvSpPr>
            <p:cNvPr id="37" name="ПП РФ от 25.05.2017 г. №634">
              <a:extLst>
                <a:ext uri="{FF2B5EF4-FFF2-40B4-BE49-F238E27FC236}">
                  <a16:creationId xmlns:a16="http://schemas.microsoft.com/office/drawing/2014/main" id="{816EC08E-8A68-45C0-91C1-515941AF451F}"/>
                </a:ext>
              </a:extLst>
            </p:cNvPr>
            <p:cNvSpPr txBox="1"/>
            <p:nvPr/>
          </p:nvSpPr>
          <p:spPr>
            <a:xfrm>
              <a:off x="868056" y="3846720"/>
              <a:ext cx="2168578" cy="165155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Мебельная промышленность</a:t>
              </a: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id="{DABD0948-FA85-4E36-A14B-E6321AE3F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002" y="3793566"/>
              <a:ext cx="271462" cy="271462"/>
            </a:xfrm>
            <a:prstGeom prst="rect">
              <a:avLst/>
            </a:prstGeom>
          </p:spPr>
        </p:pic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1AA31AA0-A0B3-4CD3-A8E8-C57E434347DC}"/>
              </a:ext>
            </a:extLst>
          </p:cNvPr>
          <p:cNvGrpSpPr/>
          <p:nvPr/>
        </p:nvGrpSpPr>
        <p:grpSpPr>
          <a:xfrm>
            <a:off x="450550" y="3760309"/>
            <a:ext cx="2120505" cy="271462"/>
            <a:chOff x="3047513" y="3197764"/>
            <a:chExt cx="2120505" cy="271462"/>
          </a:xfrm>
        </p:grpSpPr>
        <p:sp>
          <p:nvSpPr>
            <p:cNvPr id="40" name="ПП РФ от 25.05.2017 г. №634">
              <a:extLst>
                <a:ext uri="{FF2B5EF4-FFF2-40B4-BE49-F238E27FC236}">
                  <a16:creationId xmlns:a16="http://schemas.microsoft.com/office/drawing/2014/main" id="{77F66372-2173-48F7-A20E-B9405A9F3F28}"/>
                </a:ext>
              </a:extLst>
            </p:cNvPr>
            <p:cNvSpPr txBox="1"/>
            <p:nvPr/>
          </p:nvSpPr>
          <p:spPr>
            <a:xfrm>
              <a:off x="3452047" y="3242653"/>
              <a:ext cx="1715971" cy="181685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Легкая промышленность</a:t>
              </a:r>
            </a:p>
          </p:txBody>
        </p:sp>
        <p:pic>
          <p:nvPicPr>
            <p:cNvPr id="41" name="Рисунок 40">
              <a:extLst>
                <a:ext uri="{FF2B5EF4-FFF2-40B4-BE49-F238E27FC236}">
                  <a16:creationId xmlns:a16="http://schemas.microsoft.com/office/drawing/2014/main" id="{D4BDD357-A301-424C-BFA0-1B2E8C640B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7513" y="3197764"/>
              <a:ext cx="271462" cy="271462"/>
            </a:xfrm>
            <a:prstGeom prst="rect">
              <a:avLst/>
            </a:prstGeom>
          </p:spPr>
        </p:pic>
      </p:grp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DB14E39B-48F6-490E-A515-833A3B80D5AE}"/>
              </a:ext>
            </a:extLst>
          </p:cNvPr>
          <p:cNvSpPr/>
          <p:nvPr/>
        </p:nvSpPr>
        <p:spPr>
          <a:xfrm>
            <a:off x="4716752" y="4722931"/>
            <a:ext cx="96835" cy="9068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rgbClr val="E2E2E2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  <a:latin typeface="DejaVu Sans"/>
              <a:cs typeface="Times New Roman" panose="02020603050405020304" pitchFamily="18" charset="0"/>
            </a:endParaRP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999B6211-B79A-41A0-BE1D-F24DA5EE9596}"/>
              </a:ext>
            </a:extLst>
          </p:cNvPr>
          <p:cNvGrpSpPr/>
          <p:nvPr/>
        </p:nvGrpSpPr>
        <p:grpSpPr>
          <a:xfrm>
            <a:off x="450549" y="4765796"/>
            <a:ext cx="2824637" cy="273523"/>
            <a:chOff x="467006" y="3160723"/>
            <a:chExt cx="2553756" cy="292375"/>
          </a:xfrm>
        </p:grpSpPr>
        <p:sp>
          <p:nvSpPr>
            <p:cNvPr id="44" name="ПП РФ от 25.05.2017 г. №634">
              <a:extLst>
                <a:ext uri="{FF2B5EF4-FFF2-40B4-BE49-F238E27FC236}">
                  <a16:creationId xmlns:a16="http://schemas.microsoft.com/office/drawing/2014/main" id="{D92830D4-212F-4041-A513-26F69DEA9F1F}"/>
                </a:ext>
              </a:extLst>
            </p:cNvPr>
            <p:cNvSpPr txBox="1"/>
            <p:nvPr/>
          </p:nvSpPr>
          <p:spPr>
            <a:xfrm>
              <a:off x="852184" y="3160723"/>
              <a:ext cx="2168578" cy="292375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Станкоинструментальная промышленность</a:t>
              </a:r>
            </a:p>
          </p:txBody>
        </p:sp>
        <p:pic>
          <p:nvPicPr>
            <p:cNvPr id="45" name="Рисунок 44">
              <a:extLst>
                <a:ext uri="{FF2B5EF4-FFF2-40B4-BE49-F238E27FC236}">
                  <a16:creationId xmlns:a16="http://schemas.microsoft.com/office/drawing/2014/main" id="{8E2B3E9E-A6AC-4756-A0F9-E82641816F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006" y="3171179"/>
              <a:ext cx="271462" cy="271462"/>
            </a:xfrm>
            <a:prstGeom prst="rect">
              <a:avLst/>
            </a:prstGeom>
          </p:spPr>
        </p:pic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D4B94C1-C29C-4FE7-AEFA-B10C7695537F}"/>
              </a:ext>
            </a:extLst>
          </p:cNvPr>
          <p:cNvSpPr txBox="1"/>
          <p:nvPr/>
        </p:nvSpPr>
        <p:spPr>
          <a:xfrm>
            <a:off x="334963" y="2851127"/>
            <a:ext cx="3328987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000" dirty="0">
                <a:solidFill>
                  <a:srgbClr val="22272F"/>
                </a:solidFill>
                <a:latin typeface="DejaVu Sans"/>
              </a:rPr>
              <a:t>У</a:t>
            </a:r>
            <a:r>
              <a:rPr lang="ru-RU" sz="1000" i="0" dirty="0">
                <a:solidFill>
                  <a:srgbClr val="22272F"/>
                </a:solidFill>
                <a:effectLst/>
                <a:latin typeface="DejaVu Sans"/>
              </a:rPr>
              <a:t>становление запрета на допуск продукции из иностранных государств к госзакупкам (ПП № 616</a:t>
            </a:r>
            <a:r>
              <a:rPr lang="ru-RU" sz="1000" dirty="0">
                <a:solidFill>
                  <a:srgbClr val="22272F"/>
                </a:solidFill>
                <a:latin typeface="DejaVu Sans"/>
              </a:rPr>
              <a:t>)</a:t>
            </a:r>
            <a:endParaRPr lang="ru-RU" sz="1000" i="0" dirty="0">
              <a:solidFill>
                <a:srgbClr val="22272F"/>
              </a:solidFill>
              <a:effectLst/>
              <a:latin typeface="DejaVu Sans"/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3F9D6738-6F08-4F23-BBC4-25C0DE80B3EE}"/>
              </a:ext>
            </a:extLst>
          </p:cNvPr>
          <p:cNvSpPr/>
          <p:nvPr/>
        </p:nvSpPr>
        <p:spPr>
          <a:xfrm>
            <a:off x="0" y="2487166"/>
            <a:ext cx="328444" cy="26587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accent5">
                    <a:lumMod val="7500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vert="vert270" lIns="36000" tIns="91440" rIns="36000" bIns="91440" anchor="ctr"/>
          <a:lstStyle/>
          <a:p>
            <a:pPr algn="ctr" eaLnBrk="0" hangingPunct="0"/>
            <a:r>
              <a:rPr lang="ru-RU" sz="1200" b="1" dirty="0">
                <a:latin typeface="DejaVu Sans"/>
              </a:rPr>
              <a:t>Системные меры</a:t>
            </a:r>
          </a:p>
        </p:txBody>
      </p:sp>
      <p:sp>
        <p:nvSpPr>
          <p:cNvPr id="50" name="AutoShape 2">
            <a:extLst>
              <a:ext uri="{FF2B5EF4-FFF2-40B4-BE49-F238E27FC236}">
                <a16:creationId xmlns:a16="http://schemas.microsoft.com/office/drawing/2014/main" id="{18CC4C85-0780-4492-9953-13EF3578421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814786" y="2490962"/>
            <a:ext cx="3327400" cy="3622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algn="ctr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200" b="1" dirty="0">
                <a:latin typeface="DejaVu Sans"/>
              </a:rPr>
              <a:t>Ограничения</a:t>
            </a:r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E4719FD7-938A-4BF4-B190-A9C545A9B717}"/>
              </a:ext>
            </a:extLst>
          </p:cNvPr>
          <p:cNvGrpSpPr/>
          <p:nvPr/>
        </p:nvGrpSpPr>
        <p:grpSpPr>
          <a:xfrm>
            <a:off x="3960940" y="3441981"/>
            <a:ext cx="2531070" cy="271462"/>
            <a:chOff x="6387193" y="3165454"/>
            <a:chExt cx="2531070" cy="271462"/>
          </a:xfrm>
        </p:grpSpPr>
        <p:sp>
          <p:nvSpPr>
            <p:cNvPr id="52" name="ПП РФ от 25.05.2017 г. №634">
              <a:extLst>
                <a:ext uri="{FF2B5EF4-FFF2-40B4-BE49-F238E27FC236}">
                  <a16:creationId xmlns:a16="http://schemas.microsoft.com/office/drawing/2014/main" id="{B076BF92-EE4E-42A0-9852-826C077D2BAF}"/>
                </a:ext>
              </a:extLst>
            </p:cNvPr>
            <p:cNvSpPr txBox="1"/>
            <p:nvPr/>
          </p:nvSpPr>
          <p:spPr>
            <a:xfrm>
              <a:off x="6788241" y="3209518"/>
              <a:ext cx="2130022" cy="183335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Радиоэлектронная продукция</a:t>
              </a:r>
              <a:endPara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endParaRPr>
            </a:p>
          </p:txBody>
        </p:sp>
        <p:pic>
          <p:nvPicPr>
            <p:cNvPr id="53" name="Рисунок 52">
              <a:extLst>
                <a:ext uri="{FF2B5EF4-FFF2-40B4-BE49-F238E27FC236}">
                  <a16:creationId xmlns:a16="http://schemas.microsoft.com/office/drawing/2014/main" id="{A1E39BEF-5365-4772-8FF3-526A0F9AD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7193" y="3165454"/>
              <a:ext cx="271462" cy="271462"/>
            </a:xfrm>
            <a:prstGeom prst="rect">
              <a:avLst/>
            </a:prstGeom>
          </p:spPr>
        </p:pic>
      </p:grpSp>
      <p:grpSp>
        <p:nvGrpSpPr>
          <p:cNvPr id="54" name="Группа 53">
            <a:extLst>
              <a:ext uri="{FF2B5EF4-FFF2-40B4-BE49-F238E27FC236}">
                <a16:creationId xmlns:a16="http://schemas.microsoft.com/office/drawing/2014/main" id="{755272D0-86D8-4743-890A-5DCF5512ACF8}"/>
              </a:ext>
            </a:extLst>
          </p:cNvPr>
          <p:cNvGrpSpPr/>
          <p:nvPr/>
        </p:nvGrpSpPr>
        <p:grpSpPr>
          <a:xfrm>
            <a:off x="3960940" y="4767857"/>
            <a:ext cx="1667473" cy="271462"/>
            <a:chOff x="9440433" y="3701196"/>
            <a:chExt cx="1667473" cy="271462"/>
          </a:xfrm>
        </p:grpSpPr>
        <p:sp>
          <p:nvSpPr>
            <p:cNvPr id="55" name="ПП РФ от 25.05.2017 г. №634">
              <a:extLst>
                <a:ext uri="{FF2B5EF4-FFF2-40B4-BE49-F238E27FC236}">
                  <a16:creationId xmlns:a16="http://schemas.microsoft.com/office/drawing/2014/main" id="{19FE8CC5-CCFD-44E8-BDB9-3D355CEA321F}"/>
                </a:ext>
              </a:extLst>
            </p:cNvPr>
            <p:cNvSpPr txBox="1"/>
            <p:nvPr/>
          </p:nvSpPr>
          <p:spPr>
            <a:xfrm>
              <a:off x="9847626" y="3761713"/>
              <a:ext cx="1260280" cy="15042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Пищевые продукты</a:t>
              </a:r>
              <a:endPara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endParaRPr>
            </a:p>
          </p:txBody>
        </p:sp>
        <p:pic>
          <p:nvPicPr>
            <p:cNvPr id="56" name="Рисунок 55">
              <a:extLst>
                <a:ext uri="{FF2B5EF4-FFF2-40B4-BE49-F238E27FC236}">
                  <a16:creationId xmlns:a16="http://schemas.microsoft.com/office/drawing/2014/main" id="{26C4F932-D336-4D14-8A5B-46B0D8490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33" y="3701196"/>
              <a:ext cx="271462" cy="271462"/>
            </a:xfrm>
            <a:prstGeom prst="rect">
              <a:avLst/>
            </a:prstGeom>
          </p:spPr>
        </p:pic>
      </p:grpSp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9C33CF36-B8DB-487F-B5D0-C114C9CF28FD}"/>
              </a:ext>
            </a:extLst>
          </p:cNvPr>
          <p:cNvGrpSpPr/>
          <p:nvPr/>
        </p:nvGrpSpPr>
        <p:grpSpPr>
          <a:xfrm>
            <a:off x="3960940" y="3774641"/>
            <a:ext cx="2175878" cy="271462"/>
            <a:chOff x="9441815" y="2712505"/>
            <a:chExt cx="2175878" cy="271462"/>
          </a:xfrm>
        </p:grpSpPr>
        <p:pic>
          <p:nvPicPr>
            <p:cNvPr id="58" name="Рисунок 57">
              <a:extLst>
                <a:ext uri="{FF2B5EF4-FFF2-40B4-BE49-F238E27FC236}">
                  <a16:creationId xmlns:a16="http://schemas.microsoft.com/office/drawing/2014/main" id="{E0B6E9F4-146F-440A-88A0-B4C332138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1815" y="2712505"/>
              <a:ext cx="271462" cy="271462"/>
            </a:xfrm>
            <a:prstGeom prst="rect">
              <a:avLst/>
            </a:prstGeom>
          </p:spPr>
        </p:pic>
        <p:sp>
          <p:nvSpPr>
            <p:cNvPr id="59" name="ПП РФ от 25.05.2017 г. №634">
              <a:extLst>
                <a:ext uri="{FF2B5EF4-FFF2-40B4-BE49-F238E27FC236}">
                  <a16:creationId xmlns:a16="http://schemas.microsoft.com/office/drawing/2014/main" id="{3CF860DA-0F93-43B8-91BA-35C7FBF50FBC}"/>
                </a:ext>
              </a:extLst>
            </p:cNvPr>
            <p:cNvSpPr txBox="1"/>
            <p:nvPr/>
          </p:nvSpPr>
          <p:spPr>
            <a:xfrm>
              <a:off x="9847626" y="2782060"/>
              <a:ext cx="1770067" cy="142016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Лекарственные препараты</a:t>
              </a:r>
              <a:endPara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25CA52A7-8321-44AF-BBCB-6DF86DC7FBFE}"/>
              </a:ext>
            </a:extLst>
          </p:cNvPr>
          <p:cNvGrpSpPr/>
          <p:nvPr/>
        </p:nvGrpSpPr>
        <p:grpSpPr>
          <a:xfrm>
            <a:off x="3960940" y="4435199"/>
            <a:ext cx="1900765" cy="271462"/>
            <a:chOff x="9440433" y="3165454"/>
            <a:chExt cx="1900765" cy="271462"/>
          </a:xfrm>
        </p:grpSpPr>
        <p:pic>
          <p:nvPicPr>
            <p:cNvPr id="61" name="Рисунок 60">
              <a:extLst>
                <a:ext uri="{FF2B5EF4-FFF2-40B4-BE49-F238E27FC236}">
                  <a16:creationId xmlns:a16="http://schemas.microsoft.com/office/drawing/2014/main" id="{FF300565-FA12-4AAD-8829-47013BE30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33" y="3165454"/>
              <a:ext cx="271462" cy="271462"/>
            </a:xfrm>
            <a:prstGeom prst="rect">
              <a:avLst/>
            </a:prstGeom>
          </p:spPr>
        </p:pic>
        <p:sp>
          <p:nvSpPr>
            <p:cNvPr id="62" name="ПП РФ от 25.05.2017 г. №634">
              <a:extLst>
                <a:ext uri="{FF2B5EF4-FFF2-40B4-BE49-F238E27FC236}">
                  <a16:creationId xmlns:a16="http://schemas.microsoft.com/office/drawing/2014/main" id="{EB9D7926-5727-4571-88B3-5BAC479BEA7E}"/>
                </a:ext>
              </a:extLst>
            </p:cNvPr>
            <p:cNvSpPr txBox="1"/>
            <p:nvPr/>
          </p:nvSpPr>
          <p:spPr>
            <a:xfrm>
              <a:off x="9847626" y="3212184"/>
              <a:ext cx="1493572" cy="178003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Медицинские изделия</a:t>
              </a:r>
              <a:endPara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endParaRP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E2513677-C26B-412F-9B70-70D72BA2F3E2}"/>
              </a:ext>
            </a:extLst>
          </p:cNvPr>
          <p:cNvSpPr txBox="1"/>
          <p:nvPr/>
        </p:nvSpPr>
        <p:spPr>
          <a:xfrm>
            <a:off x="3814212" y="2859237"/>
            <a:ext cx="3327400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</p:spPr>
        <p:txBody>
          <a:bodyPr wrap="square" lIns="0" rIns="0" anchor="ctr">
            <a:spAutoFit/>
          </a:bodyPr>
          <a:lstStyle/>
          <a:p>
            <a:pPr algn="ctr"/>
            <a:r>
              <a:rPr lang="ru-RU" sz="1000" dirty="0">
                <a:solidFill>
                  <a:srgbClr val="22272F"/>
                </a:solidFill>
                <a:latin typeface="DejaVu Sans"/>
              </a:rPr>
              <a:t>Заказчик отклоняет заявки с ин.товаром при наличии  2 (1) заявок с товаром из РФ (ЕАЭС) </a:t>
            </a:r>
          </a:p>
          <a:p>
            <a:pPr algn="ctr"/>
            <a:r>
              <a:rPr lang="ru-RU" sz="1000" i="0" dirty="0">
                <a:solidFill>
                  <a:srgbClr val="22272F"/>
                </a:solidFill>
                <a:effectLst/>
                <a:latin typeface="DejaVu Sans"/>
              </a:rPr>
              <a:t>(ПП № 617, ПП №878, ПП №102, ПП № 1289</a:t>
            </a:r>
            <a:r>
              <a:rPr lang="ru-RU" sz="1000" dirty="0">
                <a:solidFill>
                  <a:srgbClr val="22272F"/>
                </a:solidFill>
                <a:latin typeface="DejaVu Sans"/>
              </a:rPr>
              <a:t>)</a:t>
            </a:r>
            <a:endParaRPr lang="ru-RU" sz="1000" i="0" dirty="0">
              <a:solidFill>
                <a:srgbClr val="22272F"/>
              </a:solidFill>
              <a:effectLst/>
              <a:latin typeface="DejaVu Sans"/>
            </a:endParaRPr>
          </a:p>
        </p:txBody>
      </p: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3E3951A7-9889-438F-B62B-59A5F086E1E0}"/>
              </a:ext>
            </a:extLst>
          </p:cNvPr>
          <p:cNvGrpSpPr/>
          <p:nvPr/>
        </p:nvGrpSpPr>
        <p:grpSpPr>
          <a:xfrm>
            <a:off x="3960940" y="4107301"/>
            <a:ext cx="2568161" cy="266700"/>
            <a:chOff x="6391959" y="3230045"/>
            <a:chExt cx="2568161" cy="266700"/>
          </a:xfrm>
        </p:grpSpPr>
        <p:sp>
          <p:nvSpPr>
            <p:cNvPr id="68" name="ПП РФ от 25.05.2017 г. №634">
              <a:extLst>
                <a:ext uri="{FF2B5EF4-FFF2-40B4-BE49-F238E27FC236}">
                  <a16:creationId xmlns:a16="http://schemas.microsoft.com/office/drawing/2014/main" id="{ACB6BC07-D8E0-4D32-8FA7-9CDABD761AAF}"/>
                </a:ext>
              </a:extLst>
            </p:cNvPr>
            <p:cNvSpPr txBox="1"/>
            <p:nvPr/>
          </p:nvSpPr>
          <p:spPr>
            <a:xfrm>
              <a:off x="6793007" y="3281377"/>
              <a:ext cx="2167113" cy="164036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Химическая продукция</a:t>
              </a:r>
            </a:p>
          </p:txBody>
        </p:sp>
        <p:pic>
          <p:nvPicPr>
            <p:cNvPr id="69" name="Рисунок 68">
              <a:extLst>
                <a:ext uri="{FF2B5EF4-FFF2-40B4-BE49-F238E27FC236}">
                  <a16:creationId xmlns:a16="http://schemas.microsoft.com/office/drawing/2014/main" id="{3050368F-31A5-461C-9936-27D2EBAA7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1959" y="3230045"/>
              <a:ext cx="266700" cy="266700"/>
            </a:xfrm>
            <a:prstGeom prst="rect">
              <a:avLst/>
            </a:prstGeom>
          </p:spPr>
        </p:pic>
      </p:grpSp>
      <p:sp>
        <p:nvSpPr>
          <p:cNvPr id="71" name="ПП РФ от 25.05.2017 г. №634">
            <a:extLst>
              <a:ext uri="{FF2B5EF4-FFF2-40B4-BE49-F238E27FC236}">
                <a16:creationId xmlns:a16="http://schemas.microsoft.com/office/drawing/2014/main" id="{F6637814-7406-4936-8485-1C0C026B2025}"/>
              </a:ext>
            </a:extLst>
          </p:cNvPr>
          <p:cNvSpPr txBox="1"/>
          <p:nvPr/>
        </p:nvSpPr>
        <p:spPr>
          <a:xfrm>
            <a:off x="334963" y="6665176"/>
            <a:ext cx="5616575" cy="1928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Aft>
                <a:spcPts val="300"/>
              </a:spcAft>
              <a:defRPr sz="1100" b="1" cap="none" spc="-36">
                <a:solidFill>
                  <a:srgbClr val="5B5A5F"/>
                </a:solidFill>
                <a:latin typeface="DejaVu Sans"/>
                <a:ea typeface="AkzidenzGroteskPro-BoldEx"/>
                <a:cs typeface="Times New Roman" panose="02020603050405020304" pitchFamily="18" charset="0"/>
              </a:defRPr>
            </a:lvl1pPr>
          </a:lstStyle>
          <a:p>
            <a:pPr>
              <a:spcAft>
                <a:spcPts val="0"/>
              </a:spcAft>
            </a:pPr>
            <a:r>
              <a:rPr lang="ru-RU" sz="1000" b="0" i="1" dirty="0">
                <a:solidFill>
                  <a:schemeClr val="bg1">
                    <a:lumMod val="50000"/>
                  </a:schemeClr>
                </a:solidFill>
              </a:rPr>
              <a:t>* при наличии не менее 2 заявок от поставщиков из России </a:t>
            </a:r>
          </a:p>
        </p:txBody>
      </p:sp>
      <p:sp>
        <p:nvSpPr>
          <p:cNvPr id="72" name="AutoShape 2">
            <a:extLst>
              <a:ext uri="{FF2B5EF4-FFF2-40B4-BE49-F238E27FC236}">
                <a16:creationId xmlns:a16="http://schemas.microsoft.com/office/drawing/2014/main" id="{F027E13E-7ECD-4015-963C-92F0D5BB134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525885" y="2898506"/>
            <a:ext cx="3327401" cy="2228368"/>
          </a:xfrm>
          <a:prstGeom prst="rect">
            <a:avLst/>
          </a:prstGeom>
          <a:solidFill>
            <a:schemeClr val="accent1">
              <a:lumMod val="20000"/>
              <a:lumOff val="80000"/>
              <a:alpha val="4000"/>
            </a:schemeClr>
          </a:solidFill>
          <a:ln w="9525" algn="ctr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endParaRPr lang="ru-RU" sz="1000" b="1" dirty="0">
              <a:latin typeface="DejaVu Sans"/>
            </a:endParaRPr>
          </a:p>
        </p:txBody>
      </p:sp>
      <p:sp>
        <p:nvSpPr>
          <p:cNvPr id="73" name="AutoShape 2">
            <a:extLst>
              <a:ext uri="{FF2B5EF4-FFF2-40B4-BE49-F238E27FC236}">
                <a16:creationId xmlns:a16="http://schemas.microsoft.com/office/drawing/2014/main" id="{AD80E9B5-CB84-482D-9487-024D299F14E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526462" y="2490962"/>
            <a:ext cx="3327400" cy="362269"/>
          </a:xfrm>
          <a:prstGeom prst="rect">
            <a:avLst/>
          </a:prstGeom>
          <a:solidFill>
            <a:schemeClr val="accent4">
              <a:alpha val="38000"/>
            </a:schemeClr>
          </a:solidFill>
          <a:ln w="9525" algn="ctr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200" b="1" dirty="0">
                <a:latin typeface="DejaVu Sans"/>
              </a:rPr>
              <a:t>Приказ Минфина № 126н 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30C1A46-0CC4-4441-9E50-08974ABBBF43}"/>
              </a:ext>
            </a:extLst>
          </p:cNvPr>
          <p:cNvSpPr txBox="1"/>
          <p:nvPr/>
        </p:nvSpPr>
        <p:spPr>
          <a:xfrm>
            <a:off x="8525888" y="2859237"/>
            <a:ext cx="3327400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txBody>
          <a:bodyPr wrap="square" lIns="0" rIns="0" anchor="ctr">
            <a:spAutoFit/>
          </a:bodyPr>
          <a:lstStyle/>
          <a:p>
            <a:pPr algn="ctr"/>
            <a:r>
              <a:rPr lang="ru-RU" sz="1000" dirty="0">
                <a:solidFill>
                  <a:srgbClr val="22272F"/>
                </a:solidFill>
                <a:latin typeface="DejaVu Sans"/>
              </a:rPr>
              <a:t>Установление ценовой преференции в 15% и 20% для 300 товарных позиций в рамках госзакупок и нацпроектов</a:t>
            </a:r>
            <a:endParaRPr lang="ru-RU" sz="1000" i="0" dirty="0">
              <a:solidFill>
                <a:srgbClr val="22272F"/>
              </a:solidFill>
              <a:effectLst/>
              <a:latin typeface="DejaVu Sans"/>
            </a:endParaRPr>
          </a:p>
        </p:txBody>
      </p:sp>
      <p:grpSp>
        <p:nvGrpSpPr>
          <p:cNvPr id="75" name="Группа 74">
            <a:extLst>
              <a:ext uri="{FF2B5EF4-FFF2-40B4-BE49-F238E27FC236}">
                <a16:creationId xmlns:a16="http://schemas.microsoft.com/office/drawing/2014/main" id="{DD9F4042-CF88-48C5-93B5-7E1ED4A61CD6}"/>
              </a:ext>
            </a:extLst>
          </p:cNvPr>
          <p:cNvGrpSpPr/>
          <p:nvPr/>
        </p:nvGrpSpPr>
        <p:grpSpPr>
          <a:xfrm>
            <a:off x="8665020" y="3441981"/>
            <a:ext cx="2531070" cy="271462"/>
            <a:chOff x="6387193" y="3165454"/>
            <a:chExt cx="2531070" cy="271462"/>
          </a:xfrm>
        </p:grpSpPr>
        <p:sp>
          <p:nvSpPr>
            <p:cNvPr id="76" name="ПП РФ от 25.05.2017 г. №634">
              <a:extLst>
                <a:ext uri="{FF2B5EF4-FFF2-40B4-BE49-F238E27FC236}">
                  <a16:creationId xmlns:a16="http://schemas.microsoft.com/office/drawing/2014/main" id="{517E48BD-7AC1-4A5B-852E-196C6C63E196}"/>
                </a:ext>
              </a:extLst>
            </p:cNvPr>
            <p:cNvSpPr txBox="1"/>
            <p:nvPr/>
          </p:nvSpPr>
          <p:spPr>
            <a:xfrm>
              <a:off x="6788241" y="3209518"/>
              <a:ext cx="2130022" cy="183335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Радиоэлектронная продукция</a:t>
              </a:r>
              <a:endPara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endParaRPr>
            </a:p>
          </p:txBody>
        </p:sp>
        <p:pic>
          <p:nvPicPr>
            <p:cNvPr id="77" name="Рисунок 76">
              <a:extLst>
                <a:ext uri="{FF2B5EF4-FFF2-40B4-BE49-F238E27FC236}">
                  <a16:creationId xmlns:a16="http://schemas.microsoft.com/office/drawing/2014/main" id="{D34A8FCD-8430-46C4-A4E6-96A514838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7193" y="3165454"/>
              <a:ext cx="271462" cy="271462"/>
            </a:xfrm>
            <a:prstGeom prst="rect">
              <a:avLst/>
            </a:prstGeom>
          </p:spPr>
        </p:pic>
      </p:grpSp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A18EEE76-0DEF-4453-876D-2FA3FC7ABB10}"/>
              </a:ext>
            </a:extLst>
          </p:cNvPr>
          <p:cNvGrpSpPr/>
          <p:nvPr/>
        </p:nvGrpSpPr>
        <p:grpSpPr>
          <a:xfrm>
            <a:off x="8665020" y="4767857"/>
            <a:ext cx="1667473" cy="271462"/>
            <a:chOff x="9440433" y="3701196"/>
            <a:chExt cx="1667473" cy="271462"/>
          </a:xfrm>
        </p:grpSpPr>
        <p:sp>
          <p:nvSpPr>
            <p:cNvPr id="79" name="ПП РФ от 25.05.2017 г. №634">
              <a:extLst>
                <a:ext uri="{FF2B5EF4-FFF2-40B4-BE49-F238E27FC236}">
                  <a16:creationId xmlns:a16="http://schemas.microsoft.com/office/drawing/2014/main" id="{C394BCF7-D887-4603-B2AA-B0DDCA7D200A}"/>
                </a:ext>
              </a:extLst>
            </p:cNvPr>
            <p:cNvSpPr txBox="1"/>
            <p:nvPr/>
          </p:nvSpPr>
          <p:spPr>
            <a:xfrm>
              <a:off x="9847626" y="3761713"/>
              <a:ext cx="1260280" cy="15042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Пищевые продукты</a:t>
              </a:r>
              <a:endPara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endParaRPr>
            </a:p>
          </p:txBody>
        </p:sp>
        <p:pic>
          <p:nvPicPr>
            <p:cNvPr id="80" name="Рисунок 79">
              <a:extLst>
                <a:ext uri="{FF2B5EF4-FFF2-40B4-BE49-F238E27FC236}">
                  <a16:creationId xmlns:a16="http://schemas.microsoft.com/office/drawing/2014/main" id="{384F2C7B-204F-46EB-8151-44646DFAC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33" y="3701196"/>
              <a:ext cx="271462" cy="271462"/>
            </a:xfrm>
            <a:prstGeom prst="rect">
              <a:avLst/>
            </a:prstGeom>
          </p:spPr>
        </p:pic>
      </p:grp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19D861C4-F9A6-449C-A5C3-87238C92B9F3}"/>
              </a:ext>
            </a:extLst>
          </p:cNvPr>
          <p:cNvGrpSpPr/>
          <p:nvPr/>
        </p:nvGrpSpPr>
        <p:grpSpPr>
          <a:xfrm>
            <a:off x="8665020" y="3774641"/>
            <a:ext cx="2175878" cy="271462"/>
            <a:chOff x="9441815" y="2712505"/>
            <a:chExt cx="2175878" cy="271462"/>
          </a:xfrm>
        </p:grpSpPr>
        <p:pic>
          <p:nvPicPr>
            <p:cNvPr id="82" name="Рисунок 81">
              <a:extLst>
                <a:ext uri="{FF2B5EF4-FFF2-40B4-BE49-F238E27FC236}">
                  <a16:creationId xmlns:a16="http://schemas.microsoft.com/office/drawing/2014/main" id="{216FAC8A-90D4-4059-A8E4-52221C18403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1815" y="2712505"/>
              <a:ext cx="271462" cy="271462"/>
            </a:xfrm>
            <a:prstGeom prst="rect">
              <a:avLst/>
            </a:prstGeom>
          </p:spPr>
        </p:pic>
        <p:sp>
          <p:nvSpPr>
            <p:cNvPr id="83" name="ПП РФ от 25.05.2017 г. №634">
              <a:extLst>
                <a:ext uri="{FF2B5EF4-FFF2-40B4-BE49-F238E27FC236}">
                  <a16:creationId xmlns:a16="http://schemas.microsoft.com/office/drawing/2014/main" id="{0308F787-9E0A-43B5-8EA9-17E54B58741D}"/>
                </a:ext>
              </a:extLst>
            </p:cNvPr>
            <p:cNvSpPr txBox="1"/>
            <p:nvPr/>
          </p:nvSpPr>
          <p:spPr>
            <a:xfrm>
              <a:off x="9847626" y="2782060"/>
              <a:ext cx="1770067" cy="142016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Лекарственные препараты</a:t>
              </a:r>
              <a:endPara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4" name="Группа 83">
            <a:extLst>
              <a:ext uri="{FF2B5EF4-FFF2-40B4-BE49-F238E27FC236}">
                <a16:creationId xmlns:a16="http://schemas.microsoft.com/office/drawing/2014/main" id="{92A13368-1822-497E-B7D9-AD7F427496AA}"/>
              </a:ext>
            </a:extLst>
          </p:cNvPr>
          <p:cNvGrpSpPr/>
          <p:nvPr/>
        </p:nvGrpSpPr>
        <p:grpSpPr>
          <a:xfrm>
            <a:off x="8665020" y="4435199"/>
            <a:ext cx="1900765" cy="271462"/>
            <a:chOff x="9440433" y="3165454"/>
            <a:chExt cx="1900765" cy="271462"/>
          </a:xfrm>
        </p:grpSpPr>
        <p:pic>
          <p:nvPicPr>
            <p:cNvPr id="85" name="Рисунок 84">
              <a:extLst>
                <a:ext uri="{FF2B5EF4-FFF2-40B4-BE49-F238E27FC236}">
                  <a16:creationId xmlns:a16="http://schemas.microsoft.com/office/drawing/2014/main" id="{CA654A37-1F65-484B-9072-160640DA4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33" y="3165454"/>
              <a:ext cx="271462" cy="271462"/>
            </a:xfrm>
            <a:prstGeom prst="rect">
              <a:avLst/>
            </a:prstGeom>
          </p:spPr>
        </p:pic>
        <p:sp>
          <p:nvSpPr>
            <p:cNvPr id="86" name="ПП РФ от 25.05.2017 г. №634">
              <a:extLst>
                <a:ext uri="{FF2B5EF4-FFF2-40B4-BE49-F238E27FC236}">
                  <a16:creationId xmlns:a16="http://schemas.microsoft.com/office/drawing/2014/main" id="{12DE6B07-1C91-4957-BD97-B8D5D736B943}"/>
                </a:ext>
              </a:extLst>
            </p:cNvPr>
            <p:cNvSpPr txBox="1"/>
            <p:nvPr/>
          </p:nvSpPr>
          <p:spPr>
            <a:xfrm>
              <a:off x="9847626" y="3212184"/>
              <a:ext cx="1493572" cy="178003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Медицинские изделия</a:t>
              </a:r>
              <a:endPara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7" name="Группа 86">
            <a:extLst>
              <a:ext uri="{FF2B5EF4-FFF2-40B4-BE49-F238E27FC236}">
                <a16:creationId xmlns:a16="http://schemas.microsoft.com/office/drawing/2014/main" id="{0C05263A-1FD1-4B28-99FE-EA3980FE1624}"/>
              </a:ext>
            </a:extLst>
          </p:cNvPr>
          <p:cNvGrpSpPr/>
          <p:nvPr/>
        </p:nvGrpSpPr>
        <p:grpSpPr>
          <a:xfrm>
            <a:off x="8665020" y="4107301"/>
            <a:ext cx="2568161" cy="266700"/>
            <a:chOff x="6391959" y="3230045"/>
            <a:chExt cx="2568161" cy="266700"/>
          </a:xfrm>
        </p:grpSpPr>
        <p:sp>
          <p:nvSpPr>
            <p:cNvPr id="88" name="ПП РФ от 25.05.2017 г. №634">
              <a:extLst>
                <a:ext uri="{FF2B5EF4-FFF2-40B4-BE49-F238E27FC236}">
                  <a16:creationId xmlns:a16="http://schemas.microsoft.com/office/drawing/2014/main" id="{C296AF49-3674-4D13-9625-3B93A96901B9}"/>
                </a:ext>
              </a:extLst>
            </p:cNvPr>
            <p:cNvSpPr txBox="1"/>
            <p:nvPr/>
          </p:nvSpPr>
          <p:spPr>
            <a:xfrm>
              <a:off x="6793007" y="3281377"/>
              <a:ext cx="2167113" cy="164036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just">
                <a:lnSpc>
                  <a:spcPct val="100000"/>
                </a:lnSpc>
              </a:pPr>
              <a:r>
                <a:rPr lang="ru-RU" sz="100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Химическая продукция</a:t>
              </a:r>
            </a:p>
          </p:txBody>
        </p:sp>
        <p:pic>
          <p:nvPicPr>
            <p:cNvPr id="89" name="Рисунок 88">
              <a:extLst>
                <a:ext uri="{FF2B5EF4-FFF2-40B4-BE49-F238E27FC236}">
                  <a16:creationId xmlns:a16="http://schemas.microsoft.com/office/drawing/2014/main" id="{83FEE8C7-4AD6-4E9C-A72A-6EB3DABC9A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hq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1959" y="3230045"/>
              <a:ext cx="266700" cy="266700"/>
            </a:xfrm>
            <a:prstGeom prst="rect">
              <a:avLst/>
            </a:prstGeom>
          </p:spPr>
        </p:pic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AA8B2A3D-CED7-45A9-9D92-D5F002D15BFA}"/>
              </a:ext>
            </a:extLst>
          </p:cNvPr>
          <p:cNvSpPr txBox="1"/>
          <p:nvPr/>
        </p:nvSpPr>
        <p:spPr>
          <a:xfrm>
            <a:off x="7208519" y="4303293"/>
            <a:ext cx="1280161" cy="507831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txBody>
          <a:bodyPr wrap="square" lIns="0" rIns="0" anchor="ctr">
            <a:spAutoFit/>
          </a:bodyPr>
          <a:lstStyle/>
          <a:p>
            <a:pPr algn="ctr"/>
            <a:r>
              <a:rPr lang="ru-RU" sz="900" dirty="0">
                <a:solidFill>
                  <a:srgbClr val="22272F"/>
                </a:solidFill>
                <a:latin typeface="DejaVu Sans"/>
              </a:rPr>
              <a:t>Реализация квот увязана с ограничениями</a:t>
            </a:r>
            <a:endParaRPr lang="ru-RU" sz="900" i="0" dirty="0">
              <a:solidFill>
                <a:srgbClr val="22272F"/>
              </a:solidFill>
              <a:effectLst/>
              <a:latin typeface="DejaVu Sans"/>
            </a:endParaRPr>
          </a:p>
        </p:txBody>
      </p:sp>
      <p:cxnSp>
        <p:nvCxnSpPr>
          <p:cNvPr id="104" name="Прямая соединительная линия 103">
            <a:extLst>
              <a:ext uri="{FF2B5EF4-FFF2-40B4-BE49-F238E27FC236}">
                <a16:creationId xmlns:a16="http://schemas.microsoft.com/office/drawing/2014/main" id="{9AD286CE-59EF-4A9D-A9D7-94BCA9310AB9}"/>
              </a:ext>
            </a:extLst>
          </p:cNvPr>
          <p:cNvCxnSpPr>
            <a:cxnSpLocks/>
          </p:cNvCxnSpPr>
          <p:nvPr/>
        </p:nvCxnSpPr>
        <p:spPr>
          <a:xfrm>
            <a:off x="7840131" y="4796367"/>
            <a:ext cx="0" cy="408136"/>
          </a:xfrm>
          <a:prstGeom prst="line">
            <a:avLst/>
          </a:prstGeom>
          <a:solidFill>
            <a:srgbClr val="E7C7C7"/>
          </a:solidFill>
          <a:ln w="9525" algn="ctr">
            <a:solidFill>
              <a:srgbClr val="9C3328"/>
            </a:solidFill>
            <a:miter lim="800000"/>
            <a:headEnd/>
            <a:tailEnd/>
          </a:ln>
          <a:effectLst/>
        </p:spPr>
      </p:cxnSp>
      <p:cxnSp>
        <p:nvCxnSpPr>
          <p:cNvPr id="107" name="Соединитель: уступ 106">
            <a:extLst>
              <a:ext uri="{FF2B5EF4-FFF2-40B4-BE49-F238E27FC236}">
                <a16:creationId xmlns:a16="http://schemas.microsoft.com/office/drawing/2014/main" id="{3E3D8E83-9BC9-4CCE-B086-78F8737D7D2A}"/>
              </a:ext>
            </a:extLst>
          </p:cNvPr>
          <p:cNvCxnSpPr>
            <a:cxnSpLocks/>
            <a:stCxn id="100" idx="0"/>
            <a:endCxn id="49" idx="1"/>
          </p:cNvCxnSpPr>
          <p:nvPr/>
        </p:nvCxnSpPr>
        <p:spPr>
          <a:xfrm rot="16200000" flipV="1">
            <a:off x="7349804" y="3804497"/>
            <a:ext cx="290603" cy="706990"/>
          </a:xfrm>
          <a:prstGeom prst="bentConnector2">
            <a:avLst/>
          </a:prstGeom>
          <a:ln>
            <a:solidFill>
              <a:srgbClr val="9C33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88455654-3560-47B9-8E09-E0A9EBEC2C69}"/>
              </a:ext>
            </a:extLst>
          </p:cNvPr>
          <p:cNvSpPr txBox="1"/>
          <p:nvPr/>
        </p:nvSpPr>
        <p:spPr>
          <a:xfrm>
            <a:off x="7194243" y="2663066"/>
            <a:ext cx="1280161" cy="78483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solidFill>
              <a:srgbClr val="FFFFFF"/>
            </a:solidFill>
          </a:ln>
        </p:spPr>
        <p:txBody>
          <a:bodyPr wrap="square" lIns="0" rIns="0" anchor="ctr">
            <a:spAutoFit/>
          </a:bodyPr>
          <a:lstStyle/>
          <a:p>
            <a:pPr algn="ctr"/>
            <a:r>
              <a:rPr lang="ru-RU" sz="900" dirty="0">
                <a:solidFill>
                  <a:srgbClr val="22272F"/>
                </a:solidFill>
                <a:latin typeface="DejaVu Sans"/>
              </a:rPr>
              <a:t>Ограничения работают с Приказом, если не срабатывает «третий лишний»</a:t>
            </a:r>
            <a:endParaRPr lang="ru-RU" sz="900" i="0" dirty="0">
              <a:solidFill>
                <a:srgbClr val="22272F"/>
              </a:solidFill>
              <a:effectLst/>
              <a:latin typeface="DejaVu Sans"/>
            </a:endParaRPr>
          </a:p>
        </p:txBody>
      </p:sp>
      <p:cxnSp>
        <p:nvCxnSpPr>
          <p:cNvPr id="113" name="Прямая со стрелкой 112">
            <a:extLst>
              <a:ext uri="{FF2B5EF4-FFF2-40B4-BE49-F238E27FC236}">
                <a16:creationId xmlns:a16="http://schemas.microsoft.com/office/drawing/2014/main" id="{5BF60DB8-97C2-4BC1-BCAA-1030AFAF6C3B}"/>
              </a:ext>
            </a:extLst>
          </p:cNvPr>
          <p:cNvCxnSpPr>
            <a:stCxn id="50" idx="1"/>
            <a:endCxn id="73" idx="3"/>
          </p:cNvCxnSpPr>
          <p:nvPr/>
        </p:nvCxnSpPr>
        <p:spPr>
          <a:xfrm>
            <a:off x="7142186" y="2672097"/>
            <a:ext cx="1384276" cy="0"/>
          </a:xfrm>
          <a:prstGeom prst="straightConnector1">
            <a:avLst/>
          </a:prstGeom>
          <a:ln>
            <a:solidFill>
              <a:srgbClr val="9C332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786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" name="Объект 76" hidden="1">
            <a:extLst>
              <a:ext uri="{FF2B5EF4-FFF2-40B4-BE49-F238E27FC236}">
                <a16:creationId xmlns:a16="http://schemas.microsoft.com/office/drawing/2014/main" id="{E1A522FA-5173-4028-A033-8008C30C4E7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Слайд think-cell" r:id="rId5" imgW="395" imgH="396" progId="TCLayout.ActiveDocument.1">
                  <p:embed/>
                </p:oleObj>
              </mc:Choice>
              <mc:Fallback>
                <p:oleObj name="Слайд think-cell" r:id="rId5" imgW="395" imgH="396" progId="TCLayout.ActiveDocument.1">
                  <p:embed/>
                  <p:pic>
                    <p:nvPicPr>
                      <p:cNvPr id="77" name="Объект 76" hidden="1">
                        <a:extLst>
                          <a:ext uri="{FF2B5EF4-FFF2-40B4-BE49-F238E27FC236}">
                            <a16:creationId xmlns:a16="http://schemas.microsoft.com/office/drawing/2014/main" id="{E1A522FA-5173-4028-A033-8008C30C4E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Прямоугольник 75" hidden="1">
            <a:extLst>
              <a:ext uri="{FF2B5EF4-FFF2-40B4-BE49-F238E27FC236}">
                <a16:creationId xmlns:a16="http://schemas.microsoft.com/office/drawing/2014/main" id="{A7DC1B99-889F-4284-86E5-3D158B16A68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000" b="1" dirty="0">
              <a:latin typeface="DejaVu Sans"/>
              <a:ea typeface="+mj-ea"/>
              <a:cs typeface="Arial" panose="020B0604020202020204" pitchFamily="34" charset="0"/>
              <a:sym typeface="DejaVu Sans"/>
            </a:endParaRP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F5191BFE-BC4F-4BFD-A386-E1C5CDD06C71}"/>
              </a:ext>
            </a:extLst>
          </p:cNvPr>
          <p:cNvSpPr/>
          <p:nvPr/>
        </p:nvSpPr>
        <p:spPr>
          <a:xfrm>
            <a:off x="3701363" y="3890964"/>
            <a:ext cx="2398676" cy="680908"/>
          </a:xfrm>
          <a:prstGeom prst="rect">
            <a:avLst/>
          </a:prstGeom>
          <a:solidFill>
            <a:schemeClr val="accent3">
              <a:lumMod val="20000"/>
              <a:lumOff val="80000"/>
              <a:alpha val="40000"/>
            </a:schemeClr>
          </a:solidFill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600">
              <a:latin typeface="DejaVu Sans"/>
              <a:cs typeface="Times New Roman" panose="02020603050405020304" pitchFamily="18" charset="0"/>
            </a:endParaRPr>
          </a:p>
        </p:txBody>
      </p:sp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4AA88E97-23CD-4AA8-B9E5-9D1D89FE65FA}"/>
              </a:ext>
            </a:extLst>
          </p:cNvPr>
          <p:cNvCxnSpPr>
            <a:cxnSpLocks/>
          </p:cNvCxnSpPr>
          <p:nvPr/>
        </p:nvCxnSpPr>
        <p:spPr>
          <a:xfrm>
            <a:off x="6096000" y="2119710"/>
            <a:ext cx="0" cy="1081131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13CEE8-B40E-44C7-B039-DD9999BC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Механизм работы ППРФ № 616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4C2B067-A1B7-4E3F-961B-DD7A1A25C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24F4-B77B-411F-89BA-CC0DCB32E83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3036EF-DE29-451A-8D2B-0456314713C5}"/>
              </a:ext>
            </a:extLst>
          </p:cNvPr>
          <p:cNvSpPr txBox="1"/>
          <p:nvPr/>
        </p:nvSpPr>
        <p:spPr>
          <a:xfrm>
            <a:off x="1146412" y="952472"/>
            <a:ext cx="107153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DejaVu Sans"/>
              </a:rPr>
              <a:t>В рамках реализации ППРФ № 616 предусмотрено 2 механизма работы: для гражданской продукции – необходимо получение разрешения на закупку импортных товаров, для ГОЗ – самостоятельное обоснование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8A881AC8-9A73-49A0-93BF-6B0D3135347E}"/>
              </a:ext>
            </a:extLst>
          </p:cNvPr>
          <p:cNvCxnSpPr>
            <a:cxnSpLocks/>
          </p:cNvCxnSpPr>
          <p:nvPr/>
        </p:nvCxnSpPr>
        <p:spPr>
          <a:xfrm>
            <a:off x="319881" y="1516857"/>
            <a:ext cx="11552238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B9497A3-A675-404C-8F31-986806DD570E}"/>
              </a:ext>
            </a:extLst>
          </p:cNvPr>
          <p:cNvSpPr/>
          <p:nvPr/>
        </p:nvSpPr>
        <p:spPr>
          <a:xfrm>
            <a:off x="348407" y="2261603"/>
            <a:ext cx="11522075" cy="5694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100" dirty="0">
              <a:solidFill>
                <a:schemeClr val="tx1"/>
              </a:solidFill>
              <a:latin typeface="DejaVu Sans"/>
              <a:cs typeface="Times New Roman" panose="02020603050405020304" pitchFamily="18" charset="0"/>
            </a:endParaRPr>
          </a:p>
        </p:txBody>
      </p:sp>
      <p:cxnSp>
        <p:nvCxnSpPr>
          <p:cNvPr id="26" name="Соединитель: уступ 25">
            <a:extLst>
              <a:ext uri="{FF2B5EF4-FFF2-40B4-BE49-F238E27FC236}">
                <a16:creationId xmlns:a16="http://schemas.microsoft.com/office/drawing/2014/main" id="{B32AE121-ED78-43B2-94FF-D01C6850BCC7}"/>
              </a:ext>
            </a:extLst>
          </p:cNvPr>
          <p:cNvCxnSpPr>
            <a:cxnSpLocks/>
          </p:cNvCxnSpPr>
          <p:nvPr/>
        </p:nvCxnSpPr>
        <p:spPr>
          <a:xfrm>
            <a:off x="10654322" y="4768954"/>
            <a:ext cx="0" cy="362561"/>
          </a:xfrm>
          <a:prstGeom prst="straightConnector1">
            <a:avLst/>
          </a:prstGeom>
          <a:ln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П РФ от 25.05.2017 г. №634">
            <a:extLst>
              <a:ext uri="{FF2B5EF4-FFF2-40B4-BE49-F238E27FC236}">
                <a16:creationId xmlns:a16="http://schemas.microsoft.com/office/drawing/2014/main" id="{D8628766-2C7C-4A99-9FC3-8B687B02894C}"/>
              </a:ext>
            </a:extLst>
          </p:cNvPr>
          <p:cNvSpPr txBox="1"/>
          <p:nvPr/>
        </p:nvSpPr>
        <p:spPr>
          <a:xfrm>
            <a:off x="9914176" y="5840541"/>
            <a:ext cx="2040333" cy="34660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050" b="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Закупка российской продукции</a:t>
            </a: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AFB6DD6A-CB62-4CB4-8402-57949F30B53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04" y="5797944"/>
            <a:ext cx="431800" cy="431800"/>
          </a:xfrm>
          <a:prstGeom prst="rect">
            <a:avLst/>
          </a:prstGeom>
        </p:spPr>
      </p:pic>
      <p:sp>
        <p:nvSpPr>
          <p:cNvPr id="35" name="ПП РФ от 25.05.2017 г. №634">
            <a:extLst>
              <a:ext uri="{FF2B5EF4-FFF2-40B4-BE49-F238E27FC236}">
                <a16:creationId xmlns:a16="http://schemas.microsoft.com/office/drawing/2014/main" id="{165C0833-E6A0-4287-8E44-0C37752EDB64}"/>
              </a:ext>
            </a:extLst>
          </p:cNvPr>
          <p:cNvSpPr txBox="1"/>
          <p:nvPr/>
        </p:nvSpPr>
        <p:spPr>
          <a:xfrm>
            <a:off x="941304" y="5861444"/>
            <a:ext cx="2282669" cy="3048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050" b="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Закупка продукции иностранного происхождения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D3B61B6D-1802-41A5-B433-00A2BEF8DAC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703" y="4481656"/>
            <a:ext cx="431800" cy="431800"/>
          </a:xfrm>
          <a:prstGeom prst="rect">
            <a:avLst/>
          </a:prstGeom>
        </p:spPr>
      </p:pic>
      <p:sp>
        <p:nvSpPr>
          <p:cNvPr id="38" name="ПП РФ от 25.05.2017 г. №634">
            <a:extLst>
              <a:ext uri="{FF2B5EF4-FFF2-40B4-BE49-F238E27FC236}">
                <a16:creationId xmlns:a16="http://schemas.microsoft.com/office/drawing/2014/main" id="{6FAE15BD-C100-4194-A171-8C91731BB238}"/>
              </a:ext>
            </a:extLst>
          </p:cNvPr>
          <p:cNvSpPr txBox="1"/>
          <p:nvPr/>
        </p:nvSpPr>
        <p:spPr>
          <a:xfrm>
            <a:off x="9768020" y="4525659"/>
            <a:ext cx="1772604" cy="2914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050" b="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Заявление на выявление аналога</a:t>
            </a:r>
          </a:p>
        </p:txBody>
      </p:sp>
      <p:pic>
        <p:nvPicPr>
          <p:cNvPr id="39" name="image1.png">
            <a:extLst>
              <a:ext uri="{FF2B5EF4-FFF2-40B4-BE49-F238E27FC236}">
                <a16:creationId xmlns:a16="http://schemas.microsoft.com/office/drawing/2014/main" id="{F276D43B-9397-4A6C-805A-E3B485E210B9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776261" y="5230561"/>
            <a:ext cx="1756122" cy="26389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35323CBB-75E6-4D13-925A-FC8504B69E9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15" y="4551786"/>
            <a:ext cx="431800" cy="431800"/>
          </a:xfrm>
          <a:prstGeom prst="rect">
            <a:avLst/>
          </a:prstGeom>
        </p:spPr>
      </p:pic>
      <p:sp>
        <p:nvSpPr>
          <p:cNvPr id="42" name="ПП РФ от 25.05.2017 г. №634">
            <a:extLst>
              <a:ext uri="{FF2B5EF4-FFF2-40B4-BE49-F238E27FC236}">
                <a16:creationId xmlns:a16="http://schemas.microsoft.com/office/drawing/2014/main" id="{53FC829C-C8B5-461A-A483-711405699070}"/>
              </a:ext>
            </a:extLst>
          </p:cNvPr>
          <p:cNvSpPr txBox="1"/>
          <p:nvPr/>
        </p:nvSpPr>
        <p:spPr>
          <a:xfrm>
            <a:off x="842030" y="4525659"/>
            <a:ext cx="2487255" cy="45566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050" b="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Право самостоятельно устанавливать порядок подтверждения отсутствия производства</a:t>
            </a:r>
          </a:p>
        </p:txBody>
      </p:sp>
      <p:cxnSp>
        <p:nvCxnSpPr>
          <p:cNvPr id="43" name="Соединитель: уступ 42">
            <a:extLst>
              <a:ext uri="{FF2B5EF4-FFF2-40B4-BE49-F238E27FC236}">
                <a16:creationId xmlns:a16="http://schemas.microsoft.com/office/drawing/2014/main" id="{1EBDF1EE-6391-4086-9BC2-2B943F211648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85659" y="4231418"/>
            <a:ext cx="1605545" cy="215900"/>
          </a:xfrm>
          <a:prstGeom prst="bentConnector2">
            <a:avLst/>
          </a:prstGeom>
          <a:ln>
            <a:solidFill>
              <a:srgbClr val="80808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П РФ от 25.05.2017 г. №634">
            <a:extLst>
              <a:ext uri="{FF2B5EF4-FFF2-40B4-BE49-F238E27FC236}">
                <a16:creationId xmlns:a16="http://schemas.microsoft.com/office/drawing/2014/main" id="{F126C83C-E4C1-4260-8789-1605B175DD9D}"/>
              </a:ext>
            </a:extLst>
          </p:cNvPr>
          <p:cNvSpPr txBox="1"/>
          <p:nvPr/>
        </p:nvSpPr>
        <p:spPr>
          <a:xfrm>
            <a:off x="5501688" y="3326327"/>
            <a:ext cx="1785760" cy="1693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1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Перечень продукции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436AB031-60C0-4083-B41E-853A04053D74}"/>
              </a:ext>
            </a:extLst>
          </p:cNvPr>
          <p:cNvSpPr/>
          <p:nvPr/>
        </p:nvSpPr>
        <p:spPr>
          <a:xfrm>
            <a:off x="6100428" y="3890964"/>
            <a:ext cx="2398676" cy="680908"/>
          </a:xfrm>
          <a:prstGeom prst="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600">
              <a:latin typeface="DejaVu Sans"/>
              <a:cs typeface="Times New Roman" panose="02020603050405020304" pitchFamily="18" charset="0"/>
            </a:endParaRPr>
          </a:p>
        </p:txBody>
      </p:sp>
      <p:sp>
        <p:nvSpPr>
          <p:cNvPr id="47" name="ПП РФ от 25.05.2017 г. №634">
            <a:extLst>
              <a:ext uri="{FF2B5EF4-FFF2-40B4-BE49-F238E27FC236}">
                <a16:creationId xmlns:a16="http://schemas.microsoft.com/office/drawing/2014/main" id="{E46CD577-F925-4769-8A45-FF48770591E6}"/>
              </a:ext>
            </a:extLst>
          </p:cNvPr>
          <p:cNvSpPr txBox="1"/>
          <p:nvPr/>
        </p:nvSpPr>
        <p:spPr>
          <a:xfrm>
            <a:off x="4807818" y="3746578"/>
            <a:ext cx="2810436" cy="14026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 algn="ctr"/>
            <a:r>
              <a:rPr lang="ru-RU" sz="1000" i="1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1. Закупка для нужд обороны</a:t>
            </a:r>
          </a:p>
        </p:txBody>
      </p:sp>
      <p:sp>
        <p:nvSpPr>
          <p:cNvPr id="48" name="Freeform 9">
            <a:extLst>
              <a:ext uri="{FF2B5EF4-FFF2-40B4-BE49-F238E27FC236}">
                <a16:creationId xmlns:a16="http://schemas.microsoft.com/office/drawing/2014/main" id="{C91AA3F5-BF16-4A41-A62A-B74C1C137731}"/>
              </a:ext>
            </a:extLst>
          </p:cNvPr>
          <p:cNvSpPr>
            <a:spLocks noChangeAspect="1"/>
          </p:cNvSpPr>
          <p:nvPr/>
        </p:nvSpPr>
        <p:spPr bwMode="gray">
          <a:xfrm>
            <a:off x="3910314" y="4074517"/>
            <a:ext cx="226477" cy="313803"/>
          </a:xfrm>
          <a:custGeom>
            <a:avLst/>
            <a:gdLst>
              <a:gd name="T0" fmla="*/ 10191 w 324"/>
              <a:gd name="T1" fmla="*/ 461868 h 403"/>
              <a:gd name="T2" fmla="*/ 161788 w 324"/>
              <a:gd name="T3" fmla="*/ 264651 h 403"/>
              <a:gd name="T4" fmla="*/ 107009 w 324"/>
              <a:gd name="T5" fmla="*/ 41988 h 403"/>
              <a:gd name="T6" fmla="*/ 163062 w 324"/>
              <a:gd name="T7" fmla="*/ 24175 h 403"/>
              <a:gd name="T8" fmla="*/ 222936 w 324"/>
              <a:gd name="T9" fmla="*/ 184493 h 403"/>
              <a:gd name="T10" fmla="*/ 369437 w 324"/>
              <a:gd name="T11" fmla="*/ 34354 h 403"/>
              <a:gd name="T12" fmla="*/ 412750 w 324"/>
              <a:gd name="T13" fmla="*/ 80159 h 403"/>
              <a:gd name="T14" fmla="*/ 270071 w 324"/>
              <a:gd name="T15" fmla="*/ 274830 h 403"/>
              <a:gd name="T16" fmla="*/ 341410 w 324"/>
              <a:gd name="T17" fmla="*/ 459323 h 403"/>
              <a:gd name="T18" fmla="*/ 305741 w 324"/>
              <a:gd name="T19" fmla="*/ 494949 h 403"/>
              <a:gd name="T20" fmla="*/ 196184 w 324"/>
              <a:gd name="T21" fmla="*/ 356261 h 403"/>
              <a:gd name="T22" fmla="*/ 48409 w 324"/>
              <a:gd name="T23" fmla="*/ 512762 h 403"/>
              <a:gd name="T24" fmla="*/ 10191 w 324"/>
              <a:gd name="T25" fmla="*/ 461868 h 40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24" h="403">
                <a:moveTo>
                  <a:pt x="8" y="363"/>
                </a:moveTo>
                <a:cubicBezTo>
                  <a:pt x="8" y="363"/>
                  <a:pt x="49" y="278"/>
                  <a:pt x="127" y="208"/>
                </a:cubicBezTo>
                <a:cubicBezTo>
                  <a:pt x="87" y="122"/>
                  <a:pt x="84" y="64"/>
                  <a:pt x="84" y="33"/>
                </a:cubicBezTo>
                <a:cubicBezTo>
                  <a:pt x="84" y="2"/>
                  <a:pt x="113" y="0"/>
                  <a:pt x="128" y="19"/>
                </a:cubicBezTo>
                <a:cubicBezTo>
                  <a:pt x="128" y="19"/>
                  <a:pt x="141" y="89"/>
                  <a:pt x="175" y="145"/>
                </a:cubicBezTo>
                <a:cubicBezTo>
                  <a:pt x="250" y="52"/>
                  <a:pt x="290" y="27"/>
                  <a:pt x="290" y="27"/>
                </a:cubicBezTo>
                <a:cubicBezTo>
                  <a:pt x="320" y="35"/>
                  <a:pt x="324" y="63"/>
                  <a:pt x="324" y="63"/>
                </a:cubicBezTo>
                <a:cubicBezTo>
                  <a:pt x="311" y="95"/>
                  <a:pt x="259" y="124"/>
                  <a:pt x="212" y="216"/>
                </a:cubicBezTo>
                <a:cubicBezTo>
                  <a:pt x="203" y="266"/>
                  <a:pt x="263" y="330"/>
                  <a:pt x="268" y="361"/>
                </a:cubicBezTo>
                <a:cubicBezTo>
                  <a:pt x="256" y="377"/>
                  <a:pt x="260" y="377"/>
                  <a:pt x="240" y="389"/>
                </a:cubicBezTo>
                <a:cubicBezTo>
                  <a:pt x="240" y="389"/>
                  <a:pt x="188" y="340"/>
                  <a:pt x="154" y="280"/>
                </a:cubicBezTo>
                <a:cubicBezTo>
                  <a:pt x="113" y="315"/>
                  <a:pt x="102" y="339"/>
                  <a:pt x="38" y="403"/>
                </a:cubicBezTo>
                <a:cubicBezTo>
                  <a:pt x="38" y="403"/>
                  <a:pt x="0" y="401"/>
                  <a:pt x="8" y="363"/>
                </a:cubicBezTo>
                <a:close/>
              </a:path>
            </a:pathLst>
          </a:custGeom>
          <a:solidFill>
            <a:schemeClr val="accent3"/>
          </a:solidFill>
          <a:ln w="127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tIns="100838" bIns="100838" anchor="ctr"/>
          <a:lstStyle/>
          <a:p>
            <a:endParaRPr lang="ru-RU" sz="1600">
              <a:latin typeface="DejaVu Sans"/>
              <a:cs typeface="Times New Roman" panose="02020603050405020304" pitchFamily="18" charset="0"/>
            </a:endParaRPr>
          </a:p>
        </p:txBody>
      </p:sp>
      <p:sp>
        <p:nvSpPr>
          <p:cNvPr id="49" name="Freeform 10">
            <a:extLst>
              <a:ext uri="{FF2B5EF4-FFF2-40B4-BE49-F238E27FC236}">
                <a16:creationId xmlns:a16="http://schemas.microsoft.com/office/drawing/2014/main" id="{1B4DC943-F82C-4761-912F-63A7880BDA20}"/>
              </a:ext>
            </a:extLst>
          </p:cNvPr>
          <p:cNvSpPr>
            <a:spLocks noChangeAspect="1"/>
          </p:cNvSpPr>
          <p:nvPr/>
        </p:nvSpPr>
        <p:spPr bwMode="gray">
          <a:xfrm>
            <a:off x="6284121" y="4074517"/>
            <a:ext cx="260993" cy="313803"/>
          </a:xfrm>
          <a:custGeom>
            <a:avLst/>
            <a:gdLst>
              <a:gd name="T0" fmla="*/ 2544 w 352"/>
              <a:gd name="T1" fmla="*/ 335280 h 380"/>
              <a:gd name="T2" fmla="*/ 99201 w 352"/>
              <a:gd name="T3" fmla="*/ 482600 h 380"/>
              <a:gd name="T4" fmla="*/ 167878 w 352"/>
              <a:gd name="T5" fmla="*/ 480060 h 380"/>
              <a:gd name="T6" fmla="*/ 447675 w 352"/>
              <a:gd name="T7" fmla="*/ 33020 h 380"/>
              <a:gd name="T8" fmla="*/ 376454 w 352"/>
              <a:gd name="T9" fmla="*/ 17780 h 380"/>
              <a:gd name="T10" fmla="*/ 129724 w 352"/>
              <a:gd name="T11" fmla="*/ 386080 h 380"/>
              <a:gd name="T12" fmla="*/ 35611 w 352"/>
              <a:gd name="T13" fmla="*/ 307340 h 380"/>
              <a:gd name="T14" fmla="*/ 2544 w 352"/>
              <a:gd name="T15" fmla="*/ 335280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100838" bIns="100838" anchor="ctr"/>
          <a:lstStyle/>
          <a:p>
            <a:endParaRPr lang="ru-RU" sz="1600">
              <a:latin typeface="DejaVu Sans"/>
              <a:cs typeface="Times New Roman" panose="02020603050405020304" pitchFamily="18" charset="0"/>
            </a:endParaRPr>
          </a:p>
        </p:txBody>
      </p:sp>
      <p:sp>
        <p:nvSpPr>
          <p:cNvPr id="51" name="ПП РФ от 25.05.2017 г. №634">
            <a:extLst>
              <a:ext uri="{FF2B5EF4-FFF2-40B4-BE49-F238E27FC236}">
                <a16:creationId xmlns:a16="http://schemas.microsoft.com/office/drawing/2014/main" id="{CF4F9165-50F5-4D46-8BFA-9BD0D8474A2E}"/>
              </a:ext>
            </a:extLst>
          </p:cNvPr>
          <p:cNvSpPr txBox="1"/>
          <p:nvPr/>
        </p:nvSpPr>
        <p:spPr>
          <a:xfrm>
            <a:off x="4156598" y="4144753"/>
            <a:ext cx="1640174" cy="17333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Товара в Перечне нет</a:t>
            </a:r>
          </a:p>
        </p:txBody>
      </p:sp>
      <p:sp>
        <p:nvSpPr>
          <p:cNvPr id="52" name="ПП РФ от 25.05.2017 г. №634">
            <a:extLst>
              <a:ext uri="{FF2B5EF4-FFF2-40B4-BE49-F238E27FC236}">
                <a16:creationId xmlns:a16="http://schemas.microsoft.com/office/drawing/2014/main" id="{407954FA-9DCB-4A1E-8F27-568B2D6DD55C}"/>
              </a:ext>
            </a:extLst>
          </p:cNvPr>
          <p:cNvSpPr txBox="1"/>
          <p:nvPr/>
        </p:nvSpPr>
        <p:spPr>
          <a:xfrm>
            <a:off x="6547548" y="4161288"/>
            <a:ext cx="1602963" cy="14026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Товар есть в Перечне</a:t>
            </a:r>
          </a:p>
        </p:txBody>
      </p:sp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FD5E5CB5-2F7A-448C-B347-291E2ED3D33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682" y="5791567"/>
            <a:ext cx="431800" cy="444554"/>
          </a:xfrm>
          <a:prstGeom prst="rect">
            <a:avLst/>
          </a:prstGeom>
        </p:spPr>
      </p:pic>
      <p:sp>
        <p:nvSpPr>
          <p:cNvPr id="61" name="ПП РФ от 25.05.2017 г. №634">
            <a:extLst>
              <a:ext uri="{FF2B5EF4-FFF2-40B4-BE49-F238E27FC236}">
                <a16:creationId xmlns:a16="http://schemas.microsoft.com/office/drawing/2014/main" id="{1F42A831-BEA3-4A18-AED2-A33E65BBD26C}"/>
              </a:ext>
            </a:extLst>
          </p:cNvPr>
          <p:cNvSpPr txBox="1"/>
          <p:nvPr/>
        </p:nvSpPr>
        <p:spPr>
          <a:xfrm>
            <a:off x="4542740" y="5753338"/>
            <a:ext cx="3606009" cy="52101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050" b="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Если российский аналог отсутствует (или не отвечает техническим требованиям), выдается </a:t>
            </a:r>
            <a:r>
              <a:rPr lang="ru-RU" sz="105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Разрешение на покупку иностранного товара</a:t>
            </a:r>
          </a:p>
        </p:txBody>
      </p:sp>
      <p:cxnSp>
        <p:nvCxnSpPr>
          <p:cNvPr id="64" name="Соединитель: уступ 63">
            <a:extLst>
              <a:ext uri="{FF2B5EF4-FFF2-40B4-BE49-F238E27FC236}">
                <a16:creationId xmlns:a16="http://schemas.microsoft.com/office/drawing/2014/main" id="{4365DC95-9CF8-48C7-94D6-D6CC4C94DAAC}"/>
              </a:ext>
            </a:extLst>
          </p:cNvPr>
          <p:cNvCxnSpPr>
            <a:cxnSpLocks/>
          </p:cNvCxnSpPr>
          <p:nvPr/>
        </p:nvCxnSpPr>
        <p:spPr>
          <a:xfrm flipV="1">
            <a:off x="3281723" y="6013844"/>
            <a:ext cx="756000" cy="1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Соединитель: уступ 66">
            <a:extLst>
              <a:ext uri="{FF2B5EF4-FFF2-40B4-BE49-F238E27FC236}">
                <a16:creationId xmlns:a16="http://schemas.microsoft.com/office/drawing/2014/main" id="{0669D53C-1EB7-4CC5-A745-4A78F71AB6F2}"/>
              </a:ext>
            </a:extLst>
          </p:cNvPr>
          <p:cNvCxnSpPr>
            <a:cxnSpLocks/>
            <a:stCxn id="39" idx="1"/>
            <a:endCxn id="61" idx="3"/>
          </p:cNvCxnSpPr>
          <p:nvPr/>
        </p:nvCxnSpPr>
        <p:spPr>
          <a:xfrm rot="10800000" flipV="1">
            <a:off x="8148749" y="5362505"/>
            <a:ext cx="1627512" cy="651339"/>
          </a:xfrm>
          <a:prstGeom prst="bentConnector3">
            <a:avLst>
              <a:gd name="adj1" fmla="val 52957"/>
            </a:avLst>
          </a:prstGeom>
          <a:ln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6AF54E8E-ED85-4B51-AF41-AA6FC52784BC}"/>
              </a:ext>
            </a:extLst>
          </p:cNvPr>
          <p:cNvSpPr/>
          <p:nvPr/>
        </p:nvSpPr>
        <p:spPr>
          <a:xfrm>
            <a:off x="3701363" y="4841941"/>
            <a:ext cx="2398676" cy="680908"/>
          </a:xfrm>
          <a:prstGeom prst="rect">
            <a:avLst/>
          </a:prstGeom>
          <a:solidFill>
            <a:schemeClr val="accent3">
              <a:lumMod val="20000"/>
              <a:lumOff val="80000"/>
              <a:alpha val="40000"/>
            </a:schemeClr>
          </a:solidFill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600">
              <a:latin typeface="DejaVu Sans"/>
              <a:cs typeface="Times New Roman" panose="02020603050405020304" pitchFamily="18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BA6900EF-15BA-48AD-8B55-55579E6C2D06}"/>
              </a:ext>
            </a:extLst>
          </p:cNvPr>
          <p:cNvSpPr/>
          <p:nvPr/>
        </p:nvSpPr>
        <p:spPr>
          <a:xfrm>
            <a:off x="6100428" y="4841941"/>
            <a:ext cx="2398676" cy="680908"/>
          </a:xfrm>
          <a:prstGeom prst="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600">
              <a:latin typeface="DejaVu Sans"/>
              <a:cs typeface="Times New Roman" panose="02020603050405020304" pitchFamily="18" charset="0"/>
            </a:endParaRPr>
          </a:p>
        </p:txBody>
      </p:sp>
      <p:sp>
        <p:nvSpPr>
          <p:cNvPr id="78" name="ПП РФ от 25.05.2017 г. №634">
            <a:extLst>
              <a:ext uri="{FF2B5EF4-FFF2-40B4-BE49-F238E27FC236}">
                <a16:creationId xmlns:a16="http://schemas.microsoft.com/office/drawing/2014/main" id="{2B6E9E97-3817-4255-B0B6-31F7C0222336}"/>
              </a:ext>
            </a:extLst>
          </p:cNvPr>
          <p:cNvSpPr txBox="1"/>
          <p:nvPr/>
        </p:nvSpPr>
        <p:spPr>
          <a:xfrm>
            <a:off x="4807818" y="4697556"/>
            <a:ext cx="2810436" cy="14026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 algn="ctr"/>
            <a:r>
              <a:rPr lang="ru-RU" sz="1000" i="1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2. Закупка для гражданских целей</a:t>
            </a:r>
          </a:p>
        </p:txBody>
      </p:sp>
      <p:sp>
        <p:nvSpPr>
          <p:cNvPr id="79" name="Freeform 9">
            <a:extLst>
              <a:ext uri="{FF2B5EF4-FFF2-40B4-BE49-F238E27FC236}">
                <a16:creationId xmlns:a16="http://schemas.microsoft.com/office/drawing/2014/main" id="{1B6BF5AA-A08E-4ABF-BA4F-38E0CDF76216}"/>
              </a:ext>
            </a:extLst>
          </p:cNvPr>
          <p:cNvSpPr>
            <a:spLocks noChangeAspect="1"/>
          </p:cNvSpPr>
          <p:nvPr/>
        </p:nvSpPr>
        <p:spPr bwMode="gray">
          <a:xfrm>
            <a:off x="3910314" y="5025494"/>
            <a:ext cx="226477" cy="313803"/>
          </a:xfrm>
          <a:custGeom>
            <a:avLst/>
            <a:gdLst>
              <a:gd name="T0" fmla="*/ 10191 w 324"/>
              <a:gd name="T1" fmla="*/ 461868 h 403"/>
              <a:gd name="T2" fmla="*/ 161788 w 324"/>
              <a:gd name="T3" fmla="*/ 264651 h 403"/>
              <a:gd name="T4" fmla="*/ 107009 w 324"/>
              <a:gd name="T5" fmla="*/ 41988 h 403"/>
              <a:gd name="T6" fmla="*/ 163062 w 324"/>
              <a:gd name="T7" fmla="*/ 24175 h 403"/>
              <a:gd name="T8" fmla="*/ 222936 w 324"/>
              <a:gd name="T9" fmla="*/ 184493 h 403"/>
              <a:gd name="T10" fmla="*/ 369437 w 324"/>
              <a:gd name="T11" fmla="*/ 34354 h 403"/>
              <a:gd name="T12" fmla="*/ 412750 w 324"/>
              <a:gd name="T13" fmla="*/ 80159 h 403"/>
              <a:gd name="T14" fmla="*/ 270071 w 324"/>
              <a:gd name="T15" fmla="*/ 274830 h 403"/>
              <a:gd name="T16" fmla="*/ 341410 w 324"/>
              <a:gd name="T17" fmla="*/ 459323 h 403"/>
              <a:gd name="T18" fmla="*/ 305741 w 324"/>
              <a:gd name="T19" fmla="*/ 494949 h 403"/>
              <a:gd name="T20" fmla="*/ 196184 w 324"/>
              <a:gd name="T21" fmla="*/ 356261 h 403"/>
              <a:gd name="T22" fmla="*/ 48409 w 324"/>
              <a:gd name="T23" fmla="*/ 512762 h 403"/>
              <a:gd name="T24" fmla="*/ 10191 w 324"/>
              <a:gd name="T25" fmla="*/ 461868 h 40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24" h="403">
                <a:moveTo>
                  <a:pt x="8" y="363"/>
                </a:moveTo>
                <a:cubicBezTo>
                  <a:pt x="8" y="363"/>
                  <a:pt x="49" y="278"/>
                  <a:pt x="127" y="208"/>
                </a:cubicBezTo>
                <a:cubicBezTo>
                  <a:pt x="87" y="122"/>
                  <a:pt x="84" y="64"/>
                  <a:pt x="84" y="33"/>
                </a:cubicBezTo>
                <a:cubicBezTo>
                  <a:pt x="84" y="2"/>
                  <a:pt x="113" y="0"/>
                  <a:pt x="128" y="19"/>
                </a:cubicBezTo>
                <a:cubicBezTo>
                  <a:pt x="128" y="19"/>
                  <a:pt x="141" y="89"/>
                  <a:pt x="175" y="145"/>
                </a:cubicBezTo>
                <a:cubicBezTo>
                  <a:pt x="250" y="52"/>
                  <a:pt x="290" y="27"/>
                  <a:pt x="290" y="27"/>
                </a:cubicBezTo>
                <a:cubicBezTo>
                  <a:pt x="320" y="35"/>
                  <a:pt x="324" y="63"/>
                  <a:pt x="324" y="63"/>
                </a:cubicBezTo>
                <a:cubicBezTo>
                  <a:pt x="311" y="95"/>
                  <a:pt x="259" y="124"/>
                  <a:pt x="212" y="216"/>
                </a:cubicBezTo>
                <a:cubicBezTo>
                  <a:pt x="203" y="266"/>
                  <a:pt x="263" y="330"/>
                  <a:pt x="268" y="361"/>
                </a:cubicBezTo>
                <a:cubicBezTo>
                  <a:pt x="256" y="377"/>
                  <a:pt x="260" y="377"/>
                  <a:pt x="240" y="389"/>
                </a:cubicBezTo>
                <a:cubicBezTo>
                  <a:pt x="240" y="389"/>
                  <a:pt x="188" y="340"/>
                  <a:pt x="154" y="280"/>
                </a:cubicBezTo>
                <a:cubicBezTo>
                  <a:pt x="113" y="315"/>
                  <a:pt x="102" y="339"/>
                  <a:pt x="38" y="403"/>
                </a:cubicBezTo>
                <a:cubicBezTo>
                  <a:pt x="38" y="403"/>
                  <a:pt x="0" y="401"/>
                  <a:pt x="8" y="363"/>
                </a:cubicBezTo>
                <a:close/>
              </a:path>
            </a:pathLst>
          </a:custGeom>
          <a:solidFill>
            <a:schemeClr val="accent3"/>
          </a:solidFill>
          <a:ln w="127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tIns="100838" bIns="100838" anchor="ctr"/>
          <a:lstStyle/>
          <a:p>
            <a:endParaRPr lang="ru-RU" sz="1600">
              <a:latin typeface="DejaVu Sans"/>
              <a:cs typeface="Times New Roman" panose="02020603050405020304" pitchFamily="18" charset="0"/>
            </a:endParaRPr>
          </a:p>
        </p:txBody>
      </p:sp>
      <p:sp>
        <p:nvSpPr>
          <p:cNvPr id="80" name="Freeform 10">
            <a:extLst>
              <a:ext uri="{FF2B5EF4-FFF2-40B4-BE49-F238E27FC236}">
                <a16:creationId xmlns:a16="http://schemas.microsoft.com/office/drawing/2014/main" id="{9DDB5F57-0888-4684-A379-F6847DD3D322}"/>
              </a:ext>
            </a:extLst>
          </p:cNvPr>
          <p:cNvSpPr>
            <a:spLocks noChangeAspect="1"/>
          </p:cNvSpPr>
          <p:nvPr/>
        </p:nvSpPr>
        <p:spPr bwMode="gray">
          <a:xfrm>
            <a:off x="6284121" y="5025494"/>
            <a:ext cx="260993" cy="313803"/>
          </a:xfrm>
          <a:custGeom>
            <a:avLst/>
            <a:gdLst>
              <a:gd name="T0" fmla="*/ 2544 w 352"/>
              <a:gd name="T1" fmla="*/ 335280 h 380"/>
              <a:gd name="T2" fmla="*/ 99201 w 352"/>
              <a:gd name="T3" fmla="*/ 482600 h 380"/>
              <a:gd name="T4" fmla="*/ 167878 w 352"/>
              <a:gd name="T5" fmla="*/ 480060 h 380"/>
              <a:gd name="T6" fmla="*/ 447675 w 352"/>
              <a:gd name="T7" fmla="*/ 33020 h 380"/>
              <a:gd name="T8" fmla="*/ 376454 w 352"/>
              <a:gd name="T9" fmla="*/ 17780 h 380"/>
              <a:gd name="T10" fmla="*/ 129724 w 352"/>
              <a:gd name="T11" fmla="*/ 386080 h 380"/>
              <a:gd name="T12" fmla="*/ 35611 w 352"/>
              <a:gd name="T13" fmla="*/ 307340 h 380"/>
              <a:gd name="T14" fmla="*/ 2544 w 352"/>
              <a:gd name="T15" fmla="*/ 335280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100838" bIns="100838" anchor="ctr"/>
          <a:lstStyle/>
          <a:p>
            <a:endParaRPr lang="ru-RU" sz="1600">
              <a:latin typeface="DejaVu Sans"/>
              <a:cs typeface="Times New Roman" panose="02020603050405020304" pitchFamily="18" charset="0"/>
            </a:endParaRPr>
          </a:p>
        </p:txBody>
      </p:sp>
      <p:sp>
        <p:nvSpPr>
          <p:cNvPr id="81" name="ПП РФ от 25.05.2017 г. №634">
            <a:extLst>
              <a:ext uri="{FF2B5EF4-FFF2-40B4-BE49-F238E27FC236}">
                <a16:creationId xmlns:a16="http://schemas.microsoft.com/office/drawing/2014/main" id="{87992FA0-EC61-4966-8661-B3914D582E39}"/>
              </a:ext>
            </a:extLst>
          </p:cNvPr>
          <p:cNvSpPr txBox="1"/>
          <p:nvPr/>
        </p:nvSpPr>
        <p:spPr>
          <a:xfrm>
            <a:off x="4156598" y="5095730"/>
            <a:ext cx="1640174" cy="17333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Товара в Перечне нет</a:t>
            </a:r>
          </a:p>
        </p:txBody>
      </p:sp>
      <p:sp>
        <p:nvSpPr>
          <p:cNvPr id="82" name="ПП РФ от 25.05.2017 г. №634">
            <a:extLst>
              <a:ext uri="{FF2B5EF4-FFF2-40B4-BE49-F238E27FC236}">
                <a16:creationId xmlns:a16="http://schemas.microsoft.com/office/drawing/2014/main" id="{640857D6-AA22-496B-A548-AAC5AB86C8D2}"/>
              </a:ext>
            </a:extLst>
          </p:cNvPr>
          <p:cNvSpPr txBox="1"/>
          <p:nvPr/>
        </p:nvSpPr>
        <p:spPr>
          <a:xfrm>
            <a:off x="6547548" y="5112265"/>
            <a:ext cx="1602963" cy="14026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00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Товар есть в Перечне</a:t>
            </a:r>
          </a:p>
        </p:txBody>
      </p:sp>
      <p:cxnSp>
        <p:nvCxnSpPr>
          <p:cNvPr id="85" name="Соединитель: уступ 84">
            <a:extLst>
              <a:ext uri="{FF2B5EF4-FFF2-40B4-BE49-F238E27FC236}">
                <a16:creationId xmlns:a16="http://schemas.microsoft.com/office/drawing/2014/main" id="{B27DC2A3-A0BB-4F00-8C6F-D91B89CA8B64}"/>
              </a:ext>
            </a:extLst>
          </p:cNvPr>
          <p:cNvCxnSpPr>
            <a:cxnSpLocks/>
          </p:cNvCxnSpPr>
          <p:nvPr/>
        </p:nvCxnSpPr>
        <p:spPr>
          <a:xfrm rot="16200000" flipH="1">
            <a:off x="1686638" y="5407693"/>
            <a:ext cx="792000" cy="1"/>
          </a:xfrm>
          <a:prstGeom prst="bentConnector3">
            <a:avLst>
              <a:gd name="adj1" fmla="val 50000"/>
            </a:avLst>
          </a:prstGeom>
          <a:ln>
            <a:solidFill>
              <a:srgbClr val="80808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Соединитель: уступ 100">
            <a:extLst>
              <a:ext uri="{FF2B5EF4-FFF2-40B4-BE49-F238E27FC236}">
                <a16:creationId xmlns:a16="http://schemas.microsoft.com/office/drawing/2014/main" id="{ED62C54D-2647-430A-8AD0-87517F4323B6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82639" y="5191694"/>
            <a:ext cx="1608564" cy="612000"/>
          </a:xfrm>
          <a:prstGeom prst="bentConnector2">
            <a:avLst/>
          </a:prstGeom>
          <a:ln>
            <a:solidFill>
              <a:srgbClr val="80808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оединитель: уступ 103">
            <a:extLst>
              <a:ext uri="{FF2B5EF4-FFF2-40B4-BE49-F238E27FC236}">
                <a16:creationId xmlns:a16="http://schemas.microsoft.com/office/drawing/2014/main" id="{47AE5FDA-3742-46C0-9E3C-C597C112CB71}"/>
              </a:ext>
            </a:extLst>
          </p:cNvPr>
          <p:cNvCxnSpPr>
            <a:cxnSpLocks/>
          </p:cNvCxnSpPr>
          <p:nvPr/>
        </p:nvCxnSpPr>
        <p:spPr>
          <a:xfrm>
            <a:off x="8499104" y="4231418"/>
            <a:ext cx="2155218" cy="216000"/>
          </a:xfrm>
          <a:prstGeom prst="bentConnector2">
            <a:avLst/>
          </a:prstGeom>
          <a:ln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Соединитель: уступ 25">
            <a:extLst>
              <a:ext uri="{FF2B5EF4-FFF2-40B4-BE49-F238E27FC236}">
                <a16:creationId xmlns:a16="http://schemas.microsoft.com/office/drawing/2014/main" id="{1A4DD377-59F5-4D60-B264-F93C776F5753}"/>
              </a:ext>
            </a:extLst>
          </p:cNvPr>
          <p:cNvCxnSpPr>
            <a:cxnSpLocks/>
          </p:cNvCxnSpPr>
          <p:nvPr/>
        </p:nvCxnSpPr>
        <p:spPr>
          <a:xfrm>
            <a:off x="10654322" y="5563135"/>
            <a:ext cx="0" cy="252000"/>
          </a:xfrm>
          <a:prstGeom prst="straightConnector1">
            <a:avLst/>
          </a:prstGeom>
          <a:ln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5" name="Группа 134">
            <a:extLst>
              <a:ext uri="{FF2B5EF4-FFF2-40B4-BE49-F238E27FC236}">
                <a16:creationId xmlns:a16="http://schemas.microsoft.com/office/drawing/2014/main" id="{E14F3882-9290-434C-8D76-BDF6091B3667}"/>
              </a:ext>
            </a:extLst>
          </p:cNvPr>
          <p:cNvGrpSpPr/>
          <p:nvPr/>
        </p:nvGrpSpPr>
        <p:grpSpPr>
          <a:xfrm>
            <a:off x="5085533" y="1685848"/>
            <a:ext cx="2088310" cy="431800"/>
            <a:chOff x="4684381" y="1685848"/>
            <a:chExt cx="2088310" cy="431800"/>
          </a:xfrm>
        </p:grpSpPr>
        <p:sp>
          <p:nvSpPr>
            <p:cNvPr id="8" name="ПП РФ от 25.05.2017 г. №634">
              <a:extLst>
                <a:ext uri="{FF2B5EF4-FFF2-40B4-BE49-F238E27FC236}">
                  <a16:creationId xmlns:a16="http://schemas.microsoft.com/office/drawing/2014/main" id="{0A9F06DB-44E5-4F02-88E2-C77B9D771624}"/>
                </a:ext>
              </a:extLst>
            </p:cNvPr>
            <p:cNvSpPr txBox="1"/>
            <p:nvPr/>
          </p:nvSpPr>
          <p:spPr>
            <a:xfrm>
              <a:off x="5045478" y="1828883"/>
              <a:ext cx="1727213" cy="14573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ctr"/>
              <a:r>
                <a:rPr lang="ru-RU" sz="110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Заказчик по 44-ФЗ</a:t>
              </a:r>
            </a:p>
          </p:txBody>
        </p:sp>
        <p:pic>
          <p:nvPicPr>
            <p:cNvPr id="121" name="Рисунок 120">
              <a:extLst>
                <a:ext uri="{FF2B5EF4-FFF2-40B4-BE49-F238E27FC236}">
                  <a16:creationId xmlns:a16="http://schemas.microsoft.com/office/drawing/2014/main" id="{A3CE065D-8CA8-4245-9D24-1D5804BCB8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4381" y="1685848"/>
              <a:ext cx="431800" cy="431800"/>
            </a:xfrm>
            <a:prstGeom prst="rect">
              <a:avLst/>
            </a:prstGeom>
          </p:spPr>
        </p:pic>
      </p:grpSp>
      <p:grpSp>
        <p:nvGrpSpPr>
          <p:cNvPr id="132" name="Группа 131">
            <a:extLst>
              <a:ext uri="{FF2B5EF4-FFF2-40B4-BE49-F238E27FC236}">
                <a16:creationId xmlns:a16="http://schemas.microsoft.com/office/drawing/2014/main" id="{F85FDC36-0ED2-4731-8F39-636869889142}"/>
              </a:ext>
            </a:extLst>
          </p:cNvPr>
          <p:cNvGrpSpPr/>
          <p:nvPr/>
        </p:nvGrpSpPr>
        <p:grpSpPr>
          <a:xfrm>
            <a:off x="1591691" y="2364660"/>
            <a:ext cx="9719776" cy="441325"/>
            <a:chOff x="2365360" y="2364660"/>
            <a:chExt cx="9719776" cy="441325"/>
          </a:xfrm>
        </p:grpSpPr>
        <p:grpSp>
          <p:nvGrpSpPr>
            <p:cNvPr id="131" name="Группа 130">
              <a:extLst>
                <a:ext uri="{FF2B5EF4-FFF2-40B4-BE49-F238E27FC236}">
                  <a16:creationId xmlns:a16="http://schemas.microsoft.com/office/drawing/2014/main" id="{3303F031-7362-4137-AC52-AF14CE434CDC}"/>
                </a:ext>
              </a:extLst>
            </p:cNvPr>
            <p:cNvGrpSpPr/>
            <p:nvPr/>
          </p:nvGrpSpPr>
          <p:grpSpPr>
            <a:xfrm>
              <a:off x="5070967" y="2364660"/>
              <a:ext cx="3006146" cy="431800"/>
              <a:chOff x="5070967" y="2364660"/>
              <a:chExt cx="3006146" cy="431800"/>
            </a:xfrm>
          </p:grpSpPr>
          <p:sp>
            <p:nvSpPr>
              <p:cNvPr id="16" name="ПП РФ от 25.05.2017 г. №634">
                <a:extLst>
                  <a:ext uri="{FF2B5EF4-FFF2-40B4-BE49-F238E27FC236}">
                    <a16:creationId xmlns:a16="http://schemas.microsoft.com/office/drawing/2014/main" id="{CB343E9D-15AE-48E5-B416-6CF656747695}"/>
                  </a:ext>
                </a:extLst>
              </p:cNvPr>
              <p:cNvSpPr txBox="1"/>
              <p:nvPr/>
            </p:nvSpPr>
            <p:spPr>
              <a:xfrm>
                <a:off x="5601619" y="2489073"/>
                <a:ext cx="2475494" cy="182975"/>
              </a:xfrm>
              <a:prstGeom prst="rect">
                <a:avLst/>
              </a:prstGeom>
              <a:ln w="3175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>
                <a:noAutofit/>
              </a:bodyPr>
              <a:lstStyle>
                <a:lvl1pPr>
                  <a:lnSpc>
                    <a:spcPct val="80000"/>
                  </a:lnSpc>
                  <a:defRPr sz="1200" b="1" cap="none" spc="-36">
                    <a:solidFill>
                      <a:srgbClr val="5B5A5F"/>
                    </a:solidFill>
                    <a:latin typeface="AkzidenzGroteskPro-BoldEx"/>
                    <a:ea typeface="AkzidenzGroteskPro-BoldEx"/>
                    <a:cs typeface="AkzidenzGroteskPro-BoldEx"/>
                    <a:sym typeface="AkzidenzGroteskPro-BoldEx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ru-RU" sz="1100" b="0" dirty="0">
                    <a:solidFill>
                      <a:schemeClr val="tx1"/>
                    </a:solidFill>
                    <a:latin typeface="DejaVu Sans"/>
                    <a:cs typeface="Times New Roman" panose="02020603050405020304" pitchFamily="18" charset="0"/>
                  </a:rPr>
                  <a:t>Аренда товаров</a:t>
                </a:r>
              </a:p>
            </p:txBody>
          </p:sp>
          <p:pic>
            <p:nvPicPr>
              <p:cNvPr id="124" name="Рисунок 123">
                <a:extLst>
                  <a:ext uri="{FF2B5EF4-FFF2-40B4-BE49-F238E27FC236}">
                    <a16:creationId xmlns:a16="http://schemas.microsoft.com/office/drawing/2014/main" id="{A49738D4-F035-4A60-81D3-D4F4579A77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hq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70967" y="2364660"/>
                <a:ext cx="431800" cy="431800"/>
              </a:xfrm>
              <a:prstGeom prst="rect">
                <a:avLst/>
              </a:prstGeom>
            </p:spPr>
          </p:pic>
        </p:grpSp>
        <p:grpSp>
          <p:nvGrpSpPr>
            <p:cNvPr id="129" name="Группа 128">
              <a:extLst>
                <a:ext uri="{FF2B5EF4-FFF2-40B4-BE49-F238E27FC236}">
                  <a16:creationId xmlns:a16="http://schemas.microsoft.com/office/drawing/2014/main" id="{5D02858E-4A92-4005-A052-5A2500255299}"/>
                </a:ext>
              </a:extLst>
            </p:cNvPr>
            <p:cNvGrpSpPr/>
            <p:nvPr/>
          </p:nvGrpSpPr>
          <p:grpSpPr>
            <a:xfrm>
              <a:off x="2365360" y="2364660"/>
              <a:ext cx="2047222" cy="431800"/>
              <a:chOff x="1851010" y="2364660"/>
              <a:chExt cx="2047222" cy="431800"/>
            </a:xfrm>
          </p:grpSpPr>
          <p:sp>
            <p:nvSpPr>
              <p:cNvPr id="13" name="ПП РФ от 25.05.2017 г. №634">
                <a:extLst>
                  <a:ext uri="{FF2B5EF4-FFF2-40B4-BE49-F238E27FC236}">
                    <a16:creationId xmlns:a16="http://schemas.microsoft.com/office/drawing/2014/main" id="{68C3E7ED-78B4-4503-8A16-4A0ED2B8DF21}"/>
                  </a:ext>
                </a:extLst>
              </p:cNvPr>
              <p:cNvSpPr txBox="1"/>
              <p:nvPr/>
            </p:nvSpPr>
            <p:spPr>
              <a:xfrm>
                <a:off x="2325758" y="2489072"/>
                <a:ext cx="1572474" cy="182976"/>
              </a:xfrm>
              <a:prstGeom prst="rect">
                <a:avLst/>
              </a:prstGeom>
              <a:ln w="3175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>
                <a:noAutofit/>
              </a:bodyPr>
              <a:lstStyle>
                <a:lvl1pPr>
                  <a:lnSpc>
                    <a:spcPct val="80000"/>
                  </a:lnSpc>
                  <a:defRPr sz="1200" b="1" cap="none" spc="-36">
                    <a:solidFill>
                      <a:srgbClr val="5B5A5F"/>
                    </a:solidFill>
                    <a:latin typeface="AkzidenzGroteskPro-BoldEx"/>
                    <a:ea typeface="AkzidenzGroteskPro-BoldEx"/>
                    <a:cs typeface="AkzidenzGroteskPro-BoldEx"/>
                    <a:sym typeface="AkzidenzGroteskPro-BoldEx"/>
                  </a:defRPr>
                </a:lvl1pPr>
              </a:lstStyle>
              <a:p>
                <a:pPr>
                  <a:lnSpc>
                    <a:spcPct val="100000"/>
                  </a:lnSpc>
                </a:pPr>
                <a:r>
                  <a:rPr lang="ru-RU" sz="1100" b="0" dirty="0">
                    <a:solidFill>
                      <a:schemeClr val="tx1"/>
                    </a:solidFill>
                    <a:latin typeface="DejaVu Sans"/>
                    <a:cs typeface="Times New Roman" panose="02020603050405020304" pitchFamily="18" charset="0"/>
                  </a:rPr>
                  <a:t>Закупка товаров</a:t>
                </a:r>
              </a:p>
            </p:txBody>
          </p:sp>
          <p:pic>
            <p:nvPicPr>
              <p:cNvPr id="126" name="Рисунок 125">
                <a:extLst>
                  <a:ext uri="{FF2B5EF4-FFF2-40B4-BE49-F238E27FC236}">
                    <a16:creationId xmlns:a16="http://schemas.microsoft.com/office/drawing/2014/main" id="{A08C3A93-EEA2-4076-ABD8-CCDB0929F1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hq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51010" y="2364660"/>
                <a:ext cx="431800" cy="431800"/>
              </a:xfrm>
              <a:prstGeom prst="rect">
                <a:avLst/>
              </a:prstGeom>
            </p:spPr>
          </p:pic>
        </p:grpSp>
        <p:grpSp>
          <p:nvGrpSpPr>
            <p:cNvPr id="130" name="Группа 129">
              <a:extLst>
                <a:ext uri="{FF2B5EF4-FFF2-40B4-BE49-F238E27FC236}">
                  <a16:creationId xmlns:a16="http://schemas.microsoft.com/office/drawing/2014/main" id="{CF089FC1-448D-4E35-B881-F4E461D3D16B}"/>
                </a:ext>
              </a:extLst>
            </p:cNvPr>
            <p:cNvGrpSpPr/>
            <p:nvPr/>
          </p:nvGrpSpPr>
          <p:grpSpPr>
            <a:xfrm>
              <a:off x="8563865" y="2374185"/>
              <a:ext cx="3521271" cy="431800"/>
              <a:chOff x="8887715" y="2364660"/>
              <a:chExt cx="3521271" cy="431800"/>
            </a:xfrm>
          </p:grpSpPr>
          <p:sp>
            <p:nvSpPr>
              <p:cNvPr id="19" name="ПП РФ от 25.05.2017 г. №634">
                <a:extLst>
                  <a:ext uri="{FF2B5EF4-FFF2-40B4-BE49-F238E27FC236}">
                    <a16:creationId xmlns:a16="http://schemas.microsoft.com/office/drawing/2014/main" id="{CAAC1F14-2665-4078-BCEE-CD6F86C55D3C}"/>
                  </a:ext>
                </a:extLst>
              </p:cNvPr>
              <p:cNvSpPr txBox="1"/>
              <p:nvPr/>
            </p:nvSpPr>
            <p:spPr>
              <a:xfrm>
                <a:off x="9428092" y="2504753"/>
                <a:ext cx="2980894" cy="151614"/>
              </a:xfrm>
              <a:prstGeom prst="rect">
                <a:avLst/>
              </a:prstGeom>
              <a:ln w="3175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>
                <a:noAutofit/>
              </a:bodyPr>
              <a:lstStyle>
                <a:lvl1pPr>
                  <a:lnSpc>
                    <a:spcPct val="80000"/>
                  </a:lnSpc>
                  <a:defRPr sz="1200" b="1" cap="none" spc="-36">
                    <a:solidFill>
                      <a:srgbClr val="5B5A5F"/>
                    </a:solidFill>
                    <a:latin typeface="AkzidenzGroteskPro-BoldEx"/>
                    <a:ea typeface="AkzidenzGroteskPro-BoldEx"/>
                    <a:cs typeface="AkzidenzGroteskPro-BoldEx"/>
                    <a:sym typeface="AkzidenzGroteskPro-BoldEx"/>
                  </a:defRPr>
                </a:lvl1pPr>
              </a:lstStyle>
              <a:p>
                <a:pPr>
                  <a:lnSpc>
                    <a:spcPct val="100000"/>
                  </a:lnSpc>
                </a:pPr>
                <a:r>
                  <a:rPr lang="ru-RU" sz="1100" b="0" dirty="0">
                    <a:solidFill>
                      <a:schemeClr val="tx1"/>
                    </a:solidFill>
                    <a:latin typeface="DejaVu Sans"/>
                    <a:cs typeface="Times New Roman" panose="02020603050405020304" pitchFamily="18" charset="0"/>
                  </a:rPr>
                  <a:t>Закупка услуг с использованием товаров</a:t>
                </a:r>
              </a:p>
            </p:txBody>
          </p:sp>
          <p:pic>
            <p:nvPicPr>
              <p:cNvPr id="128" name="Рисунок 127">
                <a:extLst>
                  <a:ext uri="{FF2B5EF4-FFF2-40B4-BE49-F238E27FC236}">
                    <a16:creationId xmlns:a16="http://schemas.microsoft.com/office/drawing/2014/main" id="{D23412BA-444D-4CB5-8324-84C7DEBE46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hq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87715" y="2364660"/>
                <a:ext cx="431800" cy="431800"/>
              </a:xfrm>
              <a:prstGeom prst="rect">
                <a:avLst/>
              </a:prstGeom>
            </p:spPr>
          </p:pic>
        </p:grpSp>
      </p:grpSp>
      <p:pic>
        <p:nvPicPr>
          <p:cNvPr id="134" name="Рисунок 133">
            <a:extLst>
              <a:ext uri="{FF2B5EF4-FFF2-40B4-BE49-F238E27FC236}">
                <a16:creationId xmlns:a16="http://schemas.microsoft.com/office/drawing/2014/main" id="{8A034AAA-A883-478C-B554-9985D784FEE2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62" y="3195124"/>
            <a:ext cx="431800" cy="431800"/>
          </a:xfrm>
          <a:prstGeom prst="rect">
            <a:avLst/>
          </a:prstGeom>
        </p:spPr>
      </p:pic>
      <p:pic>
        <p:nvPicPr>
          <p:cNvPr id="136" name="Picture 2" descr="Флаг">
            <a:extLst>
              <a:ext uri="{FF2B5EF4-FFF2-40B4-BE49-F238E27FC236}">
                <a16:creationId xmlns:a16="http://schemas.microsoft.com/office/drawing/2014/main" id="{70E77349-8BE8-4BF0-921E-1BE0C95795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3" r="16563"/>
          <a:stretch/>
        </p:blipFill>
        <p:spPr bwMode="auto">
          <a:xfrm>
            <a:off x="9360813" y="5797944"/>
            <a:ext cx="431800" cy="431800"/>
          </a:xfrm>
          <a:prstGeom prst="flowChartConnector">
            <a:avLst/>
          </a:prstGeom>
          <a:noFill/>
          <a:ln>
            <a:solidFill>
              <a:schemeClr val="accent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7" name="Соединитель: уступ 136">
            <a:extLst>
              <a:ext uri="{FF2B5EF4-FFF2-40B4-BE49-F238E27FC236}">
                <a16:creationId xmlns:a16="http://schemas.microsoft.com/office/drawing/2014/main" id="{B3FF1C08-654B-48CE-9F79-D32F8FC0D2BD}"/>
              </a:ext>
            </a:extLst>
          </p:cNvPr>
          <p:cNvCxnSpPr>
            <a:cxnSpLocks/>
            <a:stCxn id="75" idx="3"/>
            <a:endCxn id="37" idx="1"/>
          </p:cNvCxnSpPr>
          <p:nvPr/>
        </p:nvCxnSpPr>
        <p:spPr>
          <a:xfrm flipV="1">
            <a:off x="8499104" y="4697556"/>
            <a:ext cx="792000" cy="484839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6F3D202-4F4F-4DD6-9934-D0E895D686BF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99" y="982337"/>
            <a:ext cx="4318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65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Объект 38" hidden="1">
            <a:extLst>
              <a:ext uri="{FF2B5EF4-FFF2-40B4-BE49-F238E27FC236}">
                <a16:creationId xmlns:a16="http://schemas.microsoft.com/office/drawing/2014/main" id="{2CB21B0F-290D-4C8C-BD22-01F98F3786B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Слайд think-cell" r:id="rId23" imgW="421" imgH="423" progId="TCLayout.ActiveDocument.1">
                  <p:embed/>
                </p:oleObj>
              </mc:Choice>
              <mc:Fallback>
                <p:oleObj name="Слайд think-cell" r:id="rId23" imgW="421" imgH="423" progId="TCLayout.ActiveDocument.1">
                  <p:embed/>
                  <p:pic>
                    <p:nvPicPr>
                      <p:cNvPr id="39" name="Объект 38" hidden="1">
                        <a:extLst>
                          <a:ext uri="{FF2B5EF4-FFF2-40B4-BE49-F238E27FC236}">
                            <a16:creationId xmlns:a16="http://schemas.microsoft.com/office/drawing/2014/main" id="{2CB21B0F-290D-4C8C-BD22-01F98F3786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8566F-39BC-4B83-8B93-AA3A773B8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686" y="185010"/>
            <a:ext cx="10299205" cy="723900"/>
          </a:xfrm>
        </p:spPr>
        <p:txBody>
          <a:bodyPr vert="horz">
            <a:normAutofit fontScale="90000"/>
          </a:bodyPr>
          <a:lstStyle/>
          <a:p>
            <a:r>
              <a:rPr lang="ru-RU" dirty="0"/>
              <a:t>В результате запуска системы поиска российских аналогов предотвращена закупка импортной продукции </a:t>
            </a:r>
            <a:r>
              <a:rPr lang="ru-RU" dirty="0">
                <a:solidFill>
                  <a:srgbClr val="000000"/>
                </a:solidFill>
              </a:rPr>
              <a:t>в размере 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FF6600"/>
                </a:solidFill>
              </a:rPr>
              <a:t>более 59,2 млрд </a:t>
            </a:r>
            <a:r>
              <a:rPr lang="ru-RU" dirty="0" err="1">
                <a:solidFill>
                  <a:srgbClr val="FF6600"/>
                </a:solidFill>
              </a:rPr>
              <a:t>руб</a:t>
            </a:r>
            <a:r>
              <a:rPr lang="ru-RU" dirty="0">
                <a:solidFill>
                  <a:srgbClr val="FF6600"/>
                </a:solidFill>
              </a:rPr>
              <a:t> (по сост. янв.2022г)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834CE42-C3E8-4BF7-BFB8-ABC9DE63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24F4-B77B-411F-89BA-CC0DCB32E834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EF8319-7551-45CF-83D0-69891342B4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64275" y="1363702"/>
            <a:ext cx="5641974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25400" dir="5400000" algn="ctr" rotWithShape="0">
              <a:schemeClr val="accent1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square" lIns="0" tIns="91440" rIns="0" bIns="9144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000000"/>
                </a:solidFill>
                <a:latin typeface="DejaVu Sans"/>
              </a:rPr>
              <a:t>Статистика заявок на закупку импорта на январь 2022 г.,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000000"/>
                </a:solidFill>
                <a:latin typeface="DejaVu Sans"/>
              </a:rPr>
              <a:t>млрд руб.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ejaVu San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93270-EBD2-4098-8C4A-2EF406EE8DCB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2900" y="1358900"/>
            <a:ext cx="5573713" cy="5540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25400" dir="5400000" algn="ctr" rotWithShape="0">
              <a:schemeClr val="accent1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square" lIns="0" tIns="91440" rIns="0" bIns="9144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000000"/>
                </a:solidFill>
                <a:latin typeface="DejaVu Sans"/>
              </a:rPr>
              <a:t>Доля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ejaVu Sans"/>
              </a:rPr>
              <a:t> товаров российского происхождения, закупаемых в рамках ППРФ № 616</a:t>
            </a:r>
          </a:p>
        </p:txBody>
      </p:sp>
      <p:graphicFrame>
        <p:nvGraphicFramePr>
          <p:cNvPr id="41" name="Chart 3">
            <a:extLst>
              <a:ext uri="{FF2B5EF4-FFF2-40B4-BE49-F238E27FC236}">
                <a16:creationId xmlns:a16="http://schemas.microsoft.com/office/drawing/2014/main" id="{D41E5B11-E602-44E5-B0B6-C76EBEFE9D5F}"/>
              </a:ext>
            </a:extLst>
          </p:cNvPr>
          <p:cNvGraphicFramePr/>
          <p:nvPr>
            <p:custDataLst>
              <p:tags r:id="rId3"/>
            </p:custDataLst>
          </p:nvPr>
        </p:nvGraphicFramePr>
        <p:xfrm>
          <a:off x="260350" y="2465388"/>
          <a:ext cx="5738813" cy="3306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5"/>
          </a:graphicData>
        </a:graphic>
      </p:graphicFrame>
      <p:sp>
        <p:nvSpPr>
          <p:cNvPr id="14" name="Текст 2">
            <a:extLst>
              <a:ext uri="{FF2B5EF4-FFF2-40B4-BE49-F238E27FC236}">
                <a16:creationId xmlns:a16="http://schemas.microsoft.com/office/drawing/2014/main" id="{A335F38E-FF0A-4A39-BDC5-2170A3A0E7C7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3924299" y="3981450"/>
            <a:ext cx="642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6513" tIns="0" rIns="3651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/>
              <a:t>~</a:t>
            </a:r>
            <a:fld id="{D22B75DB-91B1-4A5F-89CD-550761C78DC4}" type="datetime'''''''''''''''''''9''''0''''''''''%'''''''''''''''''''''''''''">
              <a:rPr lang="ru-RU" altLang="en-US" sz="2000" b="1" smtClean="0"/>
              <a:pPr/>
              <a:t>90%</a:t>
            </a:fld>
            <a:endParaRPr lang="ru-RU" sz="2000" b="1" dirty="0"/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57199C05-F53E-44F4-BFDC-674D1E02944E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5091113" y="5748338"/>
            <a:ext cx="53657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4BDAD85-C757-4FC2-A8E1-A7A0DBFF93CB}" type="datetime'''''''''''''''''С''т''''''анк''''''''''''''''и'''">
              <a:rPr lang="ru-RU" altLang="en-US" sz="1400" smtClean="0"/>
              <a:pPr/>
              <a:t>Станки</a:t>
            </a:fld>
            <a:endParaRPr lang="ru-RU" sz="1400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id="{AE8EADFF-69D7-47B9-AC62-ECB2DE58F568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642937" y="4505325"/>
            <a:ext cx="515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6513" tIns="0" rIns="3651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23A1F0E-2662-4907-9E18-7109F7296804}" type="datetime'''''''''''''''''''''60''''''''''''%'''''''''''''''''''">
              <a:rPr lang="ru-RU" altLang="en-US" sz="2000" b="1" smtClean="0">
                <a:solidFill>
                  <a:schemeClr val="bg1"/>
                </a:solidFill>
              </a:rPr>
              <a:pPr/>
              <a:t>60%</a:t>
            </a:fld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926A3E45-3A11-4DD3-B984-7321E0D76E4C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2808287" y="3981450"/>
            <a:ext cx="642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6513" tIns="0" rIns="3651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/>
              <a:t>~</a:t>
            </a:r>
            <a:fld id="{88C258DC-704D-4B51-AD2F-F17A55F4C023}" type="datetime'''''''''''''''''''''''''''''''''''''''''''''''9''0''''%'''''''">
              <a:rPr lang="ru-RU" altLang="en-US" sz="2000" b="1" smtClean="0"/>
              <a:pPr/>
              <a:t>90%</a:t>
            </a:fld>
            <a:endParaRPr lang="ru-RU" sz="2000" b="1" dirty="0"/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E838F6E9-38E1-45DD-B38D-C4D97DC01611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757362" y="4156075"/>
            <a:ext cx="515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6513" tIns="0" rIns="3651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55021B1-045C-4303-8FB2-43CF686E965B}" type="datetime'''''''''''''''''''''8''''''''''''''''''''''''''''''0''''''%'''">
              <a:rPr lang="ru-RU" altLang="en-US" sz="2000" b="1" smtClean="0">
                <a:solidFill>
                  <a:schemeClr val="bg1"/>
                </a:solidFill>
              </a:rPr>
              <a:pPr/>
              <a:t>80%</a:t>
            </a:fld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E85F053C-E211-4A29-ACAA-6812CE0338AB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430212" y="5748338"/>
            <a:ext cx="939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D2A000C-B896-494B-B25A-D206E963C13E}" type="datetime'В с''реднем ''п''о ''з''''акупкам'' ''за'' 202''''0'' г''.'">
              <a:rPr lang="ru-RU" altLang="en-US" sz="1400" smtClean="0"/>
              <a:pPr/>
              <a:t>В среднем по закупкам за 2020 г.</a:t>
            </a:fld>
            <a:endParaRPr lang="ru-RU" sz="1400" dirty="0"/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id="{28F103CE-207D-4702-88CC-7E2994212ECD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2706687" y="5748338"/>
            <a:ext cx="8461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F6380C5-1DFE-4747-B1D4-FD9B1CC36C16}" type="datetime'Пр''од''у''''к''''''''''''ци''''я а''''в''т''опр''''ом''а'''">
              <a:rPr lang="ru-RU" altLang="en-US" sz="1400" smtClean="0"/>
              <a:pPr/>
              <a:t>Продукция автопрома</a:t>
            </a:fld>
            <a:endParaRPr lang="ru-RU" sz="1400" dirty="0"/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82091614-396E-4414-8C91-3C1BEE8D5267}"/>
              </a:ext>
            </a:extLst>
          </p:cNvPr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1520825" y="5748338"/>
            <a:ext cx="9874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8E2B543-505C-42A8-B0C1-B4DEF5BA4ED6}" type="datetime'''В'''''''''''' р''амках нацпр''о''''''''''ек''то''''''в'''''">
              <a:rPr lang="ru-RU" altLang="en-US" sz="1400" smtClean="0"/>
              <a:pPr/>
              <a:t>В рамках нацпроектов</a:t>
            </a:fld>
            <a:endParaRPr lang="ru-RU" sz="1400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4C57412A-9994-4885-90B9-456B149D623F}"/>
              </a:ext>
            </a:extLst>
          </p:cNvPr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3757613" y="5748338"/>
            <a:ext cx="9747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BD03175-7B0C-424C-8E97-F3D415948FF3}" type="datetime'''''Спе''''''''''''ц''те''''''''''''''х''н''и''''к''''''а'''">
              <a:rPr lang="ru-RU" altLang="en-US" sz="1400" smtClean="0"/>
              <a:pPr/>
              <a:t>Спецтехника</a:t>
            </a:fld>
            <a:endParaRPr lang="ru-RU" sz="1400" dirty="0"/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F0F4AD1E-96FC-4027-91CE-4AAF8DB93EB3}"/>
              </a:ext>
            </a:extLst>
          </p:cNvPr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5102224" y="4243388"/>
            <a:ext cx="515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36513" tIns="0" rIns="3651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EE6352A-6A87-4CAD-BDF8-E8B706D0C72C}" type="datetime'7''''''''''''''''''5''''''''''%'''''''''''''''''''''''''''">
              <a:rPr lang="ru-RU" altLang="en-US" sz="2000" b="1" smtClean="0"/>
              <a:pPr/>
              <a:t>75%</a:t>
            </a:fld>
            <a:endParaRPr lang="ru-RU" sz="2000" b="1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8BE1AA9B-0014-40F1-9A20-5954AA1EAF83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131" y="2106612"/>
            <a:ext cx="381000" cy="38100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53FA087C-40FE-45A2-A414-FEC2B00BC370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900" y="2585461"/>
            <a:ext cx="381000" cy="38100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2E4FA4B8-529D-4C38-AC67-C55E968544A6}"/>
              </a:ext>
            </a:extLst>
          </p:cNvPr>
          <p:cNvPicPr>
            <a:picLocks noChangeAspect="1"/>
          </p:cNvPicPr>
          <p:nvPr/>
        </p:nvPicPr>
        <p:blipFill>
          <a:blip r:embed="rId2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462" y="2167196"/>
            <a:ext cx="381000" cy="381000"/>
          </a:xfrm>
          <a:prstGeom prst="rect">
            <a:avLst/>
          </a:prstGeom>
        </p:spPr>
      </p:pic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ACE427F0-6072-4ADD-B9E4-904A48F310C8}"/>
              </a:ext>
            </a:extLst>
          </p:cNvPr>
          <p:cNvCxnSpPr/>
          <p:nvPr>
            <p:custDataLst>
              <p:tags r:id="rId14"/>
            </p:custDataLst>
          </p:nvPr>
        </p:nvCxnSpPr>
        <p:spPr bwMode="auto">
          <a:xfrm>
            <a:off x="10140950" y="5140325"/>
            <a:ext cx="6254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2EF87258-EECC-4570-A590-83A60BBE5D3B}"/>
              </a:ext>
            </a:extLst>
          </p:cNvPr>
          <p:cNvCxnSpPr/>
          <p:nvPr>
            <p:custDataLst>
              <p:tags r:id="rId15"/>
            </p:custDataLst>
          </p:nvPr>
        </p:nvCxnSpPr>
        <p:spPr bwMode="auto">
          <a:xfrm>
            <a:off x="7324725" y="3013075"/>
            <a:ext cx="6254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FAD64131-F298-4486-986E-714BFAE11970}"/>
              </a:ext>
            </a:extLst>
          </p:cNvPr>
          <p:cNvCxnSpPr/>
          <p:nvPr>
            <p:custDataLst>
              <p:tags r:id="rId16"/>
            </p:custDataLst>
          </p:nvPr>
        </p:nvCxnSpPr>
        <p:spPr bwMode="auto">
          <a:xfrm>
            <a:off x="8732838" y="3736975"/>
            <a:ext cx="6254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9" name="Chart 3">
            <a:extLst>
              <a:ext uri="{FF2B5EF4-FFF2-40B4-BE49-F238E27FC236}">
                <a16:creationId xmlns:a16="http://schemas.microsoft.com/office/drawing/2014/main" id="{C2CF925F-44F5-4963-8944-6EE4D55A590A}"/>
              </a:ext>
            </a:extLst>
          </p:cNvPr>
          <p:cNvGraphicFramePr/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1028482050"/>
              </p:ext>
            </p:extLst>
          </p:nvPr>
        </p:nvGraphicFramePr>
        <p:xfrm>
          <a:off x="6146800" y="2930525"/>
          <a:ext cx="5797550" cy="284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9"/>
          </a:graphicData>
        </a:graphic>
      </p:graphicFrame>
      <p:sp>
        <p:nvSpPr>
          <p:cNvPr id="28" name="Текст 2">
            <a:extLst>
              <a:ext uri="{FF2B5EF4-FFF2-40B4-BE49-F238E27FC236}">
                <a16:creationId xmlns:a16="http://schemas.microsoft.com/office/drawing/2014/main" id="{9C076A84-358C-45DD-88C5-DE10DBCE2D49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7723188" y="5748338"/>
            <a:ext cx="12350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5099492-11B3-4A6A-B4E1-AC9CD4580DC7}" type="datetime'''''Ест''''''ь'''' ''российс''к''''ие а''на''''''''''''логи'">
              <a:rPr lang="ru-RU" altLang="en-US" sz="1400" smtClean="0"/>
              <a:pPr/>
              <a:t>Есть российские аналоги</a:t>
            </a:fld>
            <a:endParaRPr lang="ru-RU" sz="1400" dirty="0"/>
          </a:p>
        </p:txBody>
      </p:sp>
      <p:sp>
        <p:nvSpPr>
          <p:cNvPr id="29" name="Текст 2">
            <a:extLst>
              <a:ext uri="{FF2B5EF4-FFF2-40B4-BE49-F238E27FC236}">
                <a16:creationId xmlns:a16="http://schemas.microsoft.com/office/drawing/2014/main" id="{4E0DCAAF-D097-4004-83A9-EE7C4D2A8DFE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6446838" y="5748338"/>
            <a:ext cx="9731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6349200-6D8C-4F7E-A70C-53F53C6E9893}" type="datetime'''Всего'' заяв''ок'' н''а'''''''' ''''и''''''м''п''ор''т'''''">
              <a:rPr lang="ru-RU" altLang="en-US" sz="1400" smtClean="0"/>
              <a:pPr/>
              <a:t>Всего заявок на импорт</a:t>
            </a:fld>
            <a:endParaRPr lang="ru-RU" sz="1400" dirty="0"/>
          </a:p>
        </p:txBody>
      </p:sp>
      <p:sp>
        <p:nvSpPr>
          <p:cNvPr id="25" name="Текст 2">
            <a:extLst>
              <a:ext uri="{FF2B5EF4-FFF2-40B4-BE49-F238E27FC236}">
                <a16:creationId xmlns:a16="http://schemas.microsoft.com/office/drawing/2014/main" id="{F5BCD07F-DC01-4704-8ED8-939CC2AEB9B8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9053513" y="5748338"/>
            <a:ext cx="13922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5201A75-9A16-4E3C-83C7-9982FEE27E8A}" type="datetime'''Нет'' ''аналог''''о''''в'' (зак''уп''ка'' имп''ор''та'''')'">
              <a:rPr lang="ru-RU" altLang="en-US" sz="1400" smtClean="0"/>
              <a:pPr/>
              <a:t>Нет аналогов (закупка импорта)</a:t>
            </a:fld>
            <a:endParaRPr lang="ru-RU" sz="1400" dirty="0"/>
          </a:p>
        </p:txBody>
      </p:sp>
      <p:sp>
        <p:nvSpPr>
          <p:cNvPr id="31" name="Текст 2">
            <a:extLst>
              <a:ext uri="{FF2B5EF4-FFF2-40B4-BE49-F238E27FC236}">
                <a16:creationId xmlns:a16="http://schemas.microsoft.com/office/drawing/2014/main" id="{8E147AA1-3942-4D2D-A86A-0085C08246E0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10547349" y="5748338"/>
            <a:ext cx="12192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E33DFC7-9267-43D8-887F-A6AB7DADC7E7}" type="datetime'''За''я''в''''к''''''''и ''''в'''''''''' ''''''''р''аб''оте'">
              <a:rPr lang="ru-RU" altLang="en-US" sz="1400" smtClean="0"/>
              <a:pPr/>
              <a:t>Заявки в работе</a:t>
            </a:fld>
            <a:endParaRPr lang="ru-RU" sz="1400" dirty="0"/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8ECB9998-0878-4BD2-9B56-603FA8EFB80F}"/>
              </a:ext>
            </a:extLst>
          </p:cNvPr>
          <p:cNvSpPr txBox="1">
            <a:spLocks/>
          </p:cNvSpPr>
          <p:nvPr/>
        </p:nvSpPr>
        <p:spPr>
          <a:xfrm>
            <a:off x="6802452" y="2009282"/>
            <a:ext cx="5209439" cy="626461"/>
          </a:xfrm>
          <a:prstGeom prst="rect">
            <a:avLst/>
          </a:prstGeom>
          <a:noFill/>
        </p:spPr>
        <p:txBody>
          <a:bodyPr vert="horz" lIns="78203" tIns="39101" rIns="78203" bIns="39101" rtlCol="0">
            <a:noAutofit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DejaVu San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1200">
                <a:solidFill>
                  <a:schemeClr val="bg1">
                    <a:lumMod val="65000"/>
                  </a:schemeClr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100">
                <a:solidFill>
                  <a:schemeClr val="bg1">
                    <a:lumMod val="65000"/>
                  </a:schemeClr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050">
                <a:solidFill>
                  <a:schemeClr val="bg1">
                    <a:lumMod val="65000"/>
                  </a:schemeClr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050">
                <a:solidFill>
                  <a:schemeClr val="bg1">
                    <a:lumMod val="6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sz="1400" b="1" dirty="0">
                <a:solidFill>
                  <a:srgbClr val="000000"/>
                </a:solidFill>
              </a:rPr>
              <a:t>Обработано всего 18,7 тыс. заявок.</a:t>
            </a:r>
            <a:br>
              <a:rPr lang="ru-RU" sz="1400" b="1" dirty="0">
                <a:solidFill>
                  <a:srgbClr val="000000"/>
                </a:solidFill>
              </a:rPr>
            </a:br>
            <a:endParaRPr lang="ru-RU" sz="1400" b="1" dirty="0">
              <a:solidFill>
                <a:srgbClr val="000000"/>
              </a:solidFill>
            </a:endParaRPr>
          </a:p>
        </p:txBody>
      </p:sp>
      <p:sp>
        <p:nvSpPr>
          <p:cNvPr id="42" name="AutoShape 4">
            <a:extLst>
              <a:ext uri="{FF2B5EF4-FFF2-40B4-BE49-F238E27FC236}">
                <a16:creationId xmlns:a16="http://schemas.microsoft.com/office/drawing/2014/main" id="{771563DB-4082-46F8-B2B8-95A6F9FBD2C4}"/>
              </a:ext>
            </a:extLst>
          </p:cNvPr>
          <p:cNvSpPr>
            <a:spLocks noChangeArrowheads="1"/>
          </p:cNvSpPr>
          <p:nvPr/>
        </p:nvSpPr>
        <p:spPr bwMode="gray">
          <a:xfrm rot="5400000">
            <a:off x="4848905" y="3687156"/>
            <a:ext cx="2658665" cy="253039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en-AU" b="1"/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0B5B0310-F78E-4E98-9646-87BB673A3D9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323521" cy="240364"/>
          </a:xfrm>
          <a:prstGeom prst="rect">
            <a:avLst/>
          </a:prstGeom>
          <a:noFill/>
        </p:spPr>
        <p:txBody>
          <a:bodyPr vert="horz" lIns="78203" tIns="39101" rIns="78203" bIns="39101" rtlCol="0">
            <a:noAutofit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DejaVu San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1200">
                <a:solidFill>
                  <a:schemeClr val="bg1">
                    <a:lumMod val="65000"/>
                  </a:schemeClr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100">
                <a:solidFill>
                  <a:schemeClr val="bg1">
                    <a:lumMod val="65000"/>
                  </a:schemeClr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050">
                <a:solidFill>
                  <a:schemeClr val="bg1">
                    <a:lumMod val="65000"/>
                  </a:schemeClr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050">
                <a:solidFill>
                  <a:schemeClr val="bg1">
                    <a:lumMod val="6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sz="1000" i="1" dirty="0">
                <a:solidFill>
                  <a:srgbClr val="5C5C5C"/>
                </a:solidFill>
              </a:rPr>
              <a:t>Постановление Правительства Российской Федерации № 616</a:t>
            </a:r>
          </a:p>
        </p:txBody>
      </p:sp>
    </p:spTree>
    <p:extLst>
      <p:ext uri="{BB962C8B-B14F-4D97-AF65-F5344CB8AC3E}">
        <p14:creationId xmlns:p14="http://schemas.microsoft.com/office/powerpoint/2010/main" val="289933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Объект 77" hidden="1">
            <a:extLst>
              <a:ext uri="{FF2B5EF4-FFF2-40B4-BE49-F238E27FC236}">
                <a16:creationId xmlns:a16="http://schemas.microsoft.com/office/drawing/2014/main" id="{DAD5A24D-230A-45A9-B022-57972D08DC5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Слайд think-cell" r:id="rId5" imgW="395" imgH="396" progId="TCLayout.ActiveDocument.1">
                  <p:embed/>
                </p:oleObj>
              </mc:Choice>
              <mc:Fallback>
                <p:oleObj name="Слайд think-cell" r:id="rId5" imgW="395" imgH="396" progId="TCLayout.ActiveDocument.1">
                  <p:embed/>
                  <p:pic>
                    <p:nvPicPr>
                      <p:cNvPr id="78" name="Объект 77" hidden="1">
                        <a:extLst>
                          <a:ext uri="{FF2B5EF4-FFF2-40B4-BE49-F238E27FC236}">
                            <a16:creationId xmlns:a16="http://schemas.microsoft.com/office/drawing/2014/main" id="{DAD5A24D-230A-45A9-B022-57972D08DC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id="{E6886D8E-FB50-44B1-8EC9-7371C26D295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000" b="1" dirty="0">
              <a:latin typeface="DejaVu Sans"/>
              <a:ea typeface="+mj-ea"/>
              <a:cs typeface="Arial" panose="020B0604020202020204" pitchFamily="34" charset="0"/>
              <a:sym typeface="DejaVu Sans"/>
            </a:endParaRPr>
          </a:p>
        </p:txBody>
      </p:sp>
      <p:sp>
        <p:nvSpPr>
          <p:cNvPr id="89" name="Правая круглая скобка 88">
            <a:extLst>
              <a:ext uri="{FF2B5EF4-FFF2-40B4-BE49-F238E27FC236}">
                <a16:creationId xmlns:a16="http://schemas.microsoft.com/office/drawing/2014/main" id="{36704556-5C4B-4C55-A4CA-5AA7BF720825}"/>
              </a:ext>
            </a:extLst>
          </p:cNvPr>
          <p:cNvSpPr/>
          <p:nvPr/>
        </p:nvSpPr>
        <p:spPr>
          <a:xfrm rot="16200000">
            <a:off x="9599446" y="133938"/>
            <a:ext cx="729586" cy="3761837"/>
          </a:xfrm>
          <a:prstGeom prst="rightBracke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algn="ctr"/>
            <a:endParaRPr lang="ru-RU" dirty="0"/>
          </a:p>
        </p:txBody>
      </p:sp>
      <p:sp>
        <p:nvSpPr>
          <p:cNvPr id="143" name="Правая круглая скобка 142">
            <a:extLst>
              <a:ext uri="{FF2B5EF4-FFF2-40B4-BE49-F238E27FC236}">
                <a16:creationId xmlns:a16="http://schemas.microsoft.com/office/drawing/2014/main" id="{0E96D1E3-8990-4A3B-A1F3-7976DB474F94}"/>
              </a:ext>
            </a:extLst>
          </p:cNvPr>
          <p:cNvSpPr/>
          <p:nvPr/>
        </p:nvSpPr>
        <p:spPr>
          <a:xfrm rot="16200000">
            <a:off x="5911759" y="208091"/>
            <a:ext cx="729585" cy="3613534"/>
          </a:xfrm>
          <a:prstGeom prst="rightBracke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1D9DAC-3AC4-4CD2-82E6-ECE891A2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Механизм подтверждения российского товара (ПП РФ № 719)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FD7C3F1-CF1F-45C0-BCF3-2022E223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24F4-B77B-411F-89BA-CC0DCB32E834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817245-6C66-4623-8446-8C1646562974}"/>
              </a:ext>
            </a:extLst>
          </p:cNvPr>
          <p:cNvSpPr txBox="1"/>
          <p:nvPr/>
        </p:nvSpPr>
        <p:spPr>
          <a:xfrm>
            <a:off x="1146412" y="952472"/>
            <a:ext cx="107153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DejaVu Sans"/>
              </a:rPr>
              <a:t>Цифровизация всего процесса получения подтверждения заключения о соответствии российского товара для участия в госзакупках в системе ГИСП приведет к упрощению, ускорению этого процесса, а также увеличению его прозрачности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87C0EA6D-038C-43E6-BBC5-7B5BE17AD5F8}"/>
              </a:ext>
            </a:extLst>
          </p:cNvPr>
          <p:cNvCxnSpPr>
            <a:cxnSpLocks/>
          </p:cNvCxnSpPr>
          <p:nvPr/>
        </p:nvCxnSpPr>
        <p:spPr>
          <a:xfrm>
            <a:off x="319881" y="1516857"/>
            <a:ext cx="11552238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AB92B61F-ACC0-46E1-8F16-562D39DEF5AE}"/>
              </a:ext>
            </a:extLst>
          </p:cNvPr>
          <p:cNvGrpSpPr/>
          <p:nvPr/>
        </p:nvGrpSpPr>
        <p:grpSpPr>
          <a:xfrm>
            <a:off x="1501773" y="3604130"/>
            <a:ext cx="2083674" cy="647700"/>
            <a:chOff x="1501773" y="3604130"/>
            <a:chExt cx="2083674" cy="647700"/>
          </a:xfrm>
        </p:grpSpPr>
        <p:sp>
          <p:nvSpPr>
            <p:cNvPr id="80" name="Прямоугольник: скругленные углы 79">
              <a:extLst>
                <a:ext uri="{FF2B5EF4-FFF2-40B4-BE49-F238E27FC236}">
                  <a16:creationId xmlns:a16="http://schemas.microsoft.com/office/drawing/2014/main" id="{12E382B8-1D0A-4745-BBD5-BBEA06091DD4}"/>
                </a:ext>
              </a:extLst>
            </p:cNvPr>
            <p:cNvSpPr/>
            <p:nvPr/>
          </p:nvSpPr>
          <p:spPr>
            <a:xfrm>
              <a:off x="1751499" y="3604130"/>
              <a:ext cx="1833948" cy="6477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</a:endParaRP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FE5F5AE2-1E93-45D5-BC31-81291EA4C50E}"/>
                </a:ext>
              </a:extLst>
            </p:cNvPr>
            <p:cNvSpPr/>
            <p:nvPr/>
          </p:nvSpPr>
          <p:spPr>
            <a:xfrm>
              <a:off x="1501773" y="3604130"/>
              <a:ext cx="647700" cy="6477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43" name="ПП РФ от 25.05.2017 г. №634">
              <a:extLst>
                <a:ext uri="{FF2B5EF4-FFF2-40B4-BE49-F238E27FC236}">
                  <a16:creationId xmlns:a16="http://schemas.microsoft.com/office/drawing/2014/main" id="{83B2857C-2825-4B7C-BFDB-F4AF73FCD211}"/>
                </a:ext>
              </a:extLst>
            </p:cNvPr>
            <p:cNvSpPr txBox="1"/>
            <p:nvPr/>
          </p:nvSpPr>
          <p:spPr>
            <a:xfrm>
              <a:off x="2183499" y="3674755"/>
              <a:ext cx="1366714" cy="5064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ru-RU" sz="105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Заявитель получает Акт экспертизы ТПП в системе ГИСП </a:t>
              </a:r>
            </a:p>
          </p:txBody>
        </p:sp>
        <p:pic>
          <p:nvPicPr>
            <p:cNvPr id="44" name="Рисунок 43" descr="Изображение выглядит как рисунок, тарелка&#10;&#10;Автоматически созданное описание">
              <a:extLst>
                <a:ext uri="{FF2B5EF4-FFF2-40B4-BE49-F238E27FC236}">
                  <a16:creationId xmlns:a16="http://schemas.microsoft.com/office/drawing/2014/main" id="{FA4E8672-64A4-473E-B503-2C6311358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9623" y="3711938"/>
              <a:ext cx="432000" cy="432085"/>
            </a:xfrm>
            <a:prstGeom prst="rect">
              <a:avLst/>
            </a:prstGeom>
          </p:spPr>
        </p:pic>
      </p:grpSp>
      <p:cxnSp>
        <p:nvCxnSpPr>
          <p:cNvPr id="84" name="Соединитель: уступ 83">
            <a:extLst>
              <a:ext uri="{FF2B5EF4-FFF2-40B4-BE49-F238E27FC236}">
                <a16:creationId xmlns:a16="http://schemas.microsoft.com/office/drawing/2014/main" id="{E602A242-16B8-4E65-9A13-60A7A2E0B88B}"/>
              </a:ext>
            </a:extLst>
          </p:cNvPr>
          <p:cNvCxnSpPr>
            <a:cxnSpLocks/>
            <a:stCxn id="79" idx="3"/>
            <a:endCxn id="7" idx="2"/>
          </p:cNvCxnSpPr>
          <p:nvPr/>
        </p:nvCxnSpPr>
        <p:spPr>
          <a:xfrm flipV="1">
            <a:off x="3585447" y="4975518"/>
            <a:ext cx="327038" cy="1800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Соединитель: уступ 87">
            <a:extLst>
              <a:ext uri="{FF2B5EF4-FFF2-40B4-BE49-F238E27FC236}">
                <a16:creationId xmlns:a16="http://schemas.microsoft.com/office/drawing/2014/main" id="{F7940B7E-3C56-480D-8016-E56DB6A42BF6}"/>
              </a:ext>
            </a:extLst>
          </p:cNvPr>
          <p:cNvCxnSpPr>
            <a:cxnSpLocks/>
            <a:stCxn id="80" idx="3"/>
            <a:endCxn id="7" idx="0"/>
          </p:cNvCxnSpPr>
          <p:nvPr/>
        </p:nvCxnSpPr>
        <p:spPr>
          <a:xfrm>
            <a:off x="3585447" y="3927980"/>
            <a:ext cx="523238" cy="851338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F44909D-33C8-4238-99F1-BB197E27D74B}"/>
              </a:ext>
            </a:extLst>
          </p:cNvPr>
          <p:cNvGrpSpPr/>
          <p:nvPr/>
        </p:nvGrpSpPr>
        <p:grpSpPr>
          <a:xfrm>
            <a:off x="5016843" y="4653064"/>
            <a:ext cx="2462996" cy="674935"/>
            <a:chOff x="5026101" y="4653064"/>
            <a:chExt cx="2462996" cy="674935"/>
          </a:xfrm>
        </p:grpSpPr>
        <p:sp>
          <p:nvSpPr>
            <p:cNvPr id="95" name="Прямоугольник: скругленные углы 94">
              <a:extLst>
                <a:ext uri="{FF2B5EF4-FFF2-40B4-BE49-F238E27FC236}">
                  <a16:creationId xmlns:a16="http://schemas.microsoft.com/office/drawing/2014/main" id="{42E9D029-6FB6-43C5-B1F6-5BCCBD720B43}"/>
                </a:ext>
              </a:extLst>
            </p:cNvPr>
            <p:cNvSpPr/>
            <p:nvPr/>
          </p:nvSpPr>
          <p:spPr>
            <a:xfrm>
              <a:off x="5275826" y="4653064"/>
              <a:ext cx="2213271" cy="6477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</a:endParaRPr>
            </a:p>
          </p:txBody>
        </p:sp>
        <p:sp>
          <p:nvSpPr>
            <p:cNvPr id="96" name="Овал 95">
              <a:extLst>
                <a:ext uri="{FF2B5EF4-FFF2-40B4-BE49-F238E27FC236}">
                  <a16:creationId xmlns:a16="http://schemas.microsoft.com/office/drawing/2014/main" id="{B2A91251-BA46-4BCD-9597-BE16F37904AA}"/>
                </a:ext>
              </a:extLst>
            </p:cNvPr>
            <p:cNvSpPr/>
            <p:nvPr/>
          </p:nvSpPr>
          <p:spPr>
            <a:xfrm>
              <a:off x="5026101" y="4653064"/>
              <a:ext cx="647700" cy="6477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97" name="ПП РФ от 25.05.2017 г. №634">
              <a:extLst>
                <a:ext uri="{FF2B5EF4-FFF2-40B4-BE49-F238E27FC236}">
                  <a16:creationId xmlns:a16="http://schemas.microsoft.com/office/drawing/2014/main" id="{C677AA36-3412-490A-8CBF-57B6C9F5A177}"/>
                </a:ext>
              </a:extLst>
            </p:cNvPr>
            <p:cNvSpPr txBox="1"/>
            <p:nvPr/>
          </p:nvSpPr>
          <p:spPr>
            <a:xfrm>
              <a:off x="5722951" y="4725570"/>
              <a:ext cx="1766146" cy="602429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ru-RU" sz="105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Заявитель подает заявление в Минпромторг России через ГИСП</a:t>
              </a:r>
            </a:p>
          </p:txBody>
        </p:sp>
        <p:pic>
          <p:nvPicPr>
            <p:cNvPr id="94" name="Рисунок 93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C131DDE7-1EEF-473E-95E7-AD8F8BEEB72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3951" y="4760914"/>
              <a:ext cx="432000" cy="432000"/>
            </a:xfrm>
            <a:prstGeom prst="rect">
              <a:avLst/>
            </a:prstGeom>
          </p:spPr>
        </p:pic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7162A808-0773-47B2-951E-3B9BC5BD191B}"/>
              </a:ext>
            </a:extLst>
          </p:cNvPr>
          <p:cNvGrpSpPr/>
          <p:nvPr/>
        </p:nvGrpSpPr>
        <p:grpSpPr>
          <a:xfrm>
            <a:off x="5016843" y="3604130"/>
            <a:ext cx="2462996" cy="647700"/>
            <a:chOff x="5026101" y="3604130"/>
            <a:chExt cx="2462996" cy="647700"/>
          </a:xfrm>
        </p:grpSpPr>
        <p:sp>
          <p:nvSpPr>
            <p:cNvPr id="99" name="Прямоугольник: скругленные углы 98">
              <a:extLst>
                <a:ext uri="{FF2B5EF4-FFF2-40B4-BE49-F238E27FC236}">
                  <a16:creationId xmlns:a16="http://schemas.microsoft.com/office/drawing/2014/main" id="{88635A7B-3245-4CA8-89E5-D9D92350FA8E}"/>
                </a:ext>
              </a:extLst>
            </p:cNvPr>
            <p:cNvSpPr/>
            <p:nvPr/>
          </p:nvSpPr>
          <p:spPr>
            <a:xfrm>
              <a:off x="5275826" y="3604130"/>
              <a:ext cx="2213271" cy="6477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</a:endParaRPr>
            </a:p>
          </p:txBody>
        </p:sp>
        <p:sp>
          <p:nvSpPr>
            <p:cNvPr id="100" name="Овал 99">
              <a:extLst>
                <a:ext uri="{FF2B5EF4-FFF2-40B4-BE49-F238E27FC236}">
                  <a16:creationId xmlns:a16="http://schemas.microsoft.com/office/drawing/2014/main" id="{782F162F-3124-4C36-8B03-1E864D5643F9}"/>
                </a:ext>
              </a:extLst>
            </p:cNvPr>
            <p:cNvSpPr/>
            <p:nvPr/>
          </p:nvSpPr>
          <p:spPr>
            <a:xfrm>
              <a:off x="5026101" y="3604130"/>
              <a:ext cx="647700" cy="6477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101" name="ПП РФ от 25.05.2017 г. №634">
              <a:extLst>
                <a:ext uri="{FF2B5EF4-FFF2-40B4-BE49-F238E27FC236}">
                  <a16:creationId xmlns:a16="http://schemas.microsoft.com/office/drawing/2014/main" id="{10280690-C218-437A-B547-F679685C9730}"/>
                </a:ext>
              </a:extLst>
            </p:cNvPr>
            <p:cNvSpPr txBox="1"/>
            <p:nvPr/>
          </p:nvSpPr>
          <p:spPr>
            <a:xfrm>
              <a:off x="5730240" y="3705418"/>
              <a:ext cx="1686795" cy="445125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anchor="b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ru-RU" sz="105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Минпромторг России проверяет документы Заявителя</a:t>
              </a:r>
            </a:p>
          </p:txBody>
        </p:sp>
        <p:pic>
          <p:nvPicPr>
            <p:cNvPr id="60" name="Рисунок 59" descr="Изображение выглядит как рисунок, тарелка&#10;&#10;Автоматически созданное описание">
              <a:extLst>
                <a:ext uri="{FF2B5EF4-FFF2-40B4-BE49-F238E27FC236}">
                  <a16:creationId xmlns:a16="http://schemas.microsoft.com/office/drawing/2014/main" id="{6029F8D5-C31E-4CD3-BEBC-579A8782078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3951" y="3711980"/>
              <a:ext cx="432000" cy="432000"/>
            </a:xfrm>
            <a:prstGeom prst="rect">
              <a:avLst/>
            </a:prstGeom>
          </p:spPr>
        </p:pic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5D2F9D64-A4EB-40B8-872F-B837C90D875D}"/>
              </a:ext>
            </a:extLst>
          </p:cNvPr>
          <p:cNvGrpSpPr/>
          <p:nvPr/>
        </p:nvGrpSpPr>
        <p:grpSpPr>
          <a:xfrm>
            <a:off x="5016843" y="2514555"/>
            <a:ext cx="2462996" cy="647700"/>
            <a:chOff x="5016843" y="2514555"/>
            <a:chExt cx="2462996" cy="647700"/>
          </a:xfrm>
        </p:grpSpPr>
        <p:sp>
          <p:nvSpPr>
            <p:cNvPr id="103" name="Прямоугольник: скругленные углы 102">
              <a:extLst>
                <a:ext uri="{FF2B5EF4-FFF2-40B4-BE49-F238E27FC236}">
                  <a16:creationId xmlns:a16="http://schemas.microsoft.com/office/drawing/2014/main" id="{FBD3F9E3-9A3E-4811-A7B9-A1C152A683E6}"/>
                </a:ext>
              </a:extLst>
            </p:cNvPr>
            <p:cNvSpPr/>
            <p:nvPr/>
          </p:nvSpPr>
          <p:spPr>
            <a:xfrm>
              <a:off x="5266568" y="2514555"/>
              <a:ext cx="2213271" cy="6477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</a:endParaRPr>
            </a:p>
          </p:txBody>
        </p:sp>
        <p:sp>
          <p:nvSpPr>
            <p:cNvPr id="104" name="Овал 103">
              <a:extLst>
                <a:ext uri="{FF2B5EF4-FFF2-40B4-BE49-F238E27FC236}">
                  <a16:creationId xmlns:a16="http://schemas.microsoft.com/office/drawing/2014/main" id="{3E11D7F3-1DCD-4393-9CEF-D32CBE4230CF}"/>
                </a:ext>
              </a:extLst>
            </p:cNvPr>
            <p:cNvSpPr/>
            <p:nvPr/>
          </p:nvSpPr>
          <p:spPr>
            <a:xfrm>
              <a:off x="5016843" y="2514555"/>
              <a:ext cx="647700" cy="6477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105" name="ПП РФ от 25.05.2017 г. №634">
              <a:extLst>
                <a:ext uri="{FF2B5EF4-FFF2-40B4-BE49-F238E27FC236}">
                  <a16:creationId xmlns:a16="http://schemas.microsoft.com/office/drawing/2014/main" id="{9882F54C-C870-4A2C-AAED-4BAEAC64327B}"/>
                </a:ext>
              </a:extLst>
            </p:cNvPr>
            <p:cNvSpPr txBox="1"/>
            <p:nvPr/>
          </p:nvSpPr>
          <p:spPr>
            <a:xfrm>
              <a:off x="5715344" y="2613387"/>
              <a:ext cx="1692434" cy="45003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ru-RU" sz="105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Минпромторг России выдает заключение о соответствии в ГИСП </a:t>
              </a:r>
            </a:p>
          </p:txBody>
        </p:sp>
        <p:pic>
          <p:nvPicPr>
            <p:cNvPr id="52" name="Рисунок 51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80876A4E-A8AA-4E0A-A514-65FC0068386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693" y="2622405"/>
              <a:ext cx="432000" cy="432000"/>
            </a:xfrm>
            <a:prstGeom prst="rect">
              <a:avLst/>
            </a:prstGeom>
          </p:spPr>
        </p:pic>
      </p:grpSp>
      <p:cxnSp>
        <p:nvCxnSpPr>
          <p:cNvPr id="112" name="Прямая со стрелкой 111">
            <a:extLst>
              <a:ext uri="{FF2B5EF4-FFF2-40B4-BE49-F238E27FC236}">
                <a16:creationId xmlns:a16="http://schemas.microsoft.com/office/drawing/2014/main" id="{AEF0FCAF-31C4-49E6-A1F6-82F68C328911}"/>
              </a:ext>
            </a:extLst>
          </p:cNvPr>
          <p:cNvCxnSpPr>
            <a:stCxn id="96" idx="0"/>
            <a:endCxn id="100" idx="4"/>
          </p:cNvCxnSpPr>
          <p:nvPr/>
        </p:nvCxnSpPr>
        <p:spPr>
          <a:xfrm flipV="1">
            <a:off x="5340693" y="4251830"/>
            <a:ext cx="0" cy="40123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>
            <a:extLst>
              <a:ext uri="{FF2B5EF4-FFF2-40B4-BE49-F238E27FC236}">
                <a16:creationId xmlns:a16="http://schemas.microsoft.com/office/drawing/2014/main" id="{CAD9FE7E-9797-4BB7-8945-E4AB4F08D6CB}"/>
              </a:ext>
            </a:extLst>
          </p:cNvPr>
          <p:cNvCxnSpPr>
            <a:cxnSpLocks/>
            <a:stCxn id="100" idx="0"/>
            <a:endCxn id="104" idx="4"/>
          </p:cNvCxnSpPr>
          <p:nvPr/>
        </p:nvCxnSpPr>
        <p:spPr>
          <a:xfrm flipV="1">
            <a:off x="5340693" y="3162255"/>
            <a:ext cx="0" cy="44187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>
            <a:extLst>
              <a:ext uri="{FF2B5EF4-FFF2-40B4-BE49-F238E27FC236}">
                <a16:creationId xmlns:a16="http://schemas.microsoft.com/office/drawing/2014/main" id="{F415A959-1B00-4463-A316-CC78094192DF}"/>
              </a:ext>
            </a:extLst>
          </p:cNvPr>
          <p:cNvCxnSpPr>
            <a:cxnSpLocks/>
          </p:cNvCxnSpPr>
          <p:nvPr/>
        </p:nvCxnSpPr>
        <p:spPr>
          <a:xfrm>
            <a:off x="7479839" y="2838405"/>
            <a:ext cx="959929" cy="0"/>
          </a:xfrm>
          <a:prstGeom prst="straightConnector1">
            <a:avLst/>
          </a:prstGeom>
          <a:ln w="190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>
            <a:extLst>
              <a:ext uri="{FF2B5EF4-FFF2-40B4-BE49-F238E27FC236}">
                <a16:creationId xmlns:a16="http://schemas.microsoft.com/office/drawing/2014/main" id="{BF2EDB97-28BC-41C4-B07C-F5D0C86E95C2}"/>
              </a:ext>
            </a:extLst>
          </p:cNvPr>
          <p:cNvCxnSpPr>
            <a:cxnSpLocks/>
            <a:stCxn id="108" idx="4"/>
            <a:endCxn id="149" idx="0"/>
          </p:cNvCxnSpPr>
          <p:nvPr/>
        </p:nvCxnSpPr>
        <p:spPr>
          <a:xfrm>
            <a:off x="8763618" y="3162255"/>
            <a:ext cx="0" cy="441875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>
            <a:extLst>
              <a:ext uri="{FF2B5EF4-FFF2-40B4-BE49-F238E27FC236}">
                <a16:creationId xmlns:a16="http://schemas.microsoft.com/office/drawing/2014/main" id="{2EA8286D-A937-4F9F-B34C-DCBF4EEFC68D}"/>
              </a:ext>
            </a:extLst>
          </p:cNvPr>
          <p:cNvCxnSpPr>
            <a:cxnSpLocks/>
            <a:stCxn id="149" idx="4"/>
          </p:cNvCxnSpPr>
          <p:nvPr/>
        </p:nvCxnSpPr>
        <p:spPr>
          <a:xfrm>
            <a:off x="8763618" y="4251830"/>
            <a:ext cx="0" cy="442272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Правая круглая скобка 168">
            <a:extLst>
              <a:ext uri="{FF2B5EF4-FFF2-40B4-BE49-F238E27FC236}">
                <a16:creationId xmlns:a16="http://schemas.microsoft.com/office/drawing/2014/main" id="{E5D8CE1D-589B-454B-ACE9-2D1B18DDDB2A}"/>
              </a:ext>
            </a:extLst>
          </p:cNvPr>
          <p:cNvSpPr/>
          <p:nvPr/>
        </p:nvSpPr>
        <p:spPr>
          <a:xfrm rot="16200000">
            <a:off x="2043523" y="-46613"/>
            <a:ext cx="729586" cy="4122940"/>
          </a:xfrm>
          <a:prstGeom prst="rightBracke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2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algn="ctr"/>
            <a:endParaRPr lang="ru-RU" dirty="0"/>
          </a:p>
        </p:txBody>
      </p:sp>
      <p:sp>
        <p:nvSpPr>
          <p:cNvPr id="179" name="Прямоугольник 178">
            <a:extLst>
              <a:ext uri="{FF2B5EF4-FFF2-40B4-BE49-F238E27FC236}">
                <a16:creationId xmlns:a16="http://schemas.microsoft.com/office/drawing/2014/main" id="{7A3ACA97-9C99-41B9-8941-ECB55ACB3B5B}"/>
              </a:ext>
            </a:extLst>
          </p:cNvPr>
          <p:cNvSpPr/>
          <p:nvPr/>
        </p:nvSpPr>
        <p:spPr>
          <a:xfrm>
            <a:off x="334634" y="5719413"/>
            <a:ext cx="11522405" cy="5594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468000" algn="ctr"/>
            <a:r>
              <a:rPr lang="ru-RU" sz="1050" dirty="0">
                <a:latin typeface="DejaVu Sans"/>
              </a:rPr>
              <a:t>Указанные нововведения позволят Заказчикам в онлайн-режиме проверять достоверность, представляемых участником закупки сведений об актуальности статуса «российского товара», а также при доработке ЕИС по реестровым номерам, включенным в государственные контракты, можно будет получать достоверную информацию о закупке и поставке российского товара.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DC9EE3BC-21A8-40CB-8339-3CEFD713527C}"/>
              </a:ext>
            </a:extLst>
          </p:cNvPr>
          <p:cNvSpPr/>
          <p:nvPr/>
        </p:nvSpPr>
        <p:spPr>
          <a:xfrm>
            <a:off x="3912485" y="4779318"/>
            <a:ext cx="392400" cy="3924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DejaVu Sans"/>
            </a:endParaRPr>
          </a:p>
        </p:txBody>
      </p:sp>
      <p:cxnSp>
        <p:nvCxnSpPr>
          <p:cNvPr id="68" name="Прямая со стрелкой 67">
            <a:extLst>
              <a:ext uri="{FF2B5EF4-FFF2-40B4-BE49-F238E27FC236}">
                <a16:creationId xmlns:a16="http://schemas.microsoft.com/office/drawing/2014/main" id="{0B4716F7-261C-4A0E-ADF3-F6D7D4E51485}"/>
              </a:ext>
            </a:extLst>
          </p:cNvPr>
          <p:cNvCxnSpPr>
            <a:cxnSpLocks/>
            <a:stCxn id="7" idx="6"/>
            <a:endCxn id="96" idx="2"/>
          </p:cNvCxnSpPr>
          <p:nvPr/>
        </p:nvCxnSpPr>
        <p:spPr>
          <a:xfrm>
            <a:off x="4304885" y="4975518"/>
            <a:ext cx="711958" cy="13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Прямоугольник: скругленные углы 63">
            <a:extLst>
              <a:ext uri="{FF2B5EF4-FFF2-40B4-BE49-F238E27FC236}">
                <a16:creationId xmlns:a16="http://schemas.microsoft.com/office/drawing/2014/main" id="{2706C7D8-93D8-457A-8B6D-FDADA10643D2}"/>
              </a:ext>
            </a:extLst>
          </p:cNvPr>
          <p:cNvSpPr/>
          <p:nvPr/>
        </p:nvSpPr>
        <p:spPr>
          <a:xfrm>
            <a:off x="865978" y="2514555"/>
            <a:ext cx="2807023" cy="64770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latin typeface="DejaVu Sans"/>
            </a:endParaRPr>
          </a:p>
        </p:txBody>
      </p:sp>
      <p:sp>
        <p:nvSpPr>
          <p:cNvPr id="65" name="Овал 64">
            <a:extLst>
              <a:ext uri="{FF2B5EF4-FFF2-40B4-BE49-F238E27FC236}">
                <a16:creationId xmlns:a16="http://schemas.microsoft.com/office/drawing/2014/main" id="{5B942DCE-221C-4F24-BABC-8902132804EB}"/>
              </a:ext>
            </a:extLst>
          </p:cNvPr>
          <p:cNvSpPr/>
          <p:nvPr/>
        </p:nvSpPr>
        <p:spPr>
          <a:xfrm>
            <a:off x="616253" y="2514555"/>
            <a:ext cx="647700" cy="647700"/>
          </a:xfrm>
          <a:prstGeom prst="ellipse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latin typeface="DejaVu Sans"/>
              <a:cs typeface="Times New Roman" panose="02020603050405020304" pitchFamily="18" charset="0"/>
            </a:endParaRPr>
          </a:p>
        </p:txBody>
      </p:sp>
      <p:sp>
        <p:nvSpPr>
          <p:cNvPr id="66" name="ПП РФ от 25.05.2017 г. №634">
            <a:extLst>
              <a:ext uri="{FF2B5EF4-FFF2-40B4-BE49-F238E27FC236}">
                <a16:creationId xmlns:a16="http://schemas.microsoft.com/office/drawing/2014/main" id="{8A126E67-02A0-46C1-8885-D98050D66E15}"/>
              </a:ext>
            </a:extLst>
          </p:cNvPr>
          <p:cNvSpPr txBox="1"/>
          <p:nvPr/>
        </p:nvSpPr>
        <p:spPr>
          <a:xfrm>
            <a:off x="1336014" y="2702335"/>
            <a:ext cx="2247949" cy="23537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lvl1pPr>
              <a:lnSpc>
                <a:spcPct val="80000"/>
              </a:lnSpc>
              <a:defRPr sz="1200" b="1" cap="none" spc="-36">
                <a:solidFill>
                  <a:srgbClr val="5B5A5F"/>
                </a:solidFill>
                <a:latin typeface="AkzidenzGroteskPro-BoldEx"/>
                <a:ea typeface="AkzidenzGroteskPro-BoldEx"/>
                <a:cs typeface="AkzidenzGroteskPro-BoldEx"/>
                <a:sym typeface="AkzidenzGroteskPro-BoldEx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050" b="0" dirty="0">
                <a:solidFill>
                  <a:schemeClr val="tx1"/>
                </a:solidFill>
                <a:latin typeface="DejaVu Sans"/>
                <a:cs typeface="Times New Roman" panose="02020603050405020304" pitchFamily="18" charset="0"/>
              </a:rPr>
              <a:t>Заявитель регистрируется в системе ГИСП</a:t>
            </a: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1A31485D-5F26-4744-8020-6C0F0F8006E2}"/>
              </a:ext>
            </a:extLst>
          </p:cNvPr>
          <p:cNvSpPr/>
          <p:nvPr/>
        </p:nvSpPr>
        <p:spPr>
          <a:xfrm>
            <a:off x="1073595" y="1626947"/>
            <a:ext cx="3339750" cy="73428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0000"/>
                </a:solidFill>
                <a:latin typeface="DejaVu Sans"/>
              </a:rPr>
              <a:t>Регистрация в системе ГИСП и получение Акта экспертизы ТПП или сертификата СТ-1ТПП</a:t>
            </a:r>
          </a:p>
        </p:txBody>
      </p:sp>
      <p:sp>
        <p:nvSpPr>
          <p:cNvPr id="71" name="Овал 70">
            <a:extLst>
              <a:ext uri="{FF2B5EF4-FFF2-40B4-BE49-F238E27FC236}">
                <a16:creationId xmlns:a16="http://schemas.microsoft.com/office/drawing/2014/main" id="{3E7C7937-D3DA-4F9D-9161-739F2178801B}"/>
              </a:ext>
            </a:extLst>
          </p:cNvPr>
          <p:cNvSpPr/>
          <p:nvPr/>
        </p:nvSpPr>
        <p:spPr>
          <a:xfrm>
            <a:off x="743903" y="3731780"/>
            <a:ext cx="392400" cy="3924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DejaVu Sans"/>
            </a:endParaRPr>
          </a:p>
        </p:txBody>
      </p:sp>
      <p:cxnSp>
        <p:nvCxnSpPr>
          <p:cNvPr id="73" name="Соединитель: уступ 72">
            <a:extLst>
              <a:ext uri="{FF2B5EF4-FFF2-40B4-BE49-F238E27FC236}">
                <a16:creationId xmlns:a16="http://schemas.microsoft.com/office/drawing/2014/main" id="{9879EE4B-EDE2-477F-A0FC-10C6CED8227B}"/>
              </a:ext>
            </a:extLst>
          </p:cNvPr>
          <p:cNvCxnSpPr>
            <a:cxnSpLocks/>
            <a:stCxn id="65" idx="4"/>
            <a:endCxn id="71" idx="0"/>
          </p:cNvCxnSpPr>
          <p:nvPr/>
        </p:nvCxnSpPr>
        <p:spPr>
          <a:xfrm>
            <a:off x="940103" y="3162255"/>
            <a:ext cx="0" cy="56952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Соединитель: уступ 72">
            <a:extLst>
              <a:ext uri="{FF2B5EF4-FFF2-40B4-BE49-F238E27FC236}">
                <a16:creationId xmlns:a16="http://schemas.microsoft.com/office/drawing/2014/main" id="{19A13BA1-9947-4CAC-987A-3AAE8292251F}"/>
              </a:ext>
            </a:extLst>
          </p:cNvPr>
          <p:cNvCxnSpPr>
            <a:cxnSpLocks/>
            <a:stCxn id="71" idx="6"/>
            <a:endCxn id="42" idx="2"/>
          </p:cNvCxnSpPr>
          <p:nvPr/>
        </p:nvCxnSpPr>
        <p:spPr>
          <a:xfrm>
            <a:off x="1136303" y="3927980"/>
            <a:ext cx="36547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Соединитель: уступ 72">
            <a:extLst>
              <a:ext uri="{FF2B5EF4-FFF2-40B4-BE49-F238E27FC236}">
                <a16:creationId xmlns:a16="http://schemas.microsoft.com/office/drawing/2014/main" id="{2D106622-43E0-43F1-8C99-F516EC336C75}"/>
              </a:ext>
            </a:extLst>
          </p:cNvPr>
          <p:cNvCxnSpPr>
            <a:cxnSpLocks/>
            <a:stCxn id="71" idx="4"/>
            <a:endCxn id="54" idx="2"/>
          </p:cNvCxnSpPr>
          <p:nvPr/>
        </p:nvCxnSpPr>
        <p:spPr>
          <a:xfrm rot="16200000" flipH="1">
            <a:off x="794369" y="4269914"/>
            <a:ext cx="853138" cy="56167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98AC4570-2E2A-4BDF-AC55-30E25BC51AC2}"/>
              </a:ext>
            </a:extLst>
          </p:cNvPr>
          <p:cNvSpPr/>
          <p:nvPr/>
        </p:nvSpPr>
        <p:spPr>
          <a:xfrm>
            <a:off x="5244905" y="1626947"/>
            <a:ext cx="2654573" cy="73428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0000"/>
                </a:solidFill>
                <a:latin typeface="DejaVu Sans"/>
              </a:rPr>
              <a:t>Работа Минпромторга России по выдаче заключения о соответствии</a:t>
            </a:r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9080CC4B-58AD-465C-8D61-362194DF98BE}"/>
              </a:ext>
            </a:extLst>
          </p:cNvPr>
          <p:cNvSpPr/>
          <p:nvPr/>
        </p:nvSpPr>
        <p:spPr>
          <a:xfrm>
            <a:off x="8907843" y="1624612"/>
            <a:ext cx="2654573" cy="73428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000000"/>
                </a:solidFill>
                <a:latin typeface="DejaVu Sans"/>
              </a:rPr>
              <a:t>Заявитель получает номер реестровой записи в ГИСП для участия в госзакупках</a:t>
            </a:r>
          </a:p>
        </p:txBody>
      </p:sp>
      <p:pic>
        <p:nvPicPr>
          <p:cNvPr id="26" name="Рисунок 25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F21CF39A-44A9-48B7-AA81-8A2DC601F837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03" y="2622405"/>
            <a:ext cx="432000" cy="432000"/>
          </a:xfrm>
          <a:prstGeom prst="rect">
            <a:avLst/>
          </a:prstGeom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24538EA-B38F-4E02-AE9F-6D0549BFA49D}"/>
              </a:ext>
            </a:extLst>
          </p:cNvPr>
          <p:cNvGrpSpPr/>
          <p:nvPr/>
        </p:nvGrpSpPr>
        <p:grpSpPr>
          <a:xfrm>
            <a:off x="1501773" y="4653318"/>
            <a:ext cx="2083674" cy="674680"/>
            <a:chOff x="1501773" y="4653318"/>
            <a:chExt cx="2083674" cy="674680"/>
          </a:xfrm>
        </p:grpSpPr>
        <p:sp>
          <p:nvSpPr>
            <p:cNvPr id="79" name="Прямоугольник: скругленные углы 78">
              <a:extLst>
                <a:ext uri="{FF2B5EF4-FFF2-40B4-BE49-F238E27FC236}">
                  <a16:creationId xmlns:a16="http://schemas.microsoft.com/office/drawing/2014/main" id="{B0C3E403-3892-489A-BC14-9A87FD823DE9}"/>
                </a:ext>
              </a:extLst>
            </p:cNvPr>
            <p:cNvSpPr/>
            <p:nvPr/>
          </p:nvSpPr>
          <p:spPr>
            <a:xfrm>
              <a:off x="1751499" y="4653318"/>
              <a:ext cx="1833948" cy="648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</a:endParaRPr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id="{CAE75BCB-092D-45A3-89EE-1CA25A4EDC39}"/>
                </a:ext>
              </a:extLst>
            </p:cNvPr>
            <p:cNvSpPr/>
            <p:nvPr/>
          </p:nvSpPr>
          <p:spPr>
            <a:xfrm>
              <a:off x="1501773" y="4653318"/>
              <a:ext cx="648000" cy="6480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55" name="ПП РФ от 25.05.2017 г. №634">
              <a:extLst>
                <a:ext uri="{FF2B5EF4-FFF2-40B4-BE49-F238E27FC236}">
                  <a16:creationId xmlns:a16="http://schemas.microsoft.com/office/drawing/2014/main" id="{D8CCBB34-6F8F-4E38-AF02-6654E380C8C3}"/>
                </a:ext>
              </a:extLst>
            </p:cNvPr>
            <p:cNvSpPr txBox="1"/>
            <p:nvPr/>
          </p:nvSpPr>
          <p:spPr>
            <a:xfrm>
              <a:off x="2185008" y="4706239"/>
              <a:ext cx="1365205" cy="621759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ru-RU" sz="105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Заявитель получает сертификат СТ-1ТПП</a:t>
              </a:r>
            </a:p>
          </p:txBody>
        </p:sp>
        <p:pic>
          <p:nvPicPr>
            <p:cNvPr id="102" name="Рисунок 101" descr="Изображение выглядит как рисунок, тарелка&#10;&#10;Автоматически созданное описание">
              <a:extLst>
                <a:ext uri="{FF2B5EF4-FFF2-40B4-BE49-F238E27FC236}">
                  <a16:creationId xmlns:a16="http://schemas.microsoft.com/office/drawing/2014/main" id="{2520BD11-ADB7-43B1-BE24-018680882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9773" y="4761276"/>
              <a:ext cx="432000" cy="432085"/>
            </a:xfrm>
            <a:prstGeom prst="rect">
              <a:avLst/>
            </a:prstGeom>
          </p:spPr>
        </p:pic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C362B404-36C8-45BE-BCEA-73158D02E083}"/>
              </a:ext>
            </a:extLst>
          </p:cNvPr>
          <p:cNvGrpSpPr/>
          <p:nvPr/>
        </p:nvGrpSpPr>
        <p:grpSpPr>
          <a:xfrm>
            <a:off x="8439768" y="2507706"/>
            <a:ext cx="2462996" cy="661398"/>
            <a:chOff x="8439768" y="2507706"/>
            <a:chExt cx="2462996" cy="661398"/>
          </a:xfrm>
        </p:grpSpPr>
        <p:sp>
          <p:nvSpPr>
            <p:cNvPr id="107" name="Прямоугольник: скругленные углы 106">
              <a:extLst>
                <a:ext uri="{FF2B5EF4-FFF2-40B4-BE49-F238E27FC236}">
                  <a16:creationId xmlns:a16="http://schemas.microsoft.com/office/drawing/2014/main" id="{E73CA1F1-5658-4C27-AD97-0210FF35F184}"/>
                </a:ext>
              </a:extLst>
            </p:cNvPr>
            <p:cNvSpPr/>
            <p:nvPr/>
          </p:nvSpPr>
          <p:spPr>
            <a:xfrm>
              <a:off x="8689493" y="2514555"/>
              <a:ext cx="2213271" cy="6477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</a:endParaRPr>
            </a:p>
          </p:txBody>
        </p:sp>
        <p:sp>
          <p:nvSpPr>
            <p:cNvPr id="108" name="Овал 107">
              <a:extLst>
                <a:ext uri="{FF2B5EF4-FFF2-40B4-BE49-F238E27FC236}">
                  <a16:creationId xmlns:a16="http://schemas.microsoft.com/office/drawing/2014/main" id="{45777199-8396-4D79-BCF4-597353AAC687}"/>
                </a:ext>
              </a:extLst>
            </p:cNvPr>
            <p:cNvSpPr/>
            <p:nvPr/>
          </p:nvSpPr>
          <p:spPr>
            <a:xfrm>
              <a:off x="8439768" y="2514555"/>
              <a:ext cx="647700" cy="6477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109" name="ПП РФ от 25.05.2017 г. №634">
              <a:extLst>
                <a:ext uri="{FF2B5EF4-FFF2-40B4-BE49-F238E27FC236}">
                  <a16:creationId xmlns:a16="http://schemas.microsoft.com/office/drawing/2014/main" id="{56690FA3-6BA2-445C-90DA-2828AFE54F96}"/>
                </a:ext>
              </a:extLst>
            </p:cNvPr>
            <p:cNvSpPr txBox="1"/>
            <p:nvPr/>
          </p:nvSpPr>
          <p:spPr>
            <a:xfrm>
              <a:off x="9138268" y="2507706"/>
              <a:ext cx="1692434" cy="661398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ru-RU" sz="105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Данные о Заявителе и продукции вносятся в реестр российской продукции</a:t>
              </a:r>
            </a:p>
          </p:txBody>
        </p:sp>
        <p:pic>
          <p:nvPicPr>
            <p:cNvPr id="28" name="Рисунок 27" descr="Изображение выглядит как рисунок, тарелка&#10;&#10;Автоматически созданное описание">
              <a:extLst>
                <a:ext uri="{FF2B5EF4-FFF2-40B4-BE49-F238E27FC236}">
                  <a16:creationId xmlns:a16="http://schemas.microsoft.com/office/drawing/2014/main" id="{33323498-FC0C-4992-94C5-A31AA7309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7618" y="2622405"/>
              <a:ext cx="432000" cy="432000"/>
            </a:xfrm>
            <a:prstGeom prst="rect">
              <a:avLst/>
            </a:prstGeom>
          </p:spPr>
        </p:pic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08727A6F-BB42-4FEE-9069-A6A84CA416FF}"/>
              </a:ext>
            </a:extLst>
          </p:cNvPr>
          <p:cNvGrpSpPr/>
          <p:nvPr/>
        </p:nvGrpSpPr>
        <p:grpSpPr>
          <a:xfrm>
            <a:off x="8439768" y="3604130"/>
            <a:ext cx="2462996" cy="647700"/>
            <a:chOff x="8439768" y="3604130"/>
            <a:chExt cx="2462996" cy="647700"/>
          </a:xfrm>
        </p:grpSpPr>
        <p:sp>
          <p:nvSpPr>
            <p:cNvPr id="148" name="Прямоугольник: скругленные углы 147">
              <a:extLst>
                <a:ext uri="{FF2B5EF4-FFF2-40B4-BE49-F238E27FC236}">
                  <a16:creationId xmlns:a16="http://schemas.microsoft.com/office/drawing/2014/main" id="{D3861328-106A-469B-A8D8-5DE85D16E346}"/>
                </a:ext>
              </a:extLst>
            </p:cNvPr>
            <p:cNvSpPr/>
            <p:nvPr/>
          </p:nvSpPr>
          <p:spPr>
            <a:xfrm>
              <a:off x="8689493" y="3604130"/>
              <a:ext cx="2213271" cy="6477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</a:endParaRPr>
            </a:p>
          </p:txBody>
        </p:sp>
        <p:sp>
          <p:nvSpPr>
            <p:cNvPr id="149" name="Овал 148">
              <a:extLst>
                <a:ext uri="{FF2B5EF4-FFF2-40B4-BE49-F238E27FC236}">
                  <a16:creationId xmlns:a16="http://schemas.microsoft.com/office/drawing/2014/main" id="{9BE49137-ADDE-4603-8458-09A80E1114F8}"/>
                </a:ext>
              </a:extLst>
            </p:cNvPr>
            <p:cNvSpPr/>
            <p:nvPr/>
          </p:nvSpPr>
          <p:spPr>
            <a:xfrm>
              <a:off x="8439768" y="3604130"/>
              <a:ext cx="647700" cy="6477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150" name="ПП РФ от 25.05.2017 г. №634">
              <a:extLst>
                <a:ext uri="{FF2B5EF4-FFF2-40B4-BE49-F238E27FC236}">
                  <a16:creationId xmlns:a16="http://schemas.microsoft.com/office/drawing/2014/main" id="{7E7578F4-5E48-4FC8-B158-39392AE532FA}"/>
                </a:ext>
              </a:extLst>
            </p:cNvPr>
            <p:cNvSpPr txBox="1"/>
            <p:nvPr/>
          </p:nvSpPr>
          <p:spPr>
            <a:xfrm>
              <a:off x="9161593" y="3611555"/>
              <a:ext cx="1669109" cy="632851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ru-RU" sz="105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Заявитель получает номер реестровой записи для участия в госзакупках</a:t>
              </a:r>
            </a:p>
          </p:txBody>
        </p:sp>
        <p:pic>
          <p:nvPicPr>
            <p:cNvPr id="106" name="Рисунок 105" descr="Изображение выглядит как рисунок, тарелка&#10;&#10;Автоматически созданное описание">
              <a:extLst>
                <a:ext uri="{FF2B5EF4-FFF2-40B4-BE49-F238E27FC236}">
                  <a16:creationId xmlns:a16="http://schemas.microsoft.com/office/drawing/2014/main" id="{3BB53587-8E35-47A5-A992-44AC0E520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7618" y="3711980"/>
              <a:ext cx="432000" cy="432000"/>
            </a:xfrm>
            <a:prstGeom prst="rect">
              <a:avLst/>
            </a:prstGeom>
          </p:spPr>
        </p:pic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9A78EA32-A042-48C6-9216-A1CA53C410BA}"/>
              </a:ext>
            </a:extLst>
          </p:cNvPr>
          <p:cNvGrpSpPr/>
          <p:nvPr/>
        </p:nvGrpSpPr>
        <p:grpSpPr>
          <a:xfrm>
            <a:off x="8439768" y="4657575"/>
            <a:ext cx="3137607" cy="908850"/>
            <a:chOff x="8439768" y="4657575"/>
            <a:chExt cx="3137607" cy="908850"/>
          </a:xfrm>
        </p:grpSpPr>
        <p:sp>
          <p:nvSpPr>
            <p:cNvPr id="158" name="Прямоугольник: скругленные углы 157">
              <a:extLst>
                <a:ext uri="{FF2B5EF4-FFF2-40B4-BE49-F238E27FC236}">
                  <a16:creationId xmlns:a16="http://schemas.microsoft.com/office/drawing/2014/main" id="{30B6F67E-28E1-40F7-A06A-97AB1E066380}"/>
                </a:ext>
              </a:extLst>
            </p:cNvPr>
            <p:cNvSpPr/>
            <p:nvPr/>
          </p:nvSpPr>
          <p:spPr>
            <a:xfrm>
              <a:off x="8689493" y="4657575"/>
              <a:ext cx="2887882" cy="90885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</a:endParaRPr>
            </a:p>
          </p:txBody>
        </p:sp>
        <p:sp>
          <p:nvSpPr>
            <p:cNvPr id="159" name="Овал 158">
              <a:extLst>
                <a:ext uri="{FF2B5EF4-FFF2-40B4-BE49-F238E27FC236}">
                  <a16:creationId xmlns:a16="http://schemas.microsoft.com/office/drawing/2014/main" id="{DA8EEB3D-3E88-4563-B31F-90416A4CD051}"/>
                </a:ext>
              </a:extLst>
            </p:cNvPr>
            <p:cNvSpPr/>
            <p:nvPr/>
          </p:nvSpPr>
          <p:spPr>
            <a:xfrm>
              <a:off x="8439768" y="4788150"/>
              <a:ext cx="647700" cy="6477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latin typeface="DejaVu Sans"/>
                <a:cs typeface="Times New Roman" panose="02020603050405020304" pitchFamily="18" charset="0"/>
              </a:endParaRPr>
            </a:p>
          </p:txBody>
        </p:sp>
        <p:sp>
          <p:nvSpPr>
            <p:cNvPr id="160" name="ПП РФ от 25.05.2017 г. №634">
              <a:extLst>
                <a:ext uri="{FF2B5EF4-FFF2-40B4-BE49-F238E27FC236}">
                  <a16:creationId xmlns:a16="http://schemas.microsoft.com/office/drawing/2014/main" id="{A5319377-EDB3-4579-B20F-2278916389A0}"/>
                </a:ext>
              </a:extLst>
            </p:cNvPr>
            <p:cNvSpPr txBox="1"/>
            <p:nvPr/>
          </p:nvSpPr>
          <p:spPr>
            <a:xfrm>
              <a:off x="9138267" y="4694102"/>
              <a:ext cx="2296545" cy="835797"/>
            </a:xfrm>
            <a:prstGeom prst="rect">
              <a:avLst/>
            </a:prstGeom>
            <a:ln w="3175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noAutofit/>
            </a:bodyPr>
            <a:lstStyle>
              <a:lvl1pPr>
                <a:lnSpc>
                  <a:spcPct val="80000"/>
                </a:lnSpc>
                <a:defRPr sz="1200" b="1" cap="none" spc="-36">
                  <a:solidFill>
                    <a:srgbClr val="5B5A5F"/>
                  </a:solidFill>
                  <a:latin typeface="AkzidenzGroteskPro-BoldEx"/>
                  <a:ea typeface="AkzidenzGroteskPro-BoldEx"/>
                  <a:cs typeface="AkzidenzGroteskPro-BoldEx"/>
                  <a:sym typeface="AkzidenzGroteskPro-BoldEx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ru-RU" sz="1050" b="0" dirty="0">
                  <a:solidFill>
                    <a:schemeClr val="tx1"/>
                  </a:solidFill>
                  <a:latin typeface="DejaVu Sans"/>
                  <a:cs typeface="Times New Roman" panose="02020603050405020304" pitchFamily="18" charset="0"/>
                </a:rPr>
                <a:t>Заказчик в онлайн-режиме проверяет достоверность сведений об актуальности статуса «российского товара» у участников закупки</a:t>
              </a:r>
            </a:p>
          </p:txBody>
        </p: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id="{881BF0A6-6A8A-416F-9D5A-ACD505D7F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7618" y="4896000"/>
              <a:ext cx="432000" cy="432000"/>
            </a:xfrm>
            <a:prstGeom prst="rect">
              <a:avLst/>
            </a:prstGeom>
          </p:spPr>
        </p:pic>
      </p:grp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7E7974AC-3025-4B98-9EE2-370F02500F61}"/>
              </a:ext>
            </a:extLst>
          </p:cNvPr>
          <p:cNvPicPr>
            <a:picLocks noChangeAspect="1"/>
          </p:cNvPicPr>
          <p:nvPr/>
        </p:nvPicPr>
        <p:blipFill>
          <a:blip r:embed="rId13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284" y="1775032"/>
            <a:ext cx="431800" cy="431800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C03CB9F1-0D2C-4A10-9EFA-C01C87B833AC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346" y="1777367"/>
            <a:ext cx="431800" cy="431800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9C1EAE79-C870-4681-A103-E669040FC363}"/>
              </a:ext>
            </a:extLst>
          </p:cNvPr>
          <p:cNvPicPr>
            <a:picLocks noChangeAspect="1"/>
          </p:cNvPicPr>
          <p:nvPr/>
        </p:nvPicPr>
        <p:blipFill>
          <a:blip r:embed="rId15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84" y="1797093"/>
            <a:ext cx="431800" cy="431800"/>
          </a:xfrm>
          <a:prstGeom prst="rect">
            <a:avLst/>
          </a:prstGeom>
        </p:spPr>
      </p:pic>
      <p:pic>
        <p:nvPicPr>
          <p:cNvPr id="74" name="Рисунок 73">
            <a:extLst>
              <a:ext uri="{FF2B5EF4-FFF2-40B4-BE49-F238E27FC236}">
                <a16:creationId xmlns:a16="http://schemas.microsoft.com/office/drawing/2014/main" id="{D2F55880-6E95-41F7-A3CC-6D103931806C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77900"/>
            <a:ext cx="431800" cy="4318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76FE0596-9C4B-42F4-8506-D2F73D6DC793}"/>
              </a:ext>
            </a:extLst>
          </p:cNvPr>
          <p:cNvPicPr>
            <a:picLocks noChangeAspect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4" y="5719413"/>
            <a:ext cx="559433" cy="55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49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EE6D02FE-BACA-4B49-92D1-DBF46C5B871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78492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Слайд think-cell" r:id="rId6" imgW="421" imgH="423" progId="TCLayout.ActiveDocument.1">
                  <p:embed/>
                </p:oleObj>
              </mc:Choice>
              <mc:Fallback>
                <p:oleObj name="Слайд think-cell" r:id="rId6" imgW="421" imgH="42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EE6D02FE-BACA-4B49-92D1-DBF46C5B87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E15671BB-BE5A-4D3D-89BF-047DEE9C6D1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000" b="1" dirty="0">
              <a:latin typeface="DejaVu Sans"/>
              <a:ea typeface="+mj-ea"/>
              <a:cs typeface="Arial" panose="020B0604020202020204" pitchFamily="34" charset="0"/>
              <a:sym typeface="DejaVu Sans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9B296644-8F32-4BEE-AAE8-2B2BA232A13C}"/>
              </a:ext>
            </a:extLst>
          </p:cNvPr>
          <p:cNvCxnSpPr>
            <a:cxnSpLocks/>
            <a:endCxn id="24" idx="0"/>
          </p:cNvCxnSpPr>
          <p:nvPr/>
        </p:nvCxnSpPr>
        <p:spPr>
          <a:xfrm flipH="1">
            <a:off x="6094413" y="1600200"/>
            <a:ext cx="1588" cy="3657600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939C8-7AC0-4323-81E7-75BB7A16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686" y="185010"/>
            <a:ext cx="10149113" cy="723900"/>
          </a:xfrm>
        </p:spPr>
        <p:txBody>
          <a:bodyPr vert="horz"/>
          <a:lstStyle/>
          <a:p>
            <a:r>
              <a:rPr lang="ru-RU" dirty="0"/>
              <a:t>Механизм квотирования в госзакупках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98C7B2D-5A9B-4A11-8A7D-C7006D8F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24F4-B77B-411F-89BA-CC0DCB32E834}" type="slidenum">
              <a:rPr lang="ru-RU" smtClean="0"/>
              <a:t>6</a:t>
            </a:fld>
            <a:endParaRPr lang="ru-RU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388229D-D08E-4101-ACC8-33A60FFAA717}"/>
              </a:ext>
            </a:extLst>
          </p:cNvPr>
          <p:cNvSpPr txBox="1"/>
          <p:nvPr/>
        </p:nvSpPr>
        <p:spPr>
          <a:xfrm>
            <a:off x="1146412" y="952472"/>
            <a:ext cx="107153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DejaVu Sans"/>
              </a:rPr>
              <a:t>Механизм квотирования закрепит требования по объему закупок российской продукции, что позволит увеличить и впоследствии стабилизировать долгосрочный спрос на продукцию отечественного производства</a:t>
            </a:r>
          </a:p>
        </p:txBody>
      </p: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id="{B15B2A89-E87E-4AD4-B2B9-3B92ACB3D47F}"/>
              </a:ext>
            </a:extLst>
          </p:cNvPr>
          <p:cNvCxnSpPr>
            <a:cxnSpLocks/>
          </p:cNvCxnSpPr>
          <p:nvPr/>
        </p:nvCxnSpPr>
        <p:spPr>
          <a:xfrm>
            <a:off x="319881" y="1516857"/>
            <a:ext cx="11552238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7" name="AutoShape 2">
            <a:extLst>
              <a:ext uri="{FF2B5EF4-FFF2-40B4-BE49-F238E27FC236}">
                <a16:creationId xmlns:a16="http://schemas.microsoft.com/office/drawing/2014/main" id="{CEA19473-B755-4A74-A1B6-7CDEAB66155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4961" y="2546430"/>
            <a:ext cx="11518897" cy="39676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000" dirty="0">
                <a:solidFill>
                  <a:schemeClr val="bg1"/>
                </a:solidFill>
                <a:latin typeface="DejaVu Sans"/>
              </a:rPr>
              <a:t>Размер минимальной доли будет дифференцирован с учетом компетенций и возможностей российских производителей, что позволит точечно обеспечить их поддержку, в том числе в рамках диверсификации ОПК</a:t>
            </a:r>
          </a:p>
        </p:txBody>
      </p:sp>
      <p:sp>
        <p:nvSpPr>
          <p:cNvPr id="42" name="AutoShape 2">
            <a:extLst>
              <a:ext uri="{FF2B5EF4-FFF2-40B4-BE49-F238E27FC236}">
                <a16:creationId xmlns:a16="http://schemas.microsoft.com/office/drawing/2014/main" id="{1197A695-BEBB-4B86-848F-F3BA64CDC79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4961" y="2125689"/>
            <a:ext cx="11518897" cy="39772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000" dirty="0">
                <a:solidFill>
                  <a:schemeClr val="bg1"/>
                </a:solidFill>
                <a:latin typeface="DejaVu Sans"/>
              </a:rPr>
              <a:t>В рамках реализации указанных федеральных законов утверждены перечни продукции, в отношении которой будет применяться требование об обязательной минимальной закупке доле у отечественных производителей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522C4DA-700E-4A23-B11E-09AE7CA7D981}"/>
              </a:ext>
            </a:extLst>
          </p:cNvPr>
          <p:cNvSpPr txBox="1"/>
          <p:nvPr/>
        </p:nvSpPr>
        <p:spPr>
          <a:xfrm>
            <a:off x="6807201" y="1543876"/>
            <a:ext cx="5054598" cy="558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000" dirty="0">
                <a:effectLst/>
                <a:latin typeface="DejaVu Sans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закон № 250-ФЗ «О внесении изменений в статью 3 Федерального закона «О закупках товаров, работ, услуг отдельными видами юридических лиц»</a:t>
            </a:r>
            <a:endParaRPr lang="ru-RU" sz="700" dirty="0">
              <a:effectLst/>
              <a:latin typeface="DejaVu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E46F0CF-7996-403E-A21F-FE0012ADED98}"/>
              </a:ext>
            </a:extLst>
          </p:cNvPr>
          <p:cNvSpPr txBox="1"/>
          <p:nvPr/>
        </p:nvSpPr>
        <p:spPr>
          <a:xfrm>
            <a:off x="893019" y="1546277"/>
            <a:ext cx="50585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000" dirty="0">
                <a:effectLst/>
                <a:latin typeface="DejaVu Sans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закон № 249-ФЗ «О внесении изменений в Федеральный закон «О контрактной системе в сфере закупок товаров, работ, услуг для обеспечения государственных и муниципальных нужд»</a:t>
            </a:r>
            <a:endParaRPr lang="ru-RU" sz="700" dirty="0">
              <a:effectLst/>
              <a:latin typeface="DejaVu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25BDFC0-11E7-4315-8B81-0372EF6DE9A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67" y="1574324"/>
            <a:ext cx="525952" cy="525952"/>
          </a:xfrm>
          <a:prstGeom prst="rect">
            <a:avLst/>
          </a:prstGeom>
        </p:spPr>
      </p:pic>
      <p:pic>
        <p:nvPicPr>
          <p:cNvPr id="70" name="Рисунок 69">
            <a:extLst>
              <a:ext uri="{FF2B5EF4-FFF2-40B4-BE49-F238E27FC236}">
                <a16:creationId xmlns:a16="http://schemas.microsoft.com/office/drawing/2014/main" id="{B5D63630-DA40-44CC-8CA9-B19B939BC05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747" y="1556924"/>
            <a:ext cx="525952" cy="525952"/>
          </a:xfrm>
          <a:prstGeom prst="rect">
            <a:avLst/>
          </a:prstGeom>
        </p:spPr>
      </p:pic>
      <p:sp>
        <p:nvSpPr>
          <p:cNvPr id="18" name="AutoShape 2">
            <a:extLst>
              <a:ext uri="{FF2B5EF4-FFF2-40B4-BE49-F238E27FC236}">
                <a16:creationId xmlns:a16="http://schemas.microsoft.com/office/drawing/2014/main" id="{BFEC9555-D6D4-4C6A-B77C-D756078B69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4963" y="2966202"/>
            <a:ext cx="5616576" cy="31015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050" dirty="0">
                <a:solidFill>
                  <a:schemeClr val="bg1"/>
                </a:solidFill>
                <a:latin typeface="DejaVu Sans"/>
              </a:rPr>
              <a:t>Постановление от 03.12.2020 г. № 2014 </a:t>
            </a:r>
            <a:br>
              <a:rPr lang="ru-RU" sz="1050" dirty="0">
                <a:solidFill>
                  <a:schemeClr val="bg1"/>
                </a:solidFill>
                <a:latin typeface="DejaVu Sans"/>
              </a:rPr>
            </a:br>
            <a:r>
              <a:rPr lang="ru-RU" sz="1050" dirty="0">
                <a:solidFill>
                  <a:schemeClr val="bg1"/>
                </a:solidFill>
                <a:latin typeface="DejaVu Sans"/>
              </a:rPr>
              <a:t>в рамках </a:t>
            </a:r>
            <a:r>
              <a:rPr lang="ru-RU" sz="1050" b="1" dirty="0">
                <a:solidFill>
                  <a:schemeClr val="bg1"/>
                </a:solidFill>
                <a:latin typeface="DejaVu Sans"/>
              </a:rPr>
              <a:t>ФЗ № 44-ФЗ </a:t>
            </a:r>
            <a:r>
              <a:rPr lang="ru-RU" sz="1050" dirty="0">
                <a:solidFill>
                  <a:schemeClr val="bg1"/>
                </a:solidFill>
                <a:latin typeface="DejaVu Sans"/>
              </a:rPr>
              <a:t>107 позиций промышленной продукции:</a:t>
            </a:r>
          </a:p>
        </p:txBody>
      </p:sp>
      <p:sp>
        <p:nvSpPr>
          <p:cNvPr id="19" name="AutoShape 2">
            <a:extLst>
              <a:ext uri="{FF2B5EF4-FFF2-40B4-BE49-F238E27FC236}">
                <a16:creationId xmlns:a16="http://schemas.microsoft.com/office/drawing/2014/main" id="{AD0FCBB3-72BF-4B69-A02E-0CF3B44A615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4961" y="3280002"/>
            <a:ext cx="5616576" cy="16917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lIns="0" tIns="0" rIns="0" bIns="91440" numCol="2" anchor="t"/>
          <a:lstStyle/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музыкальное оборудование (от 60% до 100%)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спортивное оборудование (23,5%-60%)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спортивное оружие и патроны к нему (100%)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радиоэлектронная продукция (≈45%)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фармацевтическая продукция (40%)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оборудование коммуникационное (50%-90%)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средства связи (45%-90%)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техника бытовая (50%-70%) 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звуковое оборудование (≈70%) 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рентгеновские аппараты томографы (30%-80%)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электродвигатели (30%-80%)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аккумуляторы и батареи (≈90%)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краны (≈90%)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лифты (≈90%)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медицинские изделия (45%-70%)</a:t>
            </a:r>
          </a:p>
          <a:p>
            <a:pPr marL="177800" indent="-88900" eaLnBrk="0" hangingPunct="0"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реабилитационные товары (45%-80%)</a:t>
            </a:r>
          </a:p>
        </p:txBody>
      </p:sp>
      <p:sp>
        <p:nvSpPr>
          <p:cNvPr id="22" name="AutoShape 2">
            <a:extLst>
              <a:ext uri="{FF2B5EF4-FFF2-40B4-BE49-F238E27FC236}">
                <a16:creationId xmlns:a16="http://schemas.microsoft.com/office/drawing/2014/main" id="{8A6E373F-8508-4367-A664-96BC8638B95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240462" y="2966202"/>
            <a:ext cx="5616576" cy="31015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050" dirty="0">
                <a:solidFill>
                  <a:schemeClr val="bg1"/>
                </a:solidFill>
                <a:latin typeface="DejaVu Sans"/>
              </a:rPr>
              <a:t>Постановление от 03.12.2020 г. № 2013 </a:t>
            </a:r>
            <a:br>
              <a:rPr lang="ru-RU" sz="1050" dirty="0">
                <a:solidFill>
                  <a:schemeClr val="bg1"/>
                </a:solidFill>
                <a:latin typeface="DejaVu Sans"/>
              </a:rPr>
            </a:br>
            <a:r>
              <a:rPr lang="ru-RU" sz="1050" dirty="0">
                <a:solidFill>
                  <a:schemeClr val="bg1"/>
                </a:solidFill>
                <a:latin typeface="DejaVu Sans"/>
              </a:rPr>
              <a:t>В рамках </a:t>
            </a:r>
            <a:r>
              <a:rPr lang="ru-RU" sz="1050" b="1" dirty="0">
                <a:solidFill>
                  <a:schemeClr val="bg1"/>
                </a:solidFill>
                <a:latin typeface="DejaVu Sans"/>
              </a:rPr>
              <a:t>ФЗ № 223-ФЗ </a:t>
            </a:r>
            <a:r>
              <a:rPr lang="ru-RU" sz="1050" dirty="0">
                <a:solidFill>
                  <a:schemeClr val="bg1"/>
                </a:solidFill>
                <a:latin typeface="DejaVu Sans"/>
              </a:rPr>
              <a:t>251 позиция</a:t>
            </a:r>
          </a:p>
        </p:txBody>
      </p:sp>
      <p:sp>
        <p:nvSpPr>
          <p:cNvPr id="23" name="AutoShape 2">
            <a:extLst>
              <a:ext uri="{FF2B5EF4-FFF2-40B4-BE49-F238E27FC236}">
                <a16:creationId xmlns:a16="http://schemas.microsoft.com/office/drawing/2014/main" id="{BEAFB3C1-ED39-44C3-9259-EFC7C4B7C40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240460" y="3280002"/>
            <a:ext cx="5616576" cy="199811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t"/>
          <a:lstStyle/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с/х и строительного-дорожного машиностроения (ср.≈85%)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автомобильного машиностроения (от 50% до 80%)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железнодорожного машиностроения (от 80% до 90%)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легкой промышленности (90%)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мебельной промышленности (от 75% до 90%)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музыкальное оборудование (от 60% до 90%)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спортивное оборудование (от 23,5% до 60%)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спортивное оружие и патроны к нему (90%)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продукция станкостроения (ср.≈70%)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радиоэлектронная продукция (ср.≈45%)</a:t>
            </a:r>
          </a:p>
          <a:p>
            <a:pPr marL="288000" indent="-171450" eaLnBrk="0" hangingPunct="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000" dirty="0">
                <a:latin typeface="DejaVu Sans"/>
              </a:rPr>
              <a:t>щебень (80%)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B104535-9D23-4EEE-A2E8-1A908F398FBC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99" y="982337"/>
            <a:ext cx="431800" cy="431800"/>
          </a:xfrm>
          <a:prstGeom prst="rect">
            <a:avLst/>
          </a:prstGeom>
        </p:spPr>
      </p:pic>
      <p:sp>
        <p:nvSpPr>
          <p:cNvPr id="24" name="AutoShape 2">
            <a:extLst>
              <a:ext uri="{FF2B5EF4-FFF2-40B4-BE49-F238E27FC236}">
                <a16:creationId xmlns:a16="http://schemas.microsoft.com/office/drawing/2014/main" id="{EC0A6A69-17C5-41F7-94CE-AA95D8C6F70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4963" y="5257800"/>
            <a:ext cx="11518900" cy="31015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050" b="1" dirty="0">
                <a:solidFill>
                  <a:schemeClr val="bg1"/>
                </a:solidFill>
                <a:latin typeface="DejaVu Sans"/>
              </a:rPr>
              <a:t>Отчеты будут формироваться автоматически на базе ЕИС</a:t>
            </a:r>
          </a:p>
        </p:txBody>
      </p:sp>
      <p:sp>
        <p:nvSpPr>
          <p:cNvPr id="25" name="AutoShape 2">
            <a:extLst>
              <a:ext uri="{FF2B5EF4-FFF2-40B4-BE49-F238E27FC236}">
                <a16:creationId xmlns:a16="http://schemas.microsoft.com/office/drawing/2014/main" id="{10A5CE07-21AB-48A7-9DE7-5164887DC6B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4961" y="4971782"/>
            <a:ext cx="5616576" cy="310154"/>
          </a:xfrm>
          <a:prstGeom prst="rect">
            <a:avLst/>
          </a:prstGeom>
          <a:noFill/>
          <a:ln w="9525" algn="ctr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lIns="36000" tIns="91440" rIns="36000" bIns="91440" anchor="ctr"/>
          <a:lstStyle/>
          <a:p>
            <a:pPr algn="ctr" eaLnBrk="0" hangingPunct="0"/>
            <a:r>
              <a:rPr lang="ru-RU" sz="1000" b="1" dirty="0">
                <a:latin typeface="DejaVu Sans"/>
              </a:rPr>
              <a:t>Квотирование по 44-ФЗ будет привязано к механизму «Третий лишний»</a:t>
            </a:r>
          </a:p>
        </p:txBody>
      </p: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22E14403-B1C1-4927-A531-4B14CEABB058}"/>
              </a:ext>
            </a:extLst>
          </p:cNvPr>
          <p:cNvGrpSpPr/>
          <p:nvPr/>
        </p:nvGrpSpPr>
        <p:grpSpPr>
          <a:xfrm>
            <a:off x="342627" y="5642070"/>
            <a:ext cx="751840" cy="751840"/>
            <a:chOff x="508000" y="5614929"/>
            <a:chExt cx="751840" cy="751840"/>
          </a:xfrm>
        </p:grpSpPr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id="{EBE403A0-0DAD-4746-9F94-FBD9BCCFBB2B}"/>
                </a:ext>
              </a:extLst>
            </p:cNvPr>
            <p:cNvGrpSpPr/>
            <p:nvPr/>
          </p:nvGrpSpPr>
          <p:grpSpPr>
            <a:xfrm>
              <a:off x="508000" y="5614929"/>
              <a:ext cx="751840" cy="751840"/>
              <a:chOff x="508000" y="5614929"/>
              <a:chExt cx="751840" cy="751840"/>
            </a:xfrm>
          </p:grpSpPr>
          <p:sp>
            <p:nvSpPr>
              <p:cNvPr id="7" name="Овал 6">
                <a:extLst>
                  <a:ext uri="{FF2B5EF4-FFF2-40B4-BE49-F238E27FC236}">
                    <a16:creationId xmlns:a16="http://schemas.microsoft.com/office/drawing/2014/main" id="{BF1D4EF9-F8DE-4EDB-B416-E17166E0CFB6}"/>
                  </a:ext>
                </a:extLst>
              </p:cNvPr>
              <p:cNvSpPr/>
              <p:nvPr/>
            </p:nvSpPr>
            <p:spPr>
              <a:xfrm>
                <a:off x="508000" y="5614929"/>
                <a:ext cx="751840" cy="75184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Овал 27">
                <a:extLst>
                  <a:ext uri="{FF2B5EF4-FFF2-40B4-BE49-F238E27FC236}">
                    <a16:creationId xmlns:a16="http://schemas.microsoft.com/office/drawing/2014/main" id="{C4F4552E-4A65-4C23-BC0B-6EBD0A4856BD}"/>
                  </a:ext>
                </a:extLst>
              </p:cNvPr>
              <p:cNvSpPr/>
              <p:nvPr/>
            </p:nvSpPr>
            <p:spPr>
              <a:xfrm>
                <a:off x="602042" y="5708971"/>
                <a:ext cx="563757" cy="563757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rgbClr val="FFFFFF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id="{3C5D9502-7C8D-44B7-979E-78886609B8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092" y="5798021"/>
              <a:ext cx="385656" cy="385656"/>
            </a:xfrm>
            <a:prstGeom prst="rect">
              <a:avLst/>
            </a:prstGeom>
          </p:spPr>
        </p:pic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DCCAF108-A80B-4918-AF11-C6B1D15920E6}"/>
              </a:ext>
            </a:extLst>
          </p:cNvPr>
          <p:cNvGrpSpPr/>
          <p:nvPr/>
        </p:nvGrpSpPr>
        <p:grpSpPr>
          <a:xfrm>
            <a:off x="4036626" y="5614929"/>
            <a:ext cx="751840" cy="751840"/>
            <a:chOff x="6055361" y="5614929"/>
            <a:chExt cx="751840" cy="751840"/>
          </a:xfrm>
        </p:grpSpPr>
        <p:grpSp>
          <p:nvGrpSpPr>
            <p:cNvPr id="38" name="Группа 37">
              <a:extLst>
                <a:ext uri="{FF2B5EF4-FFF2-40B4-BE49-F238E27FC236}">
                  <a16:creationId xmlns:a16="http://schemas.microsoft.com/office/drawing/2014/main" id="{ABD544B4-B386-4E6D-8152-EAD8CDD291D8}"/>
                </a:ext>
              </a:extLst>
            </p:cNvPr>
            <p:cNvGrpSpPr/>
            <p:nvPr/>
          </p:nvGrpSpPr>
          <p:grpSpPr>
            <a:xfrm>
              <a:off x="6055361" y="5614929"/>
              <a:ext cx="751840" cy="751840"/>
              <a:chOff x="508000" y="5614929"/>
              <a:chExt cx="751840" cy="751840"/>
            </a:xfrm>
          </p:grpSpPr>
          <p:sp>
            <p:nvSpPr>
              <p:cNvPr id="39" name="Овал 38">
                <a:extLst>
                  <a:ext uri="{FF2B5EF4-FFF2-40B4-BE49-F238E27FC236}">
                    <a16:creationId xmlns:a16="http://schemas.microsoft.com/office/drawing/2014/main" id="{CFFDE9D5-2139-4F37-9398-B42A80A49482}"/>
                  </a:ext>
                </a:extLst>
              </p:cNvPr>
              <p:cNvSpPr/>
              <p:nvPr/>
            </p:nvSpPr>
            <p:spPr>
              <a:xfrm>
                <a:off x="508000" y="5614929"/>
                <a:ext cx="751840" cy="751840"/>
              </a:xfrm>
              <a:prstGeom prst="ellipse">
                <a:avLst/>
              </a:prstGeom>
              <a:solidFill>
                <a:srgbClr val="808080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rgbClr val="808080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Овал 39">
                <a:extLst>
                  <a:ext uri="{FF2B5EF4-FFF2-40B4-BE49-F238E27FC236}">
                    <a16:creationId xmlns:a16="http://schemas.microsoft.com/office/drawing/2014/main" id="{57E20155-012C-4C74-A3BC-06DCF5DB9461}"/>
                  </a:ext>
                </a:extLst>
              </p:cNvPr>
              <p:cNvSpPr/>
              <p:nvPr/>
            </p:nvSpPr>
            <p:spPr>
              <a:xfrm>
                <a:off x="602042" y="5708971"/>
                <a:ext cx="563757" cy="563757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rgbClr val="FFFFFF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33" name="image1.png">
              <a:extLst>
                <a:ext uri="{FF2B5EF4-FFF2-40B4-BE49-F238E27FC236}">
                  <a16:creationId xmlns:a16="http://schemas.microsoft.com/office/drawing/2014/main" id="{1EB43573-F138-4A1C-B26D-62E1705FB5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/>
            <a:srcRect r="81201"/>
            <a:stretch/>
          </p:blipFill>
          <p:spPr>
            <a:xfrm>
              <a:off x="6247510" y="5843961"/>
              <a:ext cx="367543" cy="293776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EDA6C9DE-EBD1-4324-B269-BE456DCF6FA7}"/>
              </a:ext>
            </a:extLst>
          </p:cNvPr>
          <p:cNvGrpSpPr/>
          <p:nvPr/>
        </p:nvGrpSpPr>
        <p:grpSpPr>
          <a:xfrm>
            <a:off x="8064247" y="5614929"/>
            <a:ext cx="751840" cy="751840"/>
            <a:chOff x="4024435" y="5614929"/>
            <a:chExt cx="751840" cy="751840"/>
          </a:xfrm>
        </p:grpSpPr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id="{4A7F4980-A989-4DEB-A554-09E1A4A50E91}"/>
                </a:ext>
              </a:extLst>
            </p:cNvPr>
            <p:cNvGrpSpPr/>
            <p:nvPr/>
          </p:nvGrpSpPr>
          <p:grpSpPr>
            <a:xfrm>
              <a:off x="4024435" y="5614929"/>
              <a:ext cx="751840" cy="751840"/>
              <a:chOff x="508000" y="5614929"/>
              <a:chExt cx="751840" cy="751840"/>
            </a:xfrm>
          </p:grpSpPr>
          <p:sp>
            <p:nvSpPr>
              <p:cNvPr id="35" name="Овал 34">
                <a:extLst>
                  <a:ext uri="{FF2B5EF4-FFF2-40B4-BE49-F238E27FC236}">
                    <a16:creationId xmlns:a16="http://schemas.microsoft.com/office/drawing/2014/main" id="{58A570C7-9E12-47F7-9248-B75FE51C7500}"/>
                  </a:ext>
                </a:extLst>
              </p:cNvPr>
              <p:cNvSpPr/>
              <p:nvPr/>
            </p:nvSpPr>
            <p:spPr>
              <a:xfrm>
                <a:off x="508000" y="5614929"/>
                <a:ext cx="751840" cy="751840"/>
              </a:xfrm>
              <a:prstGeom prst="ellipse">
                <a:avLst/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Овал 35">
                <a:extLst>
                  <a:ext uri="{FF2B5EF4-FFF2-40B4-BE49-F238E27FC236}">
                    <a16:creationId xmlns:a16="http://schemas.microsoft.com/office/drawing/2014/main" id="{9AD25377-FBFB-49BE-8E4D-70EF98399286}"/>
                  </a:ext>
                </a:extLst>
              </p:cNvPr>
              <p:cNvSpPr/>
              <p:nvPr/>
            </p:nvSpPr>
            <p:spPr>
              <a:xfrm>
                <a:off x="602042" y="5708971"/>
                <a:ext cx="563757" cy="563757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rgbClr val="FFFFFF"/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59559F73-712C-49F4-B541-3C5353B59B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9855" y="5802677"/>
              <a:ext cx="381000" cy="381000"/>
            </a:xfrm>
            <a:prstGeom prst="rect">
              <a:avLst/>
            </a:prstGeom>
          </p:spPr>
        </p:pic>
      </p:grpSp>
      <p:sp>
        <p:nvSpPr>
          <p:cNvPr id="44" name="ПП РФ от 25.05.2017 г. №634">
            <a:extLst>
              <a:ext uri="{FF2B5EF4-FFF2-40B4-BE49-F238E27FC236}">
                <a16:creationId xmlns:a16="http://schemas.microsoft.com/office/drawing/2014/main" id="{46022679-2113-4A28-B8C2-5A6EFE1FB088}"/>
              </a:ext>
            </a:extLst>
          </p:cNvPr>
          <p:cNvSpPr txBox="1"/>
          <p:nvPr/>
        </p:nvSpPr>
        <p:spPr>
          <a:xfrm>
            <a:off x="1280386" y="5642070"/>
            <a:ext cx="2570321" cy="64816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Aft>
                <a:spcPts val="300"/>
              </a:spcAft>
              <a:defRPr sz="1100" b="1" cap="none" spc="-36">
                <a:solidFill>
                  <a:srgbClr val="5B5A5F"/>
                </a:solidFill>
                <a:latin typeface="DejaVu Sans"/>
                <a:ea typeface="AkzidenzGroteskPro-BoldEx"/>
                <a:cs typeface="Times New Roman" panose="02020603050405020304" pitchFamily="18" charset="0"/>
              </a:defRPr>
            </a:lvl1pPr>
          </a:lstStyle>
          <a:p>
            <a:pPr>
              <a:spcAft>
                <a:spcPts val="0"/>
              </a:spcAft>
            </a:pPr>
            <a:r>
              <a:rPr lang="en-US" sz="1000" dirty="0">
                <a:solidFill>
                  <a:schemeClr val="tx1"/>
                </a:solidFill>
              </a:rPr>
              <a:t>C</a:t>
            </a:r>
            <a:r>
              <a:rPr lang="ru-RU" sz="1000" dirty="0">
                <a:solidFill>
                  <a:schemeClr val="tx1"/>
                </a:solidFill>
              </a:rPr>
              <a:t>бор информации автоматизирован</a:t>
            </a:r>
            <a:r>
              <a:rPr lang="ru-RU" sz="1000" b="0" dirty="0">
                <a:solidFill>
                  <a:schemeClr val="tx1"/>
                </a:solidFill>
              </a:rPr>
              <a:t>, что является плюсом для заказчиков - отсутствует необходимость заполнения отчетных форм </a:t>
            </a:r>
          </a:p>
        </p:txBody>
      </p: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A63EB0D8-142B-48F1-B2CB-F0E5FCF4FF84}"/>
              </a:ext>
            </a:extLst>
          </p:cNvPr>
          <p:cNvCxnSpPr>
            <a:cxnSpLocks/>
            <a:stCxn id="28" idx="6"/>
            <a:endCxn id="44" idx="1"/>
          </p:cNvCxnSpPr>
          <p:nvPr/>
        </p:nvCxnSpPr>
        <p:spPr>
          <a:xfrm flipV="1">
            <a:off x="1000426" y="5966153"/>
            <a:ext cx="279960" cy="51838"/>
          </a:xfrm>
          <a:prstGeom prst="straightConnector1">
            <a:avLst/>
          </a:prstGeom>
          <a:ln>
            <a:solidFill>
              <a:schemeClr val="accent2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П РФ от 25.05.2017 г. №634">
            <a:extLst>
              <a:ext uri="{FF2B5EF4-FFF2-40B4-BE49-F238E27FC236}">
                <a16:creationId xmlns:a16="http://schemas.microsoft.com/office/drawing/2014/main" id="{B6F50FC1-3504-480E-94DA-B11DEDD52185}"/>
              </a:ext>
            </a:extLst>
          </p:cNvPr>
          <p:cNvSpPr txBox="1"/>
          <p:nvPr/>
        </p:nvSpPr>
        <p:spPr>
          <a:xfrm>
            <a:off x="4974385" y="5642070"/>
            <a:ext cx="2903943" cy="64816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Aft>
                <a:spcPts val="300"/>
              </a:spcAft>
              <a:defRPr sz="1100" b="1" cap="none" spc="-36">
                <a:solidFill>
                  <a:srgbClr val="5B5A5F"/>
                </a:solidFill>
                <a:latin typeface="DejaVu Sans"/>
                <a:ea typeface="AkzidenzGroteskPro-BoldEx"/>
                <a:cs typeface="Times New Roman" panose="02020603050405020304" pitchFamily="18" charset="0"/>
              </a:defRPr>
            </a:lvl1pPr>
          </a:lstStyle>
          <a:p>
            <a:pPr>
              <a:spcAft>
                <a:spcPts val="0"/>
              </a:spcAft>
            </a:pPr>
            <a:r>
              <a:rPr lang="ru-RU" sz="1000" dirty="0">
                <a:solidFill>
                  <a:schemeClr val="tx1"/>
                </a:solidFill>
              </a:rPr>
              <a:t>Минпромторг России уполномочен осуществлять оценку выполнения минимальной доли закупок.</a:t>
            </a:r>
          </a:p>
          <a:p>
            <a:pPr>
              <a:spcAft>
                <a:spcPts val="0"/>
              </a:spcAft>
            </a:pPr>
            <a:r>
              <a:rPr lang="ru-RU" sz="1000" b="0" dirty="0">
                <a:solidFill>
                  <a:schemeClr val="tx1"/>
                </a:solidFill>
              </a:rPr>
              <a:t>Критерии оценки: достижение минимальной доли; величина отклонения; невозможность выполнения.</a:t>
            </a:r>
          </a:p>
          <a:p>
            <a:pPr>
              <a:spcAft>
                <a:spcPts val="0"/>
              </a:spcAft>
            </a:pPr>
            <a:endParaRPr lang="ru-RU" sz="1000" b="0" dirty="0">
              <a:solidFill>
                <a:schemeClr val="tx1"/>
              </a:solidFill>
            </a:endParaRPr>
          </a:p>
        </p:txBody>
      </p: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9204DD10-CAFF-4A1C-AB5E-BAA04096F373}"/>
              </a:ext>
            </a:extLst>
          </p:cNvPr>
          <p:cNvCxnSpPr>
            <a:cxnSpLocks/>
            <a:stCxn id="40" idx="6"/>
            <a:endCxn id="56" idx="1"/>
          </p:cNvCxnSpPr>
          <p:nvPr/>
        </p:nvCxnSpPr>
        <p:spPr>
          <a:xfrm flipV="1">
            <a:off x="4694425" y="5966153"/>
            <a:ext cx="279960" cy="24697"/>
          </a:xfrm>
          <a:prstGeom prst="straightConnector1">
            <a:avLst/>
          </a:prstGeom>
          <a:ln>
            <a:solidFill>
              <a:srgbClr val="808080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П РФ от 25.05.2017 г. №634">
            <a:extLst>
              <a:ext uri="{FF2B5EF4-FFF2-40B4-BE49-F238E27FC236}">
                <a16:creationId xmlns:a16="http://schemas.microsoft.com/office/drawing/2014/main" id="{86117526-E77D-40ED-95B3-6F3C74ED2CF2}"/>
              </a:ext>
            </a:extLst>
          </p:cNvPr>
          <p:cNvSpPr txBox="1"/>
          <p:nvPr/>
        </p:nvSpPr>
        <p:spPr>
          <a:xfrm>
            <a:off x="9002006" y="5642070"/>
            <a:ext cx="2855030" cy="648165"/>
          </a:xfrm>
          <a:prstGeom prst="rect">
            <a:avLst/>
          </a:prstGeom>
          <a:ln w="3175">
            <a:noFill/>
            <a:miter lim="400000"/>
          </a:ln>
          <a:extLst>
            <a:ext uri="{91240B29-F687-4F45-9708-019B960494DF}">
              <a14:hiddenLine xmlns:a14="http://schemas.microsoft.com/office/drawing/2010/main" w="3175">
                <a:solidFill>
                  <a:schemeClr val="accent3"/>
                </a:solidFill>
                <a:miter lim="400000"/>
              </a14:hiddenLine>
            </a:ex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noAutofit/>
          </a:bodyPr>
          <a:lstStyle>
            <a:defPPr>
              <a:defRPr lang="ru-RU"/>
            </a:defPPr>
            <a:lvl1pPr>
              <a:lnSpc>
                <a:spcPct val="100000"/>
              </a:lnSpc>
              <a:spcAft>
                <a:spcPts val="300"/>
              </a:spcAft>
              <a:defRPr sz="1100" b="1" cap="none" spc="-36">
                <a:solidFill>
                  <a:srgbClr val="5B5A5F"/>
                </a:solidFill>
                <a:latin typeface="DejaVu Sans"/>
                <a:ea typeface="AkzidenzGroteskPro-BoldEx"/>
                <a:cs typeface="Times New Roman" panose="02020603050405020304" pitchFamily="18" charset="0"/>
              </a:defRPr>
            </a:lvl1pPr>
          </a:lstStyle>
          <a:p>
            <a:pPr>
              <a:spcAft>
                <a:spcPts val="0"/>
              </a:spcAft>
            </a:pPr>
            <a:r>
              <a:rPr lang="ru-RU" sz="1000" b="0" dirty="0">
                <a:solidFill>
                  <a:schemeClr val="tx1"/>
                </a:solidFill>
              </a:rPr>
              <a:t>По результатам оценки будет формироваться  </a:t>
            </a:r>
            <a:r>
              <a:rPr lang="ru-RU" sz="1000" dirty="0">
                <a:solidFill>
                  <a:schemeClr val="tx1"/>
                </a:solidFill>
              </a:rPr>
              <a:t>отчет, содержащий информацию о выполнении минимальной доли</a:t>
            </a:r>
            <a:r>
              <a:rPr lang="ru-RU" sz="1000" b="0" dirty="0">
                <a:solidFill>
                  <a:schemeClr val="tx1"/>
                </a:solidFill>
              </a:rPr>
              <a:t>, и предложения по изменению размера минимальной доли</a:t>
            </a:r>
          </a:p>
        </p:txBody>
      </p:sp>
      <p:cxnSp>
        <p:nvCxnSpPr>
          <p:cNvPr id="66" name="Прямая со стрелкой 65">
            <a:extLst>
              <a:ext uri="{FF2B5EF4-FFF2-40B4-BE49-F238E27FC236}">
                <a16:creationId xmlns:a16="http://schemas.microsoft.com/office/drawing/2014/main" id="{CC7C61F2-D57E-4097-BE0F-33D0294A9F8D}"/>
              </a:ext>
            </a:extLst>
          </p:cNvPr>
          <p:cNvCxnSpPr>
            <a:cxnSpLocks/>
            <a:stCxn id="36" idx="6"/>
            <a:endCxn id="65" idx="1"/>
          </p:cNvCxnSpPr>
          <p:nvPr/>
        </p:nvCxnSpPr>
        <p:spPr>
          <a:xfrm flipV="1">
            <a:off x="8722046" y="5966153"/>
            <a:ext cx="279960" cy="24697"/>
          </a:xfrm>
          <a:prstGeom prst="straightConnector1">
            <a:avLst/>
          </a:prstGeom>
          <a:ln>
            <a:solidFill>
              <a:schemeClr val="accent3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88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id="{BF300F34-4152-41AD-B194-D4108DF1AA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name="Слайд think-cell" r:id="rId34" imgW="395" imgH="394" progId="TCLayout.ActiveDocument.1">
                  <p:embed/>
                </p:oleObj>
              </mc:Choice>
              <mc:Fallback>
                <p:oleObj name="Слайд think-cell" r:id="rId34" imgW="395" imgH="394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:a16="http://schemas.microsoft.com/office/drawing/2014/main" id="{BF300F34-4152-41AD-B194-D4108DF1AA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B82D77-D2AB-4E53-87F8-464C75E33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686" y="235810"/>
            <a:ext cx="10149113" cy="723900"/>
          </a:xfrm>
        </p:spPr>
        <p:txBody>
          <a:bodyPr vert="horz">
            <a:normAutofit fontScale="90000"/>
          </a:bodyPr>
          <a:lstStyle/>
          <a:p>
            <a:r>
              <a:rPr lang="ru-RU" dirty="0"/>
              <a:t>Количество российских производителей в реестре производителей российской продукции </a:t>
            </a:r>
            <a:r>
              <a:rPr lang="ru-RU" dirty="0">
                <a:solidFill>
                  <a:srgbClr val="FF6600"/>
                </a:solidFill>
              </a:rPr>
              <a:t>выросло в 2 раза</a:t>
            </a:r>
            <a:r>
              <a:rPr lang="ru-RU" dirty="0"/>
              <a:t>, они покрывают от 67 до 73% кодов ОКПД 2, включенных в постановление о квотировании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131E7E7-6F0B-47FF-91D2-0B059E0D5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24F4-B77B-411F-89BA-CC0DCB32E834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00" name="Rectangle 4">
            <a:extLst>
              <a:ext uri="{FF2B5EF4-FFF2-40B4-BE49-F238E27FC236}">
                <a16:creationId xmlns:a16="http://schemas.microsoft.com/office/drawing/2014/main" id="{F25FB99F-533A-4074-9C38-16ADFD4B6F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2900" y="1483137"/>
            <a:ext cx="5337763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25400" dir="5400000" algn="ctr" rotWithShape="0">
              <a:schemeClr val="accent1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square" lIns="0" tIns="91440" rIns="0" bIns="9144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ejaVu Sans"/>
              </a:rPr>
              <a:t>Количество товаров в российском реестре, шт.</a:t>
            </a:r>
          </a:p>
        </p:txBody>
      </p:sp>
      <p:graphicFrame>
        <p:nvGraphicFramePr>
          <p:cNvPr id="158" name="Chart 3">
            <a:extLst>
              <a:ext uri="{FF2B5EF4-FFF2-40B4-BE49-F238E27FC236}">
                <a16:creationId xmlns:a16="http://schemas.microsoft.com/office/drawing/2014/main" id="{79DDF42F-A975-4ECC-8148-995D54A8DA7E}"/>
              </a:ext>
            </a:extLst>
          </p:cNvPr>
          <p:cNvGraphicFramePr/>
          <p:nvPr>
            <p:custDataLst>
              <p:tags r:id="rId3"/>
            </p:custDataLst>
          </p:nvPr>
        </p:nvGraphicFramePr>
        <p:xfrm>
          <a:off x="260350" y="1854200"/>
          <a:ext cx="5503863" cy="132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6"/>
          </a:graphicData>
        </a:graphic>
      </p:graphicFrame>
      <p:cxnSp>
        <p:nvCxnSpPr>
          <p:cNvPr id="203" name="Прямая соединительная линия 202">
            <a:extLst>
              <a:ext uri="{FF2B5EF4-FFF2-40B4-BE49-F238E27FC236}">
                <a16:creationId xmlns:a16="http://schemas.microsoft.com/office/drawing/2014/main" id="{C938F4B8-D30D-428E-831D-D3F70B5B6B92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 bwMode="auto">
          <a:xfrm flipV="1">
            <a:off x="3011488" y="1933575"/>
            <a:ext cx="0" cy="86995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Прямая соединительная линия 201">
            <a:extLst>
              <a:ext uri="{FF2B5EF4-FFF2-40B4-BE49-F238E27FC236}">
                <a16:creationId xmlns:a16="http://schemas.microsoft.com/office/drawing/2014/main" id="{59E1B354-A93B-4C2A-A5E2-170601730BEE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>
            <a:off x="2420938" y="2800350"/>
            <a:ext cx="633413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Прямая соединительная линия 218">
            <a:extLst>
              <a:ext uri="{FF2B5EF4-FFF2-40B4-BE49-F238E27FC236}">
                <a16:creationId xmlns:a16="http://schemas.microsoft.com/office/drawing/2014/main" id="{4EEC135D-FACD-4708-8EF1-7C92ACEC4D51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 flipH="1">
            <a:off x="2968624" y="1936750"/>
            <a:ext cx="636588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" name="Текст 2">
            <a:extLst>
              <a:ext uri="{FF2B5EF4-FFF2-40B4-BE49-F238E27FC236}">
                <a16:creationId xmlns:a16="http://schemas.microsoft.com/office/drawing/2014/main" id="{DFC6CB9A-3527-40EC-8660-2FF8FAD60AC4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4106863" y="3151188"/>
            <a:ext cx="481013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dirty="0"/>
              <a:t>Март-22</a:t>
            </a:r>
          </a:p>
        </p:txBody>
      </p:sp>
      <p:sp>
        <p:nvSpPr>
          <p:cNvPr id="204" name="Текст 2">
            <a:extLst>
              <a:ext uri="{FF2B5EF4-FFF2-40B4-BE49-F238E27FC236}">
                <a16:creationId xmlns:a16="http://schemas.microsoft.com/office/drawing/2014/main" id="{AC2C29D9-2F6C-4AED-B957-D4A09C2A8056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1401763" y="3151188"/>
            <a:ext cx="550863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D6CD024-CB8B-49BF-94DC-E6AC7EC266D1}" type="datetime'''м''''ай''''-''''''''''''''''''''''2''''''''''''0'''">
              <a:rPr lang="ru-RU" altLang="en-US" sz="1400" smtClean="0"/>
              <a:pPr/>
              <a:t>май-20</a:t>
            </a:fld>
            <a:endParaRPr lang="ru-RU" sz="1400" dirty="0"/>
          </a:p>
        </p:txBody>
      </p:sp>
      <p:sp>
        <p:nvSpPr>
          <p:cNvPr id="75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1404938" y="2851150"/>
            <a:ext cx="542925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5E421FD-FC2B-4E6C-8CF0-B5F21DAA925A}" type="datetime'2''''''4'' ''''0''''''''''''''''0''''''''0'''''''">
              <a:rPr lang="ru-RU" altLang="en-US" sz="1400" smtClean="0">
                <a:solidFill>
                  <a:schemeClr val="bg1"/>
                </a:solidFill>
              </a:rPr>
              <a:pPr/>
              <a:t>24 000</a:t>
            </a:fld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6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4075113" y="2419350"/>
            <a:ext cx="542925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143 000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06" name="Текст 2">
            <a:extLst>
              <a:ext uri="{FF2B5EF4-FFF2-40B4-BE49-F238E27FC236}">
                <a16:creationId xmlns:a16="http://schemas.microsoft.com/office/drawing/2014/main" id="{293E432B-8981-47AB-B737-6BA90B428181}"/>
              </a:ext>
            </a:extLst>
          </p:cNvPr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2600325" y="2274888"/>
            <a:ext cx="822325" cy="2730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400" b="1" dirty="0">
                <a:effectLst/>
              </a:rPr>
              <a:t>+77 000</a:t>
            </a:r>
            <a:endParaRPr lang="ru-RU" sz="1400" b="1" dirty="0"/>
          </a:p>
        </p:txBody>
      </p:sp>
      <p:sp>
        <p:nvSpPr>
          <p:cNvPr id="221" name="Content Placeholder 2">
            <a:extLst>
              <a:ext uri="{FF2B5EF4-FFF2-40B4-BE49-F238E27FC236}">
                <a16:creationId xmlns:a16="http://schemas.microsoft.com/office/drawing/2014/main" id="{4FA22B97-7FF5-46F8-AAF4-C9EAE11B7DB7}"/>
              </a:ext>
            </a:extLst>
          </p:cNvPr>
          <p:cNvSpPr txBox="1">
            <a:spLocks/>
          </p:cNvSpPr>
          <p:nvPr/>
        </p:nvSpPr>
        <p:spPr>
          <a:xfrm>
            <a:off x="260350" y="5374864"/>
            <a:ext cx="5602287" cy="1341690"/>
          </a:xfrm>
          <a:prstGeom prst="rect">
            <a:avLst/>
          </a:prstGeom>
          <a:noFill/>
        </p:spPr>
        <p:txBody>
          <a:bodyPr vert="horz" lIns="78203" tIns="39101" rIns="78203" bIns="39101" rtlCol="0">
            <a:noAutofit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DejaVu San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1200">
                <a:solidFill>
                  <a:schemeClr val="bg1">
                    <a:lumMod val="65000"/>
                  </a:schemeClr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100">
                <a:solidFill>
                  <a:schemeClr val="bg1">
                    <a:lumMod val="65000"/>
                  </a:schemeClr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050">
                <a:solidFill>
                  <a:schemeClr val="bg1">
                    <a:lumMod val="65000"/>
                  </a:schemeClr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050">
                <a:solidFill>
                  <a:schemeClr val="bg1">
                    <a:lumMod val="6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Процесс включения в российский реестр промышленной продукции с этого года полностью переведен в цифровой формат работы через ГИСП.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По аналогии с ППРФ № 719 введен евразийский реестр промышленной продукции (Решение Совета ЕЭК № 105 (4290 позиций). </a:t>
            </a:r>
          </a:p>
        </p:txBody>
      </p:sp>
      <p:sp>
        <p:nvSpPr>
          <p:cNvPr id="116" name="Rectangle 4">
            <a:extLst>
              <a:ext uri="{FF2B5EF4-FFF2-40B4-BE49-F238E27FC236}">
                <a16:creationId xmlns:a16="http://schemas.microsoft.com/office/drawing/2014/main" id="{B114BBE6-9F7B-49FE-BB06-2F93E02DC806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54749" y="1297439"/>
            <a:ext cx="5637214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25400" dir="5400000" algn="ctr" rotWithShape="0">
              <a:schemeClr val="accent1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square" lIns="0" tIns="91440" rIns="0" bIns="9144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ejaVu Sans"/>
              </a:rPr>
              <a:t>Соотношение количества кодов ОКПД 2 </a:t>
            </a:r>
            <a:r>
              <a:rPr lang="ru-RU" sz="1200" b="1" dirty="0">
                <a:solidFill>
                  <a:srgbClr val="000000"/>
                </a:solidFill>
                <a:latin typeface="DejaVu Sans"/>
              </a:rPr>
              <a:t>и количества российских производителей в квотах на сентябрь 2021 г.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ejaVu Sans"/>
            </a:endParaRPr>
          </a:p>
        </p:txBody>
      </p: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4F223A10-9926-4E36-9AA6-553A364371CA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>
            <a:off x="7351713" y="2822575"/>
            <a:ext cx="6254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EE691493-8294-442F-8753-D32186FFE4E7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>
            <a:off x="8761413" y="2506663"/>
            <a:ext cx="6254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77CB5AFA-2AAB-4C47-8B36-F8057B328346}"/>
              </a:ext>
            </a:extLst>
          </p:cNvPr>
          <p:cNvCxnSpPr/>
          <p:nvPr>
            <p:custDataLst>
              <p:tags r:id="rId14"/>
            </p:custDataLst>
          </p:nvPr>
        </p:nvCxnSpPr>
        <p:spPr bwMode="auto">
          <a:xfrm>
            <a:off x="10169525" y="2214563"/>
            <a:ext cx="6254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6" name="Chart 3">
            <a:extLst>
              <a:ext uri="{FF2B5EF4-FFF2-40B4-BE49-F238E27FC236}">
                <a16:creationId xmlns:a16="http://schemas.microsoft.com/office/drawing/2014/main" id="{D7A7F009-0E0A-4AC7-A170-119EFF7C265F}"/>
              </a:ext>
            </a:extLst>
          </p:cNvPr>
          <p:cNvGraphicFramePr/>
          <p:nvPr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1171343141"/>
              </p:ext>
            </p:extLst>
          </p:nvPr>
        </p:nvGraphicFramePr>
        <p:xfrm>
          <a:off x="6172200" y="1989138"/>
          <a:ext cx="5802313" cy="160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7"/>
          </a:graphicData>
        </a:graphic>
      </p:graphicFrame>
      <p:sp>
        <p:nvSpPr>
          <p:cNvPr id="168" name="Текст 2">
            <a:extLst>
              <a:ext uri="{FF2B5EF4-FFF2-40B4-BE49-F238E27FC236}">
                <a16:creationId xmlns:a16="http://schemas.microsoft.com/office/drawing/2014/main" id="{23220E36-C0B2-43CE-A634-E30143219528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11002963" y="3567113"/>
            <a:ext cx="3683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14A0BC4-B4A8-4BA6-B650-EBEADC30136A}" type="datetime'''''''''В''''''с''''''е''''го'''''''''''''''''">
              <a:rPr lang="ru-RU" altLang="en-US" sz="1200" smtClean="0"/>
              <a:pPr/>
              <a:t>Всего</a:t>
            </a:fld>
            <a:endParaRPr lang="ru-RU" sz="1200" dirty="0"/>
          </a:p>
        </p:txBody>
      </p:sp>
      <p:sp>
        <p:nvSpPr>
          <p:cNvPr id="160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6284913" y="3567113"/>
            <a:ext cx="1350963" cy="25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200" dirty="0"/>
              <a:t>Не подтверждено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200" dirty="0"/>
              <a:t> производство</a:t>
            </a:r>
            <a:endParaRPr lang="ru-RU" sz="1200" dirty="0"/>
          </a:p>
        </p:txBody>
      </p:sp>
      <p:sp>
        <p:nvSpPr>
          <p:cNvPr id="161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7813675" y="3567113"/>
            <a:ext cx="11112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C1BB16A-222D-4A11-8589-0CD7C3F7962A}" type="datetime'''1'' ''п''''''р''о''''и''з''''''в''''''о''дит''е''''л''ь'''''">
              <a:rPr lang="ru-RU" altLang="en-US" sz="1200" smtClean="0"/>
              <a:pPr/>
              <a:t>1 производитель</a:t>
            </a:fld>
            <a:endParaRPr lang="ru-RU" sz="1200" dirty="0"/>
          </a:p>
        </p:txBody>
      </p:sp>
      <p:sp>
        <p:nvSpPr>
          <p:cNvPr id="162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9234488" y="3567113"/>
            <a:ext cx="10858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104E6DD-3BD3-4A1F-BAD9-5DA58CD37FE0}" type="datetime'''''''Бо''''''''лее ''2''-''х'' п''''роизв''''о''дителе''й'''">
              <a:rPr lang="ru-RU" altLang="en-US" sz="1200" smtClean="0"/>
              <a:pPr/>
              <a:t>Более 2-х производителей</a:t>
            </a:fld>
            <a:endParaRPr lang="ru-RU" sz="1200" dirty="0"/>
          </a:p>
        </p:txBody>
      </p:sp>
      <p:cxnSp>
        <p:nvCxnSpPr>
          <p:cNvPr id="198" name="Прямая соединительная линия 197">
            <a:extLst>
              <a:ext uri="{FF2B5EF4-FFF2-40B4-BE49-F238E27FC236}">
                <a16:creationId xmlns:a16="http://schemas.microsoft.com/office/drawing/2014/main" id="{990A6877-DCD5-4047-92E6-B789E07EF713}"/>
              </a:ext>
            </a:extLst>
          </p:cNvPr>
          <p:cNvCxnSpPr/>
          <p:nvPr>
            <p:custDataLst>
              <p:tags r:id="rId20"/>
            </p:custDataLst>
          </p:nvPr>
        </p:nvCxnSpPr>
        <p:spPr bwMode="auto">
          <a:xfrm>
            <a:off x="7351713" y="5095875"/>
            <a:ext cx="6254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>
            <a:extLst>
              <a:ext uri="{FF2B5EF4-FFF2-40B4-BE49-F238E27FC236}">
                <a16:creationId xmlns:a16="http://schemas.microsoft.com/office/drawing/2014/main" id="{81069001-2115-47CC-91A2-906BB3880579}"/>
              </a:ext>
            </a:extLst>
          </p:cNvPr>
          <p:cNvCxnSpPr/>
          <p:nvPr>
            <p:custDataLst>
              <p:tags r:id="rId21"/>
            </p:custDataLst>
          </p:nvPr>
        </p:nvCxnSpPr>
        <p:spPr bwMode="auto">
          <a:xfrm>
            <a:off x="8761413" y="4799013"/>
            <a:ext cx="6254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>
            <a:extLst>
              <a:ext uri="{FF2B5EF4-FFF2-40B4-BE49-F238E27FC236}">
                <a16:creationId xmlns:a16="http://schemas.microsoft.com/office/drawing/2014/main" id="{536FC438-F8AF-42DF-86D9-9A15E33F2074}"/>
              </a:ext>
            </a:extLst>
          </p:cNvPr>
          <p:cNvCxnSpPr/>
          <p:nvPr>
            <p:custDataLst>
              <p:tags r:id="rId22"/>
            </p:custDataLst>
          </p:nvPr>
        </p:nvCxnSpPr>
        <p:spPr bwMode="auto">
          <a:xfrm>
            <a:off x="10169525" y="4291013"/>
            <a:ext cx="6254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0" name="Chart 3">
            <a:extLst>
              <a:ext uri="{FF2B5EF4-FFF2-40B4-BE49-F238E27FC236}">
                <a16:creationId xmlns:a16="http://schemas.microsoft.com/office/drawing/2014/main" id="{8AE319DC-3A06-42E2-8BC9-2A193685AB61}"/>
              </a:ext>
            </a:extLst>
          </p:cNvPr>
          <p:cNvGraphicFramePr/>
          <p:nvPr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4129687776"/>
              </p:ext>
            </p:extLst>
          </p:nvPr>
        </p:nvGraphicFramePr>
        <p:xfrm>
          <a:off x="6172200" y="4065588"/>
          <a:ext cx="5802313" cy="196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8"/>
          </a:graphicData>
        </a:graphic>
      </p:graphicFrame>
      <p:sp>
        <p:nvSpPr>
          <p:cNvPr id="210" name="Текст 2">
            <a:extLst>
              <a:ext uri="{FF2B5EF4-FFF2-40B4-BE49-F238E27FC236}">
                <a16:creationId xmlns:a16="http://schemas.microsoft.com/office/drawing/2014/main" id="{E0C490A0-463B-46A7-9217-718BB0372ECD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11002963" y="5999163"/>
            <a:ext cx="3683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082A245-E6AF-49A9-A766-6F7F62001E2D}" type="datetime'''''''''Вс''е''''''''г''''''о'''''''''''''''''''''''''''">
              <a:rPr lang="ru-RU" altLang="en-US" sz="1200" smtClean="0"/>
              <a:pPr/>
              <a:t>Всего</a:t>
            </a:fld>
            <a:endParaRPr lang="ru-RU" sz="1200" dirty="0"/>
          </a:p>
        </p:txBody>
      </p:sp>
      <p:sp>
        <p:nvSpPr>
          <p:cNvPr id="207" name="Текст 2">
            <a:extLst>
              <a:ext uri="{FF2B5EF4-FFF2-40B4-BE49-F238E27FC236}">
                <a16:creationId xmlns:a16="http://schemas.microsoft.com/office/drawing/2014/main" id="{478A5A3C-9594-4037-A564-7AB14D38583B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7813675" y="5999163"/>
            <a:ext cx="11112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4ED7EF0-DB68-4136-8700-26231C40C8C1}" type="datetime'1 пр''о''''''''''''''''''''''и''зв''''од''и''''''те''''ль'">
              <a:rPr lang="ru-RU" altLang="en-US" sz="1200" smtClean="0"/>
              <a:pPr/>
              <a:t>1 производитель</a:t>
            </a:fld>
            <a:endParaRPr lang="ru-RU" sz="1200" dirty="0"/>
          </a:p>
        </p:txBody>
      </p:sp>
      <p:sp>
        <p:nvSpPr>
          <p:cNvPr id="209" name="Текст 2">
            <a:extLst>
              <a:ext uri="{FF2B5EF4-FFF2-40B4-BE49-F238E27FC236}">
                <a16:creationId xmlns:a16="http://schemas.microsoft.com/office/drawing/2014/main" id="{8C0D77F8-7B6C-4BA6-91F0-F5327D5CC041}"/>
              </a:ext>
            </a:extLst>
          </p:cNvPr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9234488" y="5999163"/>
            <a:ext cx="10858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0F0C584-B69F-4799-924D-399424144C04}" type="datetime'''Бо''лее'' 2''-х'''' пр''о''''изв''одит''ел''ей'''">
              <a:rPr lang="ru-RU" altLang="en-US" sz="1200" smtClean="0"/>
              <a:pPr/>
              <a:t>Более 2-х производителей</a:t>
            </a:fld>
            <a:endParaRPr lang="ru-RU" sz="1200" dirty="0"/>
          </a:p>
        </p:txBody>
      </p:sp>
      <p:sp>
        <p:nvSpPr>
          <p:cNvPr id="223" name="Content Placeholder 2">
            <a:extLst>
              <a:ext uri="{FF2B5EF4-FFF2-40B4-BE49-F238E27FC236}">
                <a16:creationId xmlns:a16="http://schemas.microsoft.com/office/drawing/2014/main" id="{BA200FDB-23AA-4225-8D33-E9DAC02E1249}"/>
              </a:ext>
            </a:extLst>
          </p:cNvPr>
          <p:cNvSpPr txBox="1">
            <a:spLocks/>
          </p:cNvSpPr>
          <p:nvPr/>
        </p:nvSpPr>
        <p:spPr>
          <a:xfrm>
            <a:off x="6171599" y="1953875"/>
            <a:ext cx="2082800" cy="260850"/>
          </a:xfrm>
          <a:prstGeom prst="rect">
            <a:avLst/>
          </a:prstGeom>
          <a:noFill/>
        </p:spPr>
        <p:txBody>
          <a:bodyPr vert="horz" lIns="78203" tIns="39101" rIns="78203" bIns="39101" rtlCol="0">
            <a:noAutofit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DejaVu San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1200">
                <a:solidFill>
                  <a:schemeClr val="bg1">
                    <a:lumMod val="65000"/>
                  </a:schemeClr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100">
                <a:solidFill>
                  <a:schemeClr val="bg1">
                    <a:lumMod val="65000"/>
                  </a:schemeClr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050">
                <a:solidFill>
                  <a:schemeClr val="bg1">
                    <a:lumMod val="65000"/>
                  </a:schemeClr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050">
                <a:solidFill>
                  <a:schemeClr val="bg1">
                    <a:lumMod val="6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sz="1100" i="1" dirty="0"/>
              <a:t>44-ФЗ (ППРФ №2014)</a:t>
            </a:r>
          </a:p>
        </p:txBody>
      </p:sp>
      <p:sp>
        <p:nvSpPr>
          <p:cNvPr id="10" name="Прямоугольник 9" hidden="1">
            <a:extLst>
              <a:ext uri="{FF2B5EF4-FFF2-40B4-BE49-F238E27FC236}">
                <a16:creationId xmlns:a16="http://schemas.microsoft.com/office/drawing/2014/main" id="{756866A2-C5EA-4083-9AAB-F9A4911DCC10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20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D5F7559-BD0B-4B95-8A04-D7FE31862EF2}"/>
              </a:ext>
            </a:extLst>
          </p:cNvPr>
          <p:cNvSpPr txBox="1">
            <a:spLocks/>
          </p:cNvSpPr>
          <p:nvPr/>
        </p:nvSpPr>
        <p:spPr>
          <a:xfrm>
            <a:off x="6300821" y="3960151"/>
            <a:ext cx="2077843" cy="330200"/>
          </a:xfrm>
          <a:prstGeom prst="rect">
            <a:avLst/>
          </a:prstGeom>
          <a:noFill/>
        </p:spPr>
        <p:txBody>
          <a:bodyPr vert="horz" lIns="78203" tIns="39101" rIns="78203" bIns="39101" rtlCol="0">
            <a:noAutofit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DejaVu San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1200">
                <a:solidFill>
                  <a:schemeClr val="bg1">
                    <a:lumMod val="65000"/>
                  </a:schemeClr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100">
                <a:solidFill>
                  <a:schemeClr val="bg1">
                    <a:lumMod val="65000"/>
                  </a:schemeClr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050">
                <a:solidFill>
                  <a:schemeClr val="bg1">
                    <a:lumMod val="65000"/>
                  </a:schemeClr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050">
                <a:solidFill>
                  <a:schemeClr val="bg1">
                    <a:lumMod val="6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sz="1100" i="1" dirty="0"/>
              <a:t>223-ФЗ (ППРФ №2013)</a:t>
            </a:r>
          </a:p>
        </p:txBody>
      </p:sp>
      <p:sp>
        <p:nvSpPr>
          <p:cNvPr id="13" name="Прямоугольник 12" hidden="1">
            <a:extLst>
              <a:ext uri="{FF2B5EF4-FFF2-40B4-BE49-F238E27FC236}">
                <a16:creationId xmlns:a16="http://schemas.microsoft.com/office/drawing/2014/main" id="{2BDDD1A6-85DB-472F-828C-2E322509E0FA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200" dirty="0"/>
          </a:p>
        </p:txBody>
      </p:sp>
      <p:sp>
        <p:nvSpPr>
          <p:cNvPr id="21" name="Трапеция 20">
            <a:extLst>
              <a:ext uri="{FF2B5EF4-FFF2-40B4-BE49-F238E27FC236}">
                <a16:creationId xmlns:a16="http://schemas.microsoft.com/office/drawing/2014/main" id="{B87DB0AC-3033-46DD-8E62-67D7DD7A0029}"/>
              </a:ext>
            </a:extLst>
          </p:cNvPr>
          <p:cNvSpPr/>
          <p:nvPr/>
        </p:nvSpPr>
        <p:spPr>
          <a:xfrm rot="16200000">
            <a:off x="4285227" y="3494480"/>
            <a:ext cx="3372169" cy="404953"/>
          </a:xfrm>
          <a:prstGeom prst="trapezoid">
            <a:avLst>
              <a:gd name="adj" fmla="val 181867"/>
            </a:avLst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7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1C712097-01F4-488A-803E-5B8FEFED353A}"/>
              </a:ext>
            </a:extLst>
          </p:cNvPr>
          <p:cNvCxnSpPr/>
          <p:nvPr/>
        </p:nvCxnSpPr>
        <p:spPr>
          <a:xfrm>
            <a:off x="6316663" y="3980842"/>
            <a:ext cx="55753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/>
        </p:nvSpPr>
        <p:spPr bwMode="auto">
          <a:xfrm>
            <a:off x="6316663" y="6025315"/>
            <a:ext cx="1350963" cy="25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200" dirty="0"/>
              <a:t>Не подтверждено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200" dirty="0"/>
              <a:t> производство</a:t>
            </a:r>
            <a:endParaRPr lang="ru-RU" sz="1200" dirty="0"/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B82F166C-7D1D-4344-B1C1-33F9D924663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323521" cy="240364"/>
          </a:xfrm>
          <a:prstGeom prst="rect">
            <a:avLst/>
          </a:prstGeom>
          <a:noFill/>
        </p:spPr>
        <p:txBody>
          <a:bodyPr vert="horz" lIns="78203" tIns="39101" rIns="78203" bIns="39101" rtlCol="0">
            <a:noAutofit/>
          </a:bodyPr>
          <a:lstStyle>
            <a:defPPr>
              <a:defRPr lang="ru-RU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DejaVu Sans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1200">
                <a:solidFill>
                  <a:schemeClr val="bg1">
                    <a:lumMod val="65000"/>
                  </a:schemeClr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1100">
                <a:solidFill>
                  <a:schemeClr val="bg1">
                    <a:lumMod val="65000"/>
                  </a:schemeClr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050">
                <a:solidFill>
                  <a:schemeClr val="bg1">
                    <a:lumMod val="65000"/>
                  </a:schemeClr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050">
                <a:solidFill>
                  <a:schemeClr val="bg1">
                    <a:lumMod val="65000"/>
                  </a:schemeClr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sz="1000" i="1" dirty="0">
                <a:solidFill>
                  <a:srgbClr val="5C5C5C"/>
                </a:solidFill>
              </a:rPr>
              <a:t>Подтверждение соответствия ППРФ № 719</a:t>
            </a:r>
          </a:p>
        </p:txBody>
      </p:sp>
      <p:sp>
        <p:nvSpPr>
          <p:cNvPr id="89" name="Rectangle 4">
            <a:extLst>
              <a:ext uri="{FF2B5EF4-FFF2-40B4-BE49-F238E27FC236}">
                <a16:creationId xmlns:a16="http://schemas.microsoft.com/office/drawing/2014/main" id="{ED2B08FB-A239-437F-8097-18E307C3C0C0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2900" y="3367088"/>
            <a:ext cx="53371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25400" dir="5400000" algn="ctr" rotWithShape="0">
              <a:schemeClr val="accent1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square" lIns="0" tIns="91440" rIns="0" bIns="9144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ejaVu Sans"/>
              </a:rPr>
              <a:t>Количество производителей в российском реестре, шт.</a:t>
            </a:r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B8A38FDA-7822-4D0A-BEA6-D880D4E39D32}"/>
              </a:ext>
            </a:extLst>
          </p:cNvPr>
          <p:cNvCxnSpPr/>
          <p:nvPr>
            <p:custDataLst>
              <p:tags r:id="rId27"/>
            </p:custDataLst>
          </p:nvPr>
        </p:nvCxnSpPr>
        <p:spPr bwMode="auto">
          <a:xfrm>
            <a:off x="1727200" y="4365625"/>
            <a:ext cx="7905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22AC304F-B331-4BF6-9067-0AF23F68EDD4}"/>
              </a:ext>
            </a:extLst>
          </p:cNvPr>
          <p:cNvCxnSpPr/>
          <p:nvPr>
            <p:custDataLst>
              <p:tags r:id="rId28"/>
            </p:custDataLst>
          </p:nvPr>
        </p:nvCxnSpPr>
        <p:spPr bwMode="auto">
          <a:xfrm>
            <a:off x="3506788" y="3819525"/>
            <a:ext cx="79057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7" name="Chart 3">
            <a:extLst>
              <a:ext uri="{FF2B5EF4-FFF2-40B4-BE49-F238E27FC236}">
                <a16:creationId xmlns:a16="http://schemas.microsoft.com/office/drawing/2014/main" id="{BB80C34B-36B6-45D0-913E-1442DCC114AE}"/>
              </a:ext>
            </a:extLst>
          </p:cNvPr>
          <p:cNvGraphicFramePr/>
          <p:nvPr>
            <p:custDataLst>
              <p:tags r:id="rId29"/>
            </p:custDataLst>
            <p:extLst>
              <p:ext uri="{D42A27DB-BD31-4B8C-83A1-F6EECF244321}">
                <p14:modId xmlns:p14="http://schemas.microsoft.com/office/powerpoint/2010/main" val="654364150"/>
              </p:ext>
            </p:extLst>
          </p:nvPr>
        </p:nvGraphicFramePr>
        <p:xfrm>
          <a:off x="260350" y="3736975"/>
          <a:ext cx="5503863" cy="1370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9"/>
          </a:graphicData>
        </a:graphic>
      </p:graphicFrame>
      <p:sp>
        <p:nvSpPr>
          <p:cNvPr id="122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736600" y="5083175"/>
            <a:ext cx="9906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44FA308-BA09-4F13-9469-8F555463E988}" type="datetime'201''''''7-''''20''''2''0'''''''''''''''''' ''''гг''''''''''.'">
              <a:rPr lang="ru-RU" altLang="en-US" sz="1400" smtClean="0"/>
              <a:pPr/>
              <a:t>2017-2020 гг.</a:t>
            </a:fld>
            <a:endParaRPr lang="ru-RU" sz="1400" dirty="0"/>
          </a:p>
        </p:txBody>
      </p:sp>
      <p:sp>
        <p:nvSpPr>
          <p:cNvPr id="124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2506662" y="5083175"/>
            <a:ext cx="1011238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400" dirty="0"/>
              <a:t>3 мес. 2022 г.</a:t>
            </a:r>
            <a:endParaRPr lang="ru-RU" sz="1400" dirty="0"/>
          </a:p>
        </p:txBody>
      </p:sp>
      <p:sp>
        <p:nvSpPr>
          <p:cNvPr id="125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4570413" y="5083175"/>
            <a:ext cx="441325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1A311A6-56AB-46E0-8E87-B420655DB116}" type="datetime'И''''''т''''о''''''г''''''''''''о'''''''''''''''''">
              <a:rPr lang="ru-RU" altLang="en-US" sz="1400" smtClean="0"/>
              <a:pPr/>
              <a:t>Итого</a:t>
            </a:fld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16993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Объект 16" hidden="1">
            <a:extLst>
              <a:ext uri="{FF2B5EF4-FFF2-40B4-BE49-F238E27FC236}">
                <a16:creationId xmlns:a16="http://schemas.microsoft.com/office/drawing/2014/main" id="{13B9BAB0-FD97-4B1D-A6E5-400F5197C33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" name="Слайд think-cell" r:id="rId21" imgW="395" imgH="394" progId="TCLayout.ActiveDocument.1">
                  <p:embed/>
                </p:oleObj>
              </mc:Choice>
              <mc:Fallback>
                <p:oleObj name="Слайд think-cell" r:id="rId21" imgW="395" imgH="394" progId="TCLayout.ActiveDocument.1">
                  <p:embed/>
                  <p:pic>
                    <p:nvPicPr>
                      <p:cNvPr id="17" name="Объект 16" hidden="1">
                        <a:extLst>
                          <a:ext uri="{FF2B5EF4-FFF2-40B4-BE49-F238E27FC236}">
                            <a16:creationId xmlns:a16="http://schemas.microsoft.com/office/drawing/2014/main" id="{13B9BAB0-FD97-4B1D-A6E5-400F5197C3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30DD9842-568A-4A57-BCB7-BD379F220DDD}"/>
              </a:ext>
            </a:extLst>
          </p:cNvPr>
          <p:cNvSpPr/>
          <p:nvPr/>
        </p:nvSpPr>
        <p:spPr>
          <a:xfrm>
            <a:off x="334963" y="3887563"/>
            <a:ext cx="5573713" cy="2386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Прямоугольник 149">
            <a:extLst>
              <a:ext uri="{FF2B5EF4-FFF2-40B4-BE49-F238E27FC236}">
                <a16:creationId xmlns:a16="http://schemas.microsoft.com/office/drawing/2014/main" id="{2C1B3073-2409-442B-99CD-78F7510DDE84}"/>
              </a:ext>
            </a:extLst>
          </p:cNvPr>
          <p:cNvSpPr/>
          <p:nvPr/>
        </p:nvSpPr>
        <p:spPr>
          <a:xfrm>
            <a:off x="2616591" y="1559303"/>
            <a:ext cx="3292085" cy="8330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797500-DE1E-48FA-A7D4-A59655F90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ru-RU" dirty="0"/>
              <a:t>Система квотирования показала свою эффективность на примере радиоэлектронной продукции, в дальнейшем планируется тиражировать данный опыт на другие отрасли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B77C164-E000-49E7-92FC-21D7ED3A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24F4-B77B-411F-89BA-CC0DCB32E834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148B05-4AB9-4345-A927-202994EF4FD1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2900" y="1212663"/>
            <a:ext cx="5573713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25400" dir="5400000" algn="ctr" rotWithShape="0">
              <a:schemeClr val="accent1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square" lIns="0" tIns="91440" rIns="0" bIns="9144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000000"/>
                </a:solidFill>
                <a:latin typeface="DejaVu Sans"/>
              </a:rPr>
              <a:t>Введение системы квотирования в рамках 44-ФЗ и 223-ФЗ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ejaVu Sans"/>
            </a:endParaRPr>
          </a:p>
        </p:txBody>
      </p:sp>
      <p:graphicFrame>
        <p:nvGraphicFramePr>
          <p:cNvPr id="170" name="Chart 3">
            <a:extLst>
              <a:ext uri="{FF2B5EF4-FFF2-40B4-BE49-F238E27FC236}">
                <a16:creationId xmlns:a16="http://schemas.microsoft.com/office/drawing/2014/main" id="{1A765254-1F36-4239-A295-34FE08FDBAF2}"/>
              </a:ext>
            </a:extLst>
          </p:cNvPr>
          <p:cNvGraphicFramePr/>
          <p:nvPr>
            <p:custDataLst>
              <p:tags r:id="rId3"/>
            </p:custDataLst>
          </p:nvPr>
        </p:nvGraphicFramePr>
        <p:xfrm>
          <a:off x="260350" y="1774825"/>
          <a:ext cx="5738813" cy="138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3"/>
          </a:graphicData>
        </a:graphic>
      </p:graphicFrame>
      <p:sp>
        <p:nvSpPr>
          <p:cNvPr id="6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1274764" y="3132138"/>
            <a:ext cx="9255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A4A4EE7-6E24-4482-BBD8-3E1D92123F95}" type="datetime'''П''П''''Р''Ф ''''''''№'''''''''''''' ''''''2''''013'''''">
              <a:rPr lang="ru-RU" altLang="en-US" sz="1200" smtClean="0"/>
              <a:pPr/>
              <a:t>ППРФ № 2013</a:t>
            </a:fld>
            <a:endParaRPr lang="ru-RU" sz="1200" dirty="0"/>
          </a:p>
        </p:txBody>
      </p:sp>
      <p:sp>
        <p:nvSpPr>
          <p:cNvPr id="25" name="Текст 2">
            <a:extLst>
              <a:ext uri="{FF2B5EF4-FFF2-40B4-BE49-F238E27FC236}">
                <a16:creationId xmlns:a16="http://schemas.microsoft.com/office/drawing/2014/main" id="{E9ABCBBB-84FB-4C99-B33A-32527D5D50AF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4060826" y="3132138"/>
            <a:ext cx="9255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ED07A74-E62B-44DD-A5EA-051EF36584A3}" type="datetime'''''''''ПП''Р''''Ф'''''''''''' ''''''№ ''2''''''''01''4'''''">
              <a:rPr lang="ru-RU" altLang="en-US" sz="1200" smtClean="0"/>
              <a:pPr/>
              <a:t>ППРФ № 2014</a:t>
            </a:fld>
            <a:endParaRPr lang="ru-RU" sz="1200" dirty="0"/>
          </a:p>
        </p:txBody>
      </p:sp>
      <p:sp>
        <p:nvSpPr>
          <p:cNvPr id="37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389064" y="2303463"/>
            <a:ext cx="69691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FA722E8-BD3D-40F3-A3A0-27404476F39A}" type="datetime'''''''''''''''''2''''''5''''''''''''''''''''''1'''''''''">
              <a:rPr lang="ru-RU" altLang="en-US" sz="1200" smtClean="0">
                <a:solidFill>
                  <a:schemeClr val="bg1"/>
                </a:solidFill>
                <a:effectLst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251</a:t>
            </a:fld>
            <a:r>
              <a:rPr lang="ru-RU" altLang="en-US" sz="1200" dirty="0">
                <a:solidFill>
                  <a:schemeClr val="bg1"/>
                </a:solidFill>
                <a:effectLst/>
              </a:rPr>
              <a:t> кодов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200" dirty="0">
                <a:solidFill>
                  <a:schemeClr val="bg1"/>
                </a:solidFill>
                <a:effectLst/>
              </a:rPr>
              <a:t>ОКПД2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49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4175126" y="2654300"/>
            <a:ext cx="69691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50E3C2C-1E62-4126-9F96-2EB31CF1881B}" type="datetime'''1''''''''''''''''0''''''''''7'''''''''''''''''">
              <a:rPr lang="ru-RU" altLang="en-US" sz="1200" smtClean="0">
                <a:solidFill>
                  <a:schemeClr val="bg1"/>
                </a:solidFill>
                <a:effectLst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107</a:t>
            </a:fld>
            <a:r>
              <a:rPr lang="ru-RU" altLang="en-US" sz="1200" dirty="0">
                <a:solidFill>
                  <a:schemeClr val="bg1"/>
                </a:solidFill>
                <a:effectLst/>
              </a:rPr>
              <a:t> кодов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en-US" sz="1200" dirty="0">
                <a:solidFill>
                  <a:schemeClr val="bg1"/>
                </a:solidFill>
                <a:effectLst/>
              </a:rPr>
              <a:t>ОКПД2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3456028-6264-4E12-958B-7295B3BCCF0F}"/>
              </a:ext>
            </a:extLst>
          </p:cNvPr>
          <p:cNvSpPr txBox="1"/>
          <p:nvPr/>
        </p:nvSpPr>
        <p:spPr>
          <a:xfrm>
            <a:off x="342900" y="3268346"/>
            <a:ext cx="55737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dirty="0">
                <a:latin typeface="DejaVu Sans"/>
              </a:rPr>
              <a:t>Также предусмотрен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DejaVu Sans"/>
              </a:rPr>
              <a:t>ежегодный отчет по достижению минимальной доли закупки российской продукции</a:t>
            </a:r>
            <a:r>
              <a:rPr lang="ru-RU" sz="1200" dirty="0">
                <a:latin typeface="DejaVu Sans"/>
              </a:rPr>
              <a:t>, предоставляемый в электронном виде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DejaVu Sans"/>
            </a:endParaRPr>
          </a:p>
        </p:txBody>
      </p:sp>
      <p:sp>
        <p:nvSpPr>
          <p:cNvPr id="59" name="Rectangle 4">
            <a:extLst>
              <a:ext uri="{FF2B5EF4-FFF2-40B4-BE49-F238E27FC236}">
                <a16:creationId xmlns:a16="http://schemas.microsoft.com/office/drawing/2014/main" id="{C6319F24-EB85-49E7-BA8D-A9B4BEECD2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54749" y="1027997"/>
            <a:ext cx="5637213" cy="5539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25400" dir="5400000" algn="ctr" rotWithShape="0">
              <a:schemeClr val="accent1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square" lIns="0" tIns="91440" rIns="0" bIns="91440" anchor="b"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0000"/>
                </a:solidFill>
                <a:latin typeface="DejaVu Sans"/>
              </a:rPr>
              <a:t>Дальнейшие планы по развитию системы квотирования в госзакупках</a:t>
            </a:r>
          </a:p>
        </p:txBody>
      </p: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D7D0B7AC-5EB9-44A7-B85E-41B2F21B41FF}"/>
              </a:ext>
            </a:extLst>
          </p:cNvPr>
          <p:cNvGrpSpPr/>
          <p:nvPr/>
        </p:nvGrpSpPr>
        <p:grpSpPr>
          <a:xfrm>
            <a:off x="6254749" y="4152487"/>
            <a:ext cx="5676901" cy="799397"/>
            <a:chOff x="6254749" y="4043521"/>
            <a:chExt cx="5676901" cy="799397"/>
          </a:xfrm>
        </p:grpSpPr>
        <p:sp>
          <p:nvSpPr>
            <p:cNvPr id="70" name="Прямоугольник 69">
              <a:extLst>
                <a:ext uri="{FF2B5EF4-FFF2-40B4-BE49-F238E27FC236}">
                  <a16:creationId xmlns:a16="http://schemas.microsoft.com/office/drawing/2014/main" id="{825B3595-F0B5-4F02-97FE-1FB2E5D6D69F}"/>
                </a:ext>
              </a:extLst>
            </p:cNvPr>
            <p:cNvSpPr/>
            <p:nvPr/>
          </p:nvSpPr>
          <p:spPr>
            <a:xfrm>
              <a:off x="6254749" y="4278623"/>
              <a:ext cx="280735" cy="32919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txBody>
            <a:bodyPr wrap="square" t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ru-RU" sz="1400" dirty="0">
                  <a:solidFill>
                    <a:srgbClr val="FFFFFF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3</a:t>
              </a:r>
            </a:p>
          </p:txBody>
        </p:sp>
        <p:sp>
          <p:nvSpPr>
            <p:cNvPr id="74" name="Content Placeholder 2">
              <a:extLst>
                <a:ext uri="{FF2B5EF4-FFF2-40B4-BE49-F238E27FC236}">
                  <a16:creationId xmlns:a16="http://schemas.microsoft.com/office/drawing/2014/main" id="{B7BD2445-2460-44F2-9D16-0B4A482C572A}"/>
                </a:ext>
              </a:extLst>
            </p:cNvPr>
            <p:cNvSpPr txBox="1">
              <a:spLocks/>
            </p:cNvSpPr>
            <p:nvPr/>
          </p:nvSpPr>
          <p:spPr>
            <a:xfrm>
              <a:off x="6787242" y="4043521"/>
              <a:ext cx="5144408" cy="799397"/>
            </a:xfrm>
            <a:prstGeom prst="rect">
              <a:avLst/>
            </a:prstGeom>
            <a:noFill/>
          </p:spPr>
          <p:txBody>
            <a:bodyPr vert="horz" lIns="78203" tIns="39101" rIns="78203" bIns="39101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DejaVu Sans"/>
                </a:rPr>
                <a:t>Доработка нормативной базы </a:t>
              </a:r>
              <a:r>
                <a:rPr lang="ru-RU" sz="1200" dirty="0">
                  <a:solidFill>
                    <a:srgbClr val="092532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для эффективной работы механизма </a:t>
              </a:r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DejaVu Sans"/>
                </a:rPr>
                <a:t>квотирования:</a:t>
              </a:r>
              <a:r>
                <a:rPr lang="ru-RU" sz="1200" dirty="0">
                  <a:solidFill>
                    <a:srgbClr val="092532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наполнение реестров и каталогов ГИСП и ЕИС российской продукцией, корректировки по расчету НМЦК, доработка форм отчетности</a:t>
              </a:r>
            </a:p>
          </p:txBody>
        </p:sp>
      </p:grp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55EC33F2-974A-49C2-911D-63C54243A26B}"/>
              </a:ext>
            </a:extLst>
          </p:cNvPr>
          <p:cNvGrpSpPr/>
          <p:nvPr/>
        </p:nvGrpSpPr>
        <p:grpSpPr>
          <a:xfrm>
            <a:off x="6254749" y="3081663"/>
            <a:ext cx="5676901" cy="626179"/>
            <a:chOff x="6254749" y="3028246"/>
            <a:chExt cx="5676901" cy="626179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id="{1908DA8B-4CAD-42B5-A4B0-A09BEB91E0AA}"/>
                </a:ext>
              </a:extLst>
            </p:cNvPr>
            <p:cNvSpPr/>
            <p:nvPr/>
          </p:nvSpPr>
          <p:spPr>
            <a:xfrm>
              <a:off x="6254749" y="3176739"/>
              <a:ext cx="280735" cy="32919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txBody>
            <a:bodyPr wrap="square" t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ru-RU" sz="1400" dirty="0">
                  <a:solidFill>
                    <a:srgbClr val="FFFFFF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</a:t>
              </a:r>
            </a:p>
          </p:txBody>
        </p:sp>
        <p:sp>
          <p:nvSpPr>
            <p:cNvPr id="75" name="Content Placeholder 2">
              <a:extLst>
                <a:ext uri="{FF2B5EF4-FFF2-40B4-BE49-F238E27FC236}">
                  <a16:creationId xmlns:a16="http://schemas.microsoft.com/office/drawing/2014/main" id="{6C1DF206-C6D0-460F-B356-3D268D7C19F2}"/>
                </a:ext>
              </a:extLst>
            </p:cNvPr>
            <p:cNvSpPr txBox="1">
              <a:spLocks/>
            </p:cNvSpPr>
            <p:nvPr/>
          </p:nvSpPr>
          <p:spPr>
            <a:xfrm>
              <a:off x="6787242" y="3028246"/>
              <a:ext cx="5144408" cy="626179"/>
            </a:xfrm>
            <a:prstGeom prst="rect">
              <a:avLst/>
            </a:prstGeom>
            <a:noFill/>
          </p:spPr>
          <p:txBody>
            <a:bodyPr vert="horz" lIns="78203" tIns="39101" rIns="78203" bIns="39101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ru-RU" sz="1200" dirty="0">
                  <a:solidFill>
                    <a:srgbClr val="092532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Введение </a:t>
              </a:r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DejaVu Sans"/>
                </a:rPr>
                <a:t>единой балльной системы </a:t>
              </a:r>
              <a:r>
                <a:rPr lang="ru-RU" sz="1200" dirty="0">
                  <a:solidFill>
                    <a:srgbClr val="092532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подтверждения выпуска российской/локализованной продукции, </a:t>
              </a:r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DejaVu Sans"/>
                </a:rPr>
                <a:t>оцифровка постановления 719</a:t>
              </a:r>
            </a:p>
          </p:txBody>
        </p:sp>
      </p:grp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id="{ACAFB69A-0E73-4C02-A4BB-978942BA23A6}"/>
              </a:ext>
            </a:extLst>
          </p:cNvPr>
          <p:cNvGrpSpPr/>
          <p:nvPr/>
        </p:nvGrpSpPr>
        <p:grpSpPr>
          <a:xfrm>
            <a:off x="6254749" y="2026640"/>
            <a:ext cx="5676902" cy="610378"/>
            <a:chOff x="6254749" y="2019300"/>
            <a:chExt cx="5676902" cy="610378"/>
          </a:xfrm>
        </p:grpSpPr>
        <p:sp>
          <p:nvSpPr>
            <p:cNvPr id="64" name="Прямоугольник 63">
              <a:extLst>
                <a:ext uri="{FF2B5EF4-FFF2-40B4-BE49-F238E27FC236}">
                  <a16:creationId xmlns:a16="http://schemas.microsoft.com/office/drawing/2014/main" id="{2EEE2973-F97C-4120-819F-1BFEDBBDBA3C}"/>
                </a:ext>
              </a:extLst>
            </p:cNvPr>
            <p:cNvSpPr/>
            <p:nvPr/>
          </p:nvSpPr>
          <p:spPr>
            <a:xfrm>
              <a:off x="6254749" y="2159893"/>
              <a:ext cx="280735" cy="32919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txBody>
            <a:bodyPr wrap="square" t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ru-RU" sz="1400" dirty="0">
                  <a:solidFill>
                    <a:srgbClr val="FFFFFF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</a:t>
              </a:r>
            </a:p>
          </p:txBody>
        </p:sp>
        <p:sp>
          <p:nvSpPr>
            <p:cNvPr id="76" name="Content Placeholder 2">
              <a:extLst>
                <a:ext uri="{FF2B5EF4-FFF2-40B4-BE49-F238E27FC236}">
                  <a16:creationId xmlns:a16="http://schemas.microsoft.com/office/drawing/2014/main" id="{D7714344-33AD-4834-AE3B-0B516BC8E756}"/>
                </a:ext>
              </a:extLst>
            </p:cNvPr>
            <p:cNvSpPr txBox="1">
              <a:spLocks/>
            </p:cNvSpPr>
            <p:nvPr/>
          </p:nvSpPr>
          <p:spPr>
            <a:xfrm>
              <a:off x="6787243" y="2019300"/>
              <a:ext cx="5144408" cy="610378"/>
            </a:xfrm>
            <a:prstGeom prst="rect">
              <a:avLst/>
            </a:prstGeom>
            <a:noFill/>
          </p:spPr>
          <p:txBody>
            <a:bodyPr vert="horz" lIns="78203" tIns="39101" rIns="78203" bIns="39101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DejaVu Sans"/>
                </a:rPr>
                <a:t>Ведение административной ответственности </a:t>
              </a:r>
              <a:r>
                <a:rPr lang="ru-RU" sz="1200" dirty="0">
                  <a:solidFill>
                    <a:srgbClr val="092532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за необоснованное невыполнение минимальной доли закупок к </a:t>
              </a:r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DejaVu Sans"/>
                </a:rPr>
                <a:t>II кв. 2022 г.</a:t>
              </a:r>
            </a:p>
          </p:txBody>
        </p:sp>
      </p:grpSp>
      <p:grpSp>
        <p:nvGrpSpPr>
          <p:cNvPr id="82" name="Группа 81">
            <a:extLst>
              <a:ext uri="{FF2B5EF4-FFF2-40B4-BE49-F238E27FC236}">
                <a16:creationId xmlns:a16="http://schemas.microsoft.com/office/drawing/2014/main" id="{FA2DBD34-22B2-44D2-8BB1-766210490D5E}"/>
              </a:ext>
            </a:extLst>
          </p:cNvPr>
          <p:cNvGrpSpPr/>
          <p:nvPr/>
        </p:nvGrpSpPr>
        <p:grpSpPr>
          <a:xfrm>
            <a:off x="6254749" y="5396527"/>
            <a:ext cx="5676901" cy="610378"/>
            <a:chOff x="6254749" y="5396527"/>
            <a:chExt cx="5676901" cy="610378"/>
          </a:xfrm>
        </p:grpSpPr>
        <p:sp>
          <p:nvSpPr>
            <p:cNvPr id="73" name="Прямоугольник 72">
              <a:extLst>
                <a:ext uri="{FF2B5EF4-FFF2-40B4-BE49-F238E27FC236}">
                  <a16:creationId xmlns:a16="http://schemas.microsoft.com/office/drawing/2014/main" id="{CBEC30CD-D1A5-409B-B06D-F56E60887A13}"/>
                </a:ext>
              </a:extLst>
            </p:cNvPr>
            <p:cNvSpPr/>
            <p:nvPr/>
          </p:nvSpPr>
          <p:spPr>
            <a:xfrm>
              <a:off x="6254749" y="5537120"/>
              <a:ext cx="280735" cy="32919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txBody>
            <a:bodyPr wrap="square" tIns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ru-RU" sz="1400" dirty="0">
                  <a:solidFill>
                    <a:srgbClr val="FFFFFF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</a:t>
              </a:r>
            </a:p>
          </p:txBody>
        </p:sp>
        <p:sp>
          <p:nvSpPr>
            <p:cNvPr id="77" name="Content Placeholder 2">
              <a:extLst>
                <a:ext uri="{FF2B5EF4-FFF2-40B4-BE49-F238E27FC236}">
                  <a16:creationId xmlns:a16="http://schemas.microsoft.com/office/drawing/2014/main" id="{67AF20E7-9D4A-4F29-8B1E-594DE855BE77}"/>
                </a:ext>
              </a:extLst>
            </p:cNvPr>
            <p:cNvSpPr txBox="1">
              <a:spLocks/>
            </p:cNvSpPr>
            <p:nvPr/>
          </p:nvSpPr>
          <p:spPr>
            <a:xfrm>
              <a:off x="6787242" y="5396527"/>
              <a:ext cx="5144408" cy="610378"/>
            </a:xfrm>
            <a:prstGeom prst="rect">
              <a:avLst/>
            </a:prstGeom>
            <a:noFill/>
          </p:spPr>
          <p:txBody>
            <a:bodyPr vert="horz" lIns="78203" tIns="39101" rIns="78203" bIns="39101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ru-RU" sz="1200" dirty="0">
                  <a:solidFill>
                    <a:srgbClr val="092532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Дальнейшее «сквозное» </a:t>
              </a:r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  <a:latin typeface="DejaVu Sans"/>
                </a:rPr>
                <a:t>увязывание с номенклатурой всех планов импортозамещения</a:t>
              </a:r>
              <a:r>
                <a:rPr lang="ru-RU" sz="1200" dirty="0">
                  <a:solidFill>
                    <a:srgbClr val="092532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, отраслевых стратегий и механизмов поддержки</a:t>
              </a:r>
              <a:endParaRPr lang="ru-RU" sz="1200" b="1" dirty="0">
                <a:solidFill>
                  <a:srgbClr val="835D4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57BF6DBF-28BC-41FB-8BA1-1E76E2054BC5}"/>
              </a:ext>
            </a:extLst>
          </p:cNvPr>
          <p:cNvSpPr txBox="1"/>
          <p:nvPr/>
        </p:nvSpPr>
        <p:spPr>
          <a:xfrm>
            <a:off x="342900" y="3901222"/>
            <a:ext cx="557371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100" i="1" dirty="0">
                <a:solidFill>
                  <a:schemeClr val="accent1">
                    <a:lumMod val="50000"/>
                  </a:schemeClr>
                </a:solidFill>
                <a:latin typeface="DejaVu Sans"/>
              </a:rPr>
              <a:t>Динамика госзакупок радиоэлектронной продукции после введения системы квотирования, млрд руб.</a:t>
            </a:r>
          </a:p>
        </p:txBody>
      </p:sp>
      <p:graphicFrame>
        <p:nvGraphicFramePr>
          <p:cNvPr id="182" name="Chart 3">
            <a:extLst>
              <a:ext uri="{FF2B5EF4-FFF2-40B4-BE49-F238E27FC236}">
                <a16:creationId xmlns:a16="http://schemas.microsoft.com/office/drawing/2014/main" id="{DEE93220-93B9-4174-A34F-7E628D9D1705}"/>
              </a:ext>
            </a:extLst>
          </p:cNvPr>
          <p:cNvGraphicFramePr/>
          <p:nvPr>
            <p:custDataLst>
              <p:tags r:id="rId8"/>
            </p:custDataLst>
          </p:nvPr>
        </p:nvGraphicFramePr>
        <p:xfrm>
          <a:off x="252413" y="4410075"/>
          <a:ext cx="5746750" cy="833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4"/>
          </a:graphicData>
        </a:graphic>
      </p:graphicFrame>
      <p:cxnSp>
        <p:nvCxnSpPr>
          <p:cNvPr id="119" name="Прямая соединительная линия 118">
            <a:extLst>
              <a:ext uri="{FF2B5EF4-FFF2-40B4-BE49-F238E27FC236}">
                <a16:creationId xmlns:a16="http://schemas.microsoft.com/office/drawing/2014/main" id="{102B1AAE-3314-450C-A30F-B70CDD10B531}"/>
              </a:ext>
            </a:extLst>
          </p:cNvPr>
          <p:cNvCxnSpPr/>
          <p:nvPr>
            <p:custDataLst>
              <p:tags r:id="rId9"/>
            </p:custDataLst>
          </p:nvPr>
        </p:nvCxnSpPr>
        <p:spPr bwMode="auto">
          <a:xfrm>
            <a:off x="1265238" y="4425950"/>
            <a:ext cx="1822450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>
            <a:extLst>
              <a:ext uri="{FF2B5EF4-FFF2-40B4-BE49-F238E27FC236}">
                <a16:creationId xmlns:a16="http://schemas.microsoft.com/office/drawing/2014/main" id="{B84EA29B-197A-4ACE-B88E-2AC2C7EE019E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 flipV="1">
            <a:off x="1265238" y="4425951"/>
            <a:ext cx="0" cy="27622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>
            <a:extLst>
              <a:ext uri="{FF2B5EF4-FFF2-40B4-BE49-F238E27FC236}">
                <a16:creationId xmlns:a16="http://schemas.microsoft.com/office/drawing/2014/main" id="{DB4A68F2-4655-4545-A50D-D49FEE54E66E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>
            <a:off x="3087688" y="4425950"/>
            <a:ext cx="0" cy="15240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>
            <a:extLst>
              <a:ext uri="{FF2B5EF4-FFF2-40B4-BE49-F238E27FC236}">
                <a16:creationId xmlns:a16="http://schemas.microsoft.com/office/drawing/2014/main" id="{B0419263-A55D-4E16-AAFD-CBE04258AE5F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 flipV="1">
            <a:off x="3163888" y="4302126"/>
            <a:ext cx="0" cy="27622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>
            <a:extLst>
              <a:ext uri="{FF2B5EF4-FFF2-40B4-BE49-F238E27FC236}">
                <a16:creationId xmlns:a16="http://schemas.microsoft.com/office/drawing/2014/main" id="{B5B94306-9463-4E11-A351-2210F12FD8C8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>
            <a:off x="3163888" y="4302125"/>
            <a:ext cx="1822450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>
            <a:extLst>
              <a:ext uri="{FF2B5EF4-FFF2-40B4-BE49-F238E27FC236}">
                <a16:creationId xmlns:a16="http://schemas.microsoft.com/office/drawing/2014/main" id="{8228E32F-CA42-443A-AB78-ADF39DC88DEF}"/>
              </a:ext>
            </a:extLst>
          </p:cNvPr>
          <p:cNvCxnSpPr/>
          <p:nvPr>
            <p:custDataLst>
              <p:tags r:id="rId14"/>
            </p:custDataLst>
          </p:nvPr>
        </p:nvCxnSpPr>
        <p:spPr bwMode="auto">
          <a:xfrm>
            <a:off x="4986338" y="4302125"/>
            <a:ext cx="0" cy="15240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1077913" y="5219700"/>
            <a:ext cx="37465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045B46F-05A4-40F4-B171-C252D1B0C728}" type="datetime'''''2''0''''''''''''1''''''''''''''''9'''''''">
              <a:rPr lang="ru-RU" altLang="en-US" sz="1400" smtClean="0">
                <a:effectLst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2019</a:t>
            </a:fld>
            <a:endParaRPr lang="ru-RU" sz="1400" dirty="0"/>
          </a:p>
        </p:txBody>
      </p:sp>
      <p:sp>
        <p:nvSpPr>
          <p:cNvPr id="86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2938463" y="5219700"/>
            <a:ext cx="37465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8464AD9-C9C5-4F1E-8A3E-5BF25694AA8E}" type="datetime'''''''''''2''''''''''''''''0''''''''''20'''''''''''''''">
              <a:rPr lang="ru-RU" altLang="en-US" sz="1400" smtClean="0">
                <a:effectLst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2020</a:t>
            </a:fld>
            <a:endParaRPr lang="ru-RU" sz="1400" dirty="0"/>
          </a:p>
        </p:txBody>
      </p:sp>
      <p:sp>
        <p:nvSpPr>
          <p:cNvPr id="154" name="Текст 2">
            <a:extLst>
              <a:ext uri="{FF2B5EF4-FFF2-40B4-BE49-F238E27FC236}">
                <a16:creationId xmlns:a16="http://schemas.microsoft.com/office/drawing/2014/main" id="{32BED413-9609-46D7-A2E2-41A44D0ED259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4799013" y="5219700"/>
            <a:ext cx="37465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B79624E-6546-4266-9FE7-E7EF6A0D3D4D}" type="datetime'''''''''''2''''''''''''''''0''2''''''''''''''''''''''''''1'''">
              <a:rPr lang="ru-RU" altLang="en-US" sz="1400" smtClean="0"/>
              <a:pPr/>
              <a:t>2021</a:t>
            </a:fld>
            <a:endParaRPr lang="ru-RU" sz="1400" dirty="0"/>
          </a:p>
        </p:txBody>
      </p:sp>
      <p:sp>
        <p:nvSpPr>
          <p:cNvPr id="116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1893888" y="4289425"/>
            <a:ext cx="566738" cy="2730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90447C2-25B5-499E-B4AF-4E6DDD8772FF}" type="datetime'''''''''''''''''''''''''''''''''+30''%'''''''''''''''''''">
              <a:rPr lang="ru-RU" altLang="en-US" sz="1400" b="1" smtClean="0">
                <a:effectLst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+30%</a:t>
            </a:fld>
            <a:endParaRPr lang="ru-RU" sz="1400" b="1" dirty="0"/>
          </a:p>
        </p:txBody>
      </p:sp>
      <p:sp>
        <p:nvSpPr>
          <p:cNvPr id="162" name="Текст 2">
            <a:extLst>
              <a:ext uri="{FF2B5EF4-FFF2-40B4-BE49-F238E27FC236}">
                <a16:creationId xmlns:a16="http://schemas.microsoft.com/office/drawing/2014/main" id="{1296D3EA-40DB-498B-8ADB-7B71CAF2AADA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3792538" y="4165600"/>
            <a:ext cx="566738" cy="2730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0DB32F8-F0C5-4835-BB08-22EB67D6EF47}" type="datetime'''''''''''''''''''+23''''''''''''''''%'''''''''''''''">
              <a:rPr lang="ru-RU" altLang="en-US" sz="1400" b="1" smtClean="0">
                <a:effectLst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+23%</a:t>
            </a:fld>
            <a:endParaRPr lang="ru-RU" sz="1400" b="1" dirty="0"/>
          </a:p>
        </p:txBody>
      </p:sp>
      <p:pic>
        <p:nvPicPr>
          <p:cNvPr id="146" name="Рисунок 145">
            <a:extLst>
              <a:ext uri="{FF2B5EF4-FFF2-40B4-BE49-F238E27FC236}">
                <a16:creationId xmlns:a16="http://schemas.microsoft.com/office/drawing/2014/main" id="{D33FEDE7-B0F2-4A6F-8DC3-50AADF74773D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294" y="1928601"/>
            <a:ext cx="376762" cy="376762"/>
          </a:xfrm>
          <a:prstGeom prst="rect">
            <a:avLst/>
          </a:prstGeom>
        </p:spPr>
      </p:pic>
      <p:pic>
        <p:nvPicPr>
          <p:cNvPr id="147" name="Рисунок 146">
            <a:extLst>
              <a:ext uri="{FF2B5EF4-FFF2-40B4-BE49-F238E27FC236}">
                <a16:creationId xmlns:a16="http://schemas.microsoft.com/office/drawing/2014/main" id="{CE93CEE3-085D-453F-B577-2D18348BE9A1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494" y="1926482"/>
            <a:ext cx="381000" cy="381000"/>
          </a:xfrm>
          <a:prstGeom prst="rect">
            <a:avLst/>
          </a:prstGeom>
        </p:spPr>
      </p:pic>
      <p:pic>
        <p:nvPicPr>
          <p:cNvPr id="148" name="Рисунок 147">
            <a:extLst>
              <a:ext uri="{FF2B5EF4-FFF2-40B4-BE49-F238E27FC236}">
                <a16:creationId xmlns:a16="http://schemas.microsoft.com/office/drawing/2014/main" id="{6118228C-1876-4A1F-A765-D55121E157BC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712" y="1926482"/>
            <a:ext cx="381000" cy="381000"/>
          </a:xfrm>
          <a:prstGeom prst="rect">
            <a:avLst/>
          </a:prstGeom>
        </p:spPr>
      </p:pic>
      <p:pic>
        <p:nvPicPr>
          <p:cNvPr id="149" name="Рисунок 148">
            <a:extLst>
              <a:ext uri="{FF2B5EF4-FFF2-40B4-BE49-F238E27FC236}">
                <a16:creationId xmlns:a16="http://schemas.microsoft.com/office/drawing/2014/main" id="{E051FA78-667F-4406-9571-DFE85E4BFCD3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275" y="1926482"/>
            <a:ext cx="381000" cy="381000"/>
          </a:xfrm>
          <a:prstGeom prst="rect">
            <a:avLst/>
          </a:prstGeom>
        </p:spPr>
      </p:pic>
      <p:sp>
        <p:nvSpPr>
          <p:cNvPr id="151" name="TextBox 150">
            <a:extLst>
              <a:ext uri="{FF2B5EF4-FFF2-40B4-BE49-F238E27FC236}">
                <a16:creationId xmlns:a16="http://schemas.microsoft.com/office/drawing/2014/main" id="{44FF1895-95CE-4230-9B5F-16623E7A3E1A}"/>
              </a:ext>
            </a:extLst>
          </p:cNvPr>
          <p:cNvSpPr txBox="1"/>
          <p:nvPr/>
        </p:nvSpPr>
        <p:spPr>
          <a:xfrm>
            <a:off x="2627643" y="1576328"/>
            <a:ext cx="282172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DejaVu Sans"/>
              </a:rPr>
              <a:t>Основные отрасли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86E1A7E8-DA15-449E-B0E2-4AFB381D4480}"/>
              </a:ext>
            </a:extLst>
          </p:cNvPr>
          <p:cNvSpPr txBox="1"/>
          <p:nvPr/>
        </p:nvSpPr>
        <p:spPr>
          <a:xfrm>
            <a:off x="334962" y="5547141"/>
            <a:ext cx="557371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spcAft>
                <a:spcPts val="600"/>
              </a:spcAft>
              <a:defRPr sz="1100" i="1">
                <a:solidFill>
                  <a:schemeClr val="accent1">
                    <a:lumMod val="50000"/>
                  </a:schemeClr>
                </a:solidFill>
                <a:latin typeface="DejaVu Sans"/>
              </a:defRPr>
            </a:lvl1pPr>
          </a:lstStyle>
          <a:p>
            <a:r>
              <a:rPr lang="ru-RU" b="1" dirty="0" err="1"/>
              <a:t>Законтрактованность</a:t>
            </a:r>
            <a:r>
              <a:rPr lang="ru-RU" b="1" dirty="0"/>
              <a:t> отечественной электроники на 2021 г. составляет 350 млрд руб. (25% от общего объема закупок электроники) для сравнения в 2020 году доля российского составила 22,5 % (285 млрд руб.), в 2019 20% и 220 млрд руб.</a:t>
            </a:r>
          </a:p>
        </p:txBody>
      </p:sp>
      <p:sp>
        <p:nvSpPr>
          <p:cNvPr id="181" name="AutoShape 4">
            <a:extLst>
              <a:ext uri="{FF2B5EF4-FFF2-40B4-BE49-F238E27FC236}">
                <a16:creationId xmlns:a16="http://schemas.microsoft.com/office/drawing/2014/main" id="{5AA28732-294C-4236-9AF3-D905061662E5}"/>
              </a:ext>
            </a:extLst>
          </p:cNvPr>
          <p:cNvSpPr>
            <a:spLocks noChangeArrowheads="1"/>
          </p:cNvSpPr>
          <p:nvPr/>
        </p:nvSpPr>
        <p:spPr bwMode="gray">
          <a:xfrm rot="10800000">
            <a:off x="4724209" y="5418551"/>
            <a:ext cx="524257" cy="128590"/>
          </a:xfrm>
          <a:prstGeom prst="triangle">
            <a:avLst>
              <a:gd name="adj" fmla="val 50000"/>
            </a:avLst>
          </a:prstGeom>
          <a:solidFill>
            <a:srgbClr val="1D949B"/>
          </a:solidFill>
          <a:ln w="9525" algn="ctr">
            <a:solidFill>
              <a:srgbClr val="1D949B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endParaRPr lang="en-AU" b="1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64023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Объект 31" hidden="1">
            <a:extLst>
              <a:ext uri="{FF2B5EF4-FFF2-40B4-BE49-F238E27FC236}">
                <a16:creationId xmlns:a16="http://schemas.microsoft.com/office/drawing/2014/main" id="{A956E604-43ED-425B-A5BA-F0DEC512EC9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46292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" name="Слайд think-cell" r:id="rId5" imgW="395" imgH="396" progId="TCLayout.ActiveDocument.1">
                  <p:embed/>
                </p:oleObj>
              </mc:Choice>
              <mc:Fallback>
                <p:oleObj name="Слайд think-cell" r:id="rId5" imgW="395" imgH="396" progId="TCLayout.ActiveDocument.1">
                  <p:embed/>
                  <p:pic>
                    <p:nvPicPr>
                      <p:cNvPr id="32" name="Объект 31" hidden="1">
                        <a:extLst>
                          <a:ext uri="{FF2B5EF4-FFF2-40B4-BE49-F238E27FC236}">
                            <a16:creationId xmlns:a16="http://schemas.microsoft.com/office/drawing/2014/main" id="{A956E604-43ED-425B-A5BA-F0DEC512EC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 hidden="1">
            <a:extLst>
              <a:ext uri="{FF2B5EF4-FFF2-40B4-BE49-F238E27FC236}">
                <a16:creationId xmlns:a16="http://schemas.microsoft.com/office/drawing/2014/main" id="{B5F71B43-4A50-4C6A-A5CB-00AC561E370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000" b="1" dirty="0">
              <a:latin typeface="DejaVu Sans"/>
              <a:ea typeface="+mj-ea"/>
              <a:cs typeface="Arial" panose="020B0604020202020204" pitchFamily="34" charset="0"/>
              <a:sym typeface="DejaVu San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7F67A-51DB-4C85-A6E3-C553C2E21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Ссылки на реестр российской промышленной продукции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4486BC0-08A7-4C5C-8C06-281FEFEB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24F4-B77B-411F-89BA-CC0DCB32E834}" type="slidenum">
              <a:rPr lang="ru-RU" smtClean="0"/>
              <a:pPr/>
              <a:t>9</a:t>
            </a:fld>
            <a:endParaRPr lang="ru-RU" dirty="0"/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9B79AC10-309C-455E-9525-8FA9547E5128}"/>
              </a:ext>
            </a:extLst>
          </p:cNvPr>
          <p:cNvGrpSpPr/>
          <p:nvPr/>
        </p:nvGrpSpPr>
        <p:grpSpPr>
          <a:xfrm>
            <a:off x="875900" y="1116368"/>
            <a:ext cx="10748678" cy="818078"/>
            <a:chOff x="875900" y="1193368"/>
            <a:chExt cx="10748678" cy="81807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E6250F95-6B25-467A-BF67-910BC0A2F479}"/>
                </a:ext>
              </a:extLst>
            </p:cNvPr>
            <p:cNvGrpSpPr/>
            <p:nvPr/>
          </p:nvGrpSpPr>
          <p:grpSpPr>
            <a:xfrm>
              <a:off x="1193533" y="1193368"/>
              <a:ext cx="10431045" cy="818078"/>
              <a:chOff x="638176" y="976354"/>
              <a:chExt cx="12180887" cy="902158"/>
            </a:xfrm>
          </p:grpSpPr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08BDD561-AAF4-48F0-933B-F5DD1A791AA2}"/>
                  </a:ext>
                </a:extLst>
              </p:cNvPr>
              <p:cNvSpPr/>
              <p:nvPr/>
            </p:nvSpPr>
            <p:spPr>
              <a:xfrm>
                <a:off x="638176" y="976354"/>
                <a:ext cx="12180886" cy="30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454747"/>
                    </a:solidFill>
                    <a:latin typeface="DejaVu Sans"/>
                    <a:cs typeface="Times New Roman" panose="02020603050405020304" pitchFamily="18" charset="0"/>
                  </a:rPr>
                  <a:t>Реестр промышленной продукции, произведенной на территории Российской Федерации</a:t>
                </a:r>
              </a:p>
            </p:txBody>
          </p:sp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02B84820-D4AB-4E99-8B26-C997041B09BF}"/>
                  </a:ext>
                </a:extLst>
              </p:cNvPr>
              <p:cNvSpPr/>
              <p:nvPr/>
            </p:nvSpPr>
            <p:spPr>
              <a:xfrm>
                <a:off x="638177" y="1369397"/>
                <a:ext cx="4712493" cy="30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latin typeface="DejaVu Sans"/>
                    <a:cs typeface="Times New Roman" panose="02020603050405020304" pitchFamily="18" charset="0"/>
                    <a:hlinkClick r:id="rId7"/>
                  </a:rPr>
                  <a:t>https://gisp.gov.ru/pp719/p/pub/products/</a:t>
                </a:r>
                <a:endParaRPr lang="ru-RU" sz="1200" dirty="0">
                  <a:solidFill>
                    <a:srgbClr val="454747"/>
                  </a:solidFill>
                  <a:latin typeface="DejaVu Sans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EEF5E701-DE19-451F-8780-79B26ACFF80E}"/>
                  </a:ext>
                </a:extLst>
              </p:cNvPr>
              <p:cNvSpPr/>
              <p:nvPr/>
            </p:nvSpPr>
            <p:spPr>
              <a:xfrm>
                <a:off x="6799263" y="1369398"/>
                <a:ext cx="6019800" cy="5091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dirty="0">
                    <a:latin typeface="DejaVu Sans"/>
                    <a:cs typeface="Times New Roman" panose="02020603050405020304" pitchFamily="18" charset="0"/>
                    <a:hlinkClick r:id="rId8"/>
                  </a:rPr>
                  <a:t>https://zakupki.gov.ru/epz/main/public/home.html</a:t>
                </a:r>
                <a:r>
                  <a:rPr lang="en-US" sz="1200" dirty="0">
                    <a:latin typeface="DejaVu Sans"/>
                    <a:cs typeface="Times New Roman" panose="02020603050405020304" pitchFamily="18" charset="0"/>
                  </a:rPr>
                  <a:t> </a:t>
                </a:r>
                <a:endParaRPr lang="ru-RU" sz="1200" dirty="0">
                  <a:latin typeface="DejaVu Sans"/>
                  <a:cs typeface="Times New Roman" panose="02020603050405020304" pitchFamily="18" charset="0"/>
                </a:endParaRPr>
              </a:p>
              <a:p>
                <a:r>
                  <a:rPr lang="ru-RU" sz="1100" dirty="0">
                    <a:latin typeface="DejaVu Sans"/>
                    <a:cs typeface="Times New Roman" panose="02020603050405020304" pitchFamily="18" charset="0"/>
                  </a:rPr>
                  <a:t>(в разделе «Информация для пользователей»)</a:t>
                </a:r>
              </a:p>
            </p:txBody>
          </p:sp>
        </p:grpSp>
        <p:sp>
          <p:nvSpPr>
            <p:cNvPr id="20" name="Пятиугольник 19">
              <a:extLst>
                <a:ext uri="{FF2B5EF4-FFF2-40B4-BE49-F238E27FC236}">
                  <a16:creationId xmlns:a16="http://schemas.microsoft.com/office/drawing/2014/main" id="{D3EEF1EE-725E-44E9-A8E3-64C0E5B46E0E}"/>
                </a:ext>
              </a:extLst>
            </p:cNvPr>
            <p:cNvSpPr/>
            <p:nvPr/>
          </p:nvSpPr>
          <p:spPr>
            <a:xfrm>
              <a:off x="875900" y="1193368"/>
              <a:ext cx="317633" cy="303934"/>
            </a:xfrm>
            <a:prstGeom prst="pentagon">
              <a:avLst/>
            </a:prstGeom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latin typeface="DejaVu Sans"/>
                </a:rPr>
                <a:t>1</a:t>
              </a:r>
              <a:endParaRPr lang="ru-RU" sz="1100" dirty="0">
                <a:latin typeface="DejaVu Sans"/>
              </a:endParaRPr>
            </a:p>
          </p:txBody>
        </p:sp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id="{24129FAB-1165-43B2-BC08-7E6F4501D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900" y="1548463"/>
              <a:ext cx="317633" cy="317633"/>
            </a:xfrm>
            <a:prstGeom prst="rect">
              <a:avLst/>
            </a:prstGeom>
          </p:spPr>
        </p:pic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92B13445-23F5-404D-A85C-08167B0FD7A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7051" y="1548463"/>
              <a:ext cx="317633" cy="317633"/>
            </a:xfrm>
            <a:prstGeom prst="rect">
              <a:avLst/>
            </a:prstGeom>
          </p:spPr>
        </p:pic>
      </p:grp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014F76D9-A05A-4C66-AC29-15999886853B}"/>
              </a:ext>
            </a:extLst>
          </p:cNvPr>
          <p:cNvGrpSpPr/>
          <p:nvPr/>
        </p:nvGrpSpPr>
        <p:grpSpPr>
          <a:xfrm>
            <a:off x="875900" y="2940750"/>
            <a:ext cx="10748678" cy="674045"/>
            <a:chOff x="875900" y="2394792"/>
            <a:chExt cx="10748678" cy="674045"/>
          </a:xfrm>
        </p:grpSpPr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63D7BB4A-80A1-4B8C-8AEC-C9EB1DA225DD}"/>
                </a:ext>
              </a:extLst>
            </p:cNvPr>
            <p:cNvGrpSpPr/>
            <p:nvPr/>
          </p:nvGrpSpPr>
          <p:grpSpPr>
            <a:xfrm>
              <a:off x="1193534" y="2394792"/>
              <a:ext cx="10431044" cy="633411"/>
              <a:chOff x="638175" y="1964931"/>
              <a:chExt cx="12180887" cy="698511"/>
            </a:xfrm>
          </p:grpSpPr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BF9EAC3C-7370-4EF8-BAF9-B8F9BDEA82C4}"/>
                  </a:ext>
                </a:extLst>
              </p:cNvPr>
              <p:cNvSpPr/>
              <p:nvPr/>
            </p:nvSpPr>
            <p:spPr>
              <a:xfrm>
                <a:off x="638175" y="1964931"/>
                <a:ext cx="12180887" cy="30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454747"/>
                    </a:solidFill>
                    <a:latin typeface="DejaVu Sans"/>
                    <a:cs typeface="Times New Roman" panose="02020603050405020304" pitchFamily="18" charset="0"/>
                  </a:rPr>
                  <a:t>Сервис получения разрешения на закупку иностранных промышленных товаров</a:t>
                </a:r>
                <a:r>
                  <a:rPr lang="en-US" sz="1200" b="1" dirty="0">
                    <a:solidFill>
                      <a:srgbClr val="454747"/>
                    </a:solidFill>
                    <a:latin typeface="DejaVu Sans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>
                    <a:solidFill>
                      <a:srgbClr val="454747"/>
                    </a:solidFill>
                    <a:latin typeface="DejaVu Sans"/>
                    <a:cs typeface="Times New Roman" panose="02020603050405020304" pitchFamily="18" charset="0"/>
                  </a:rPr>
                  <a:t>по ППРФ № 616</a:t>
                </a:r>
              </a:p>
            </p:txBody>
          </p:sp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72B9E715-AF5B-4CCD-BA32-CF8318D36594}"/>
                  </a:ext>
                </a:extLst>
              </p:cNvPr>
              <p:cNvSpPr/>
              <p:nvPr/>
            </p:nvSpPr>
            <p:spPr>
              <a:xfrm>
                <a:off x="638175" y="2357974"/>
                <a:ext cx="12180887" cy="30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latin typeface="DejaVu Sans"/>
                    <a:cs typeface="Times New Roman" panose="02020603050405020304" pitchFamily="18" charset="0"/>
                    <a:hlinkClick r:id="rId10"/>
                  </a:rPr>
                  <a:t>https://gisp.gov.ru/news/12462041/</a:t>
                </a:r>
                <a:endParaRPr lang="ru-RU" sz="1200" dirty="0">
                  <a:solidFill>
                    <a:srgbClr val="454747"/>
                  </a:solidFill>
                  <a:latin typeface="DejaVu Sans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" name="Пятиугольник 20">
              <a:extLst>
                <a:ext uri="{FF2B5EF4-FFF2-40B4-BE49-F238E27FC236}">
                  <a16:creationId xmlns:a16="http://schemas.microsoft.com/office/drawing/2014/main" id="{FB7030F6-4B5A-4A4F-BF36-272CD5C21CC8}"/>
                </a:ext>
              </a:extLst>
            </p:cNvPr>
            <p:cNvSpPr/>
            <p:nvPr/>
          </p:nvSpPr>
          <p:spPr>
            <a:xfrm>
              <a:off x="875900" y="2394792"/>
              <a:ext cx="317633" cy="303934"/>
            </a:xfrm>
            <a:prstGeom prst="pentagon">
              <a:avLst/>
            </a:prstGeom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latin typeface="DejaVu Sans"/>
                </a:rPr>
                <a:t>3</a:t>
              </a:r>
              <a:endParaRPr lang="ru-RU" sz="1100" dirty="0">
                <a:latin typeface="DejaVu Sans"/>
              </a:endParaRPr>
            </a:p>
          </p:txBody>
        </p:sp>
        <p:pic>
          <p:nvPicPr>
            <p:cNvPr id="28" name="Рисунок 27">
              <a:extLst>
                <a:ext uri="{FF2B5EF4-FFF2-40B4-BE49-F238E27FC236}">
                  <a16:creationId xmlns:a16="http://schemas.microsoft.com/office/drawing/2014/main" id="{407520EE-A6E2-45B7-A750-EBF6F92D132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900" y="2751204"/>
              <a:ext cx="317633" cy="317633"/>
            </a:xfrm>
            <a:prstGeom prst="rect">
              <a:avLst/>
            </a:prstGeom>
          </p:spPr>
        </p:pic>
      </p:grp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E7E0347C-3236-4BA0-8B32-F0208B6A3644}"/>
              </a:ext>
            </a:extLst>
          </p:cNvPr>
          <p:cNvGrpSpPr/>
          <p:nvPr/>
        </p:nvGrpSpPr>
        <p:grpSpPr>
          <a:xfrm>
            <a:off x="875900" y="3781583"/>
            <a:ext cx="10748678" cy="674044"/>
            <a:chOff x="875900" y="3411550"/>
            <a:chExt cx="10748678" cy="674044"/>
          </a:xfrm>
        </p:grpSpPr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id="{A1A5E531-83A8-4289-8E36-43CD79EF793E}"/>
                </a:ext>
              </a:extLst>
            </p:cNvPr>
            <p:cNvGrpSpPr/>
            <p:nvPr/>
          </p:nvGrpSpPr>
          <p:grpSpPr>
            <a:xfrm>
              <a:off x="1193534" y="3411550"/>
              <a:ext cx="10431044" cy="633411"/>
              <a:chOff x="638175" y="3019050"/>
              <a:chExt cx="12180887" cy="698511"/>
            </a:xfrm>
          </p:grpSpPr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3E92D23B-528C-44BF-8136-7603B6A006E0}"/>
                  </a:ext>
                </a:extLst>
              </p:cNvPr>
              <p:cNvSpPr/>
              <p:nvPr/>
            </p:nvSpPr>
            <p:spPr>
              <a:xfrm>
                <a:off x="638175" y="3019050"/>
                <a:ext cx="12180887" cy="30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454747"/>
                    </a:solidFill>
                    <a:latin typeface="DejaVu Sans"/>
                    <a:cs typeface="Times New Roman" panose="02020603050405020304" pitchFamily="18" charset="0"/>
                  </a:rPr>
                  <a:t>Инструкция к сервису работы с электронными заявками в рамках ППРФ №616 для предприятий</a:t>
                </a:r>
              </a:p>
            </p:txBody>
          </p:sp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6D0D2176-8F30-4C08-802B-02C36BE07906}"/>
                  </a:ext>
                </a:extLst>
              </p:cNvPr>
              <p:cNvSpPr/>
              <p:nvPr/>
            </p:nvSpPr>
            <p:spPr>
              <a:xfrm>
                <a:off x="638175" y="3412093"/>
                <a:ext cx="12180887" cy="30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latin typeface="DejaVu Sans"/>
                    <a:cs typeface="Times New Roman" panose="02020603050405020304" pitchFamily="18" charset="0"/>
                    <a:hlinkClick r:id="rId11"/>
                  </a:rPr>
                  <a:t>https://gisp.gov.ru/documents/12413478/</a:t>
                </a:r>
                <a:endParaRPr lang="ru-RU" sz="1200" dirty="0">
                  <a:solidFill>
                    <a:srgbClr val="454747"/>
                  </a:solidFill>
                  <a:latin typeface="DejaVu Sans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" name="Пятиугольник 21">
              <a:extLst>
                <a:ext uri="{FF2B5EF4-FFF2-40B4-BE49-F238E27FC236}">
                  <a16:creationId xmlns:a16="http://schemas.microsoft.com/office/drawing/2014/main" id="{D2798DDA-14F4-4381-B433-F8DF24088122}"/>
                </a:ext>
              </a:extLst>
            </p:cNvPr>
            <p:cNvSpPr/>
            <p:nvPr/>
          </p:nvSpPr>
          <p:spPr>
            <a:xfrm>
              <a:off x="875900" y="3411550"/>
              <a:ext cx="317633" cy="303934"/>
            </a:xfrm>
            <a:prstGeom prst="pentagon">
              <a:avLst/>
            </a:prstGeom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latin typeface="DejaVu Sans"/>
                </a:rPr>
                <a:t>4</a:t>
              </a:r>
              <a:endParaRPr lang="ru-RU" sz="1100" dirty="0">
                <a:latin typeface="DejaVu Sans"/>
              </a:endParaRPr>
            </a:p>
          </p:txBody>
        </p:sp>
        <p:pic>
          <p:nvPicPr>
            <p:cNvPr id="29" name="Рисунок 28">
              <a:extLst>
                <a:ext uri="{FF2B5EF4-FFF2-40B4-BE49-F238E27FC236}">
                  <a16:creationId xmlns:a16="http://schemas.microsoft.com/office/drawing/2014/main" id="{7F615AB7-65BC-464A-9540-C1EEE5D9E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900" y="3767961"/>
              <a:ext cx="317633" cy="317633"/>
            </a:xfrm>
            <a:prstGeom prst="rect">
              <a:avLst/>
            </a:prstGeom>
          </p:spPr>
        </p:pic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2C5334FC-8708-4653-9C23-3BF852B92490}"/>
              </a:ext>
            </a:extLst>
          </p:cNvPr>
          <p:cNvGrpSpPr/>
          <p:nvPr/>
        </p:nvGrpSpPr>
        <p:grpSpPr>
          <a:xfrm>
            <a:off x="875900" y="4622415"/>
            <a:ext cx="10748678" cy="732860"/>
            <a:chOff x="875900" y="4428308"/>
            <a:chExt cx="10748678" cy="732860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4A8229BB-3070-4DEB-8F12-B1D4B5D69805}"/>
                </a:ext>
              </a:extLst>
            </p:cNvPr>
            <p:cNvGrpSpPr/>
            <p:nvPr/>
          </p:nvGrpSpPr>
          <p:grpSpPr>
            <a:xfrm>
              <a:off x="1193534" y="4428308"/>
              <a:ext cx="10431044" cy="710411"/>
              <a:chOff x="638175" y="4217870"/>
              <a:chExt cx="12180887" cy="783423"/>
            </a:xfrm>
          </p:grpSpPr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017507D4-D6EE-4BB4-875C-9A2B8D771A81}"/>
                  </a:ext>
                </a:extLst>
              </p:cNvPr>
              <p:cNvSpPr/>
              <p:nvPr/>
            </p:nvSpPr>
            <p:spPr>
              <a:xfrm>
                <a:off x="638175" y="4217870"/>
                <a:ext cx="12180887" cy="305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454747"/>
                    </a:solidFill>
                    <a:latin typeface="DejaVu Sans"/>
                    <a:cs typeface="Times New Roman" panose="02020603050405020304" pitchFamily="18" charset="0"/>
                  </a:rPr>
                  <a:t>Открытая линия ГИСП</a:t>
                </a:r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A1A8F5E7-C36C-4480-9136-300118AB71A8}"/>
                  </a:ext>
                </a:extLst>
              </p:cNvPr>
              <p:cNvSpPr/>
              <p:nvPr/>
            </p:nvSpPr>
            <p:spPr>
              <a:xfrm>
                <a:off x="638175" y="4695826"/>
                <a:ext cx="12180887" cy="305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latin typeface="DejaVu Sans"/>
                    <a:cs typeface="Times New Roman" panose="02020603050405020304" pitchFamily="18" charset="0"/>
                    <a:hlinkClick r:id="rId12"/>
                  </a:rPr>
                  <a:t>https://portal.frprf.ru/online/gisp</a:t>
                </a:r>
                <a:endParaRPr lang="ru-RU" sz="1200" dirty="0">
                  <a:solidFill>
                    <a:srgbClr val="454747"/>
                  </a:solidFill>
                  <a:latin typeface="DejaVu Sans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" name="Пятиугольник 22">
              <a:extLst>
                <a:ext uri="{FF2B5EF4-FFF2-40B4-BE49-F238E27FC236}">
                  <a16:creationId xmlns:a16="http://schemas.microsoft.com/office/drawing/2014/main" id="{F8941420-2664-4019-9A3F-33DB8C33C826}"/>
                </a:ext>
              </a:extLst>
            </p:cNvPr>
            <p:cNvSpPr/>
            <p:nvPr/>
          </p:nvSpPr>
          <p:spPr>
            <a:xfrm>
              <a:off x="875900" y="4428308"/>
              <a:ext cx="317633" cy="303934"/>
            </a:xfrm>
            <a:prstGeom prst="pentagon">
              <a:avLst/>
            </a:prstGeom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latin typeface="DejaVu Sans"/>
                </a:rPr>
                <a:t>5</a:t>
              </a:r>
              <a:endParaRPr lang="ru-RU" sz="1100" dirty="0">
                <a:latin typeface="DejaVu Sans"/>
              </a:endParaRPr>
            </a:p>
          </p:txBody>
        </p:sp>
        <p:pic>
          <p:nvPicPr>
            <p:cNvPr id="30" name="Рисунок 29">
              <a:extLst>
                <a:ext uri="{FF2B5EF4-FFF2-40B4-BE49-F238E27FC236}">
                  <a16:creationId xmlns:a16="http://schemas.microsoft.com/office/drawing/2014/main" id="{1853B438-4FFD-433E-B53E-55F47230C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900" y="4843535"/>
              <a:ext cx="317633" cy="317633"/>
            </a:xfrm>
            <a:prstGeom prst="rect">
              <a:avLst/>
            </a:prstGeom>
          </p:spPr>
        </p:pic>
      </p:grpSp>
      <p:grpSp>
        <p:nvGrpSpPr>
          <p:cNvPr id="38" name="Группа 37">
            <a:extLst>
              <a:ext uri="{FF2B5EF4-FFF2-40B4-BE49-F238E27FC236}">
                <a16:creationId xmlns:a16="http://schemas.microsoft.com/office/drawing/2014/main" id="{D65E2428-587C-4955-A4ED-4CDBD92B404E}"/>
              </a:ext>
            </a:extLst>
          </p:cNvPr>
          <p:cNvGrpSpPr/>
          <p:nvPr/>
        </p:nvGrpSpPr>
        <p:grpSpPr>
          <a:xfrm>
            <a:off x="875900" y="5522065"/>
            <a:ext cx="10748678" cy="661356"/>
            <a:chOff x="875900" y="5522065"/>
            <a:chExt cx="10748678" cy="661356"/>
          </a:xfrm>
        </p:grpSpPr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BA86196A-B43A-4B2B-B92A-50CBBE4B59E4}"/>
                </a:ext>
              </a:extLst>
            </p:cNvPr>
            <p:cNvGrpSpPr/>
            <p:nvPr/>
          </p:nvGrpSpPr>
          <p:grpSpPr>
            <a:xfrm>
              <a:off x="1193534" y="5522065"/>
              <a:ext cx="10431044" cy="633411"/>
              <a:chOff x="638175" y="5749944"/>
              <a:chExt cx="12180887" cy="698511"/>
            </a:xfrm>
          </p:grpSpPr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44587CCC-F1EF-43DB-A8BA-CFB0BD72E8D8}"/>
                  </a:ext>
                </a:extLst>
              </p:cNvPr>
              <p:cNvSpPr/>
              <p:nvPr/>
            </p:nvSpPr>
            <p:spPr>
              <a:xfrm>
                <a:off x="638175" y="5749944"/>
                <a:ext cx="12180887" cy="30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454747"/>
                    </a:solidFill>
                    <a:latin typeface="DejaVu Sans"/>
                    <a:cs typeface="Times New Roman" panose="02020603050405020304" pitchFamily="18" charset="0"/>
                  </a:rPr>
                  <a:t>Часто задаваемые вопросы (</a:t>
                </a:r>
                <a:r>
                  <a:rPr lang="en-US" sz="1200" b="1" dirty="0">
                    <a:solidFill>
                      <a:srgbClr val="454747"/>
                    </a:solidFill>
                    <a:latin typeface="DejaVu Sans"/>
                    <a:cs typeface="Times New Roman" panose="02020603050405020304" pitchFamily="18" charset="0"/>
                  </a:rPr>
                  <a:t>F.A.Q.)</a:t>
                </a:r>
                <a:endParaRPr lang="ru-RU" sz="1200" b="1" dirty="0">
                  <a:solidFill>
                    <a:srgbClr val="454747"/>
                  </a:solidFill>
                  <a:latin typeface="DejaVu Sans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7B8B21EB-3895-4C7F-8856-D5AB66611020}"/>
                  </a:ext>
                </a:extLst>
              </p:cNvPr>
              <p:cNvSpPr/>
              <p:nvPr/>
            </p:nvSpPr>
            <p:spPr>
              <a:xfrm>
                <a:off x="638175" y="6142987"/>
                <a:ext cx="12180887" cy="30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latin typeface="DejaVu Sans"/>
                    <a:cs typeface="Times New Roman" panose="02020603050405020304" pitchFamily="18" charset="0"/>
                    <a:hlinkClick r:id="rId13"/>
                  </a:rPr>
                  <a:t>https://gisp.gov.ru/faq/</a:t>
                </a:r>
                <a:endParaRPr lang="ru-RU" sz="1200" dirty="0">
                  <a:solidFill>
                    <a:srgbClr val="454747"/>
                  </a:solidFill>
                  <a:latin typeface="DejaVu Sans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Пятиугольник 23">
              <a:extLst>
                <a:ext uri="{FF2B5EF4-FFF2-40B4-BE49-F238E27FC236}">
                  <a16:creationId xmlns:a16="http://schemas.microsoft.com/office/drawing/2014/main" id="{52729B86-7A07-4391-B494-50FA03E6D185}"/>
                </a:ext>
              </a:extLst>
            </p:cNvPr>
            <p:cNvSpPr/>
            <p:nvPr/>
          </p:nvSpPr>
          <p:spPr>
            <a:xfrm>
              <a:off x="875900" y="5522065"/>
              <a:ext cx="317633" cy="303934"/>
            </a:xfrm>
            <a:prstGeom prst="pentagon">
              <a:avLst/>
            </a:prstGeom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latin typeface="DejaVu Sans"/>
                </a:rPr>
                <a:t>6</a:t>
              </a:r>
              <a:endParaRPr lang="ru-RU" sz="1100" dirty="0">
                <a:latin typeface="DejaVu Sans"/>
              </a:endParaRPr>
            </a:p>
          </p:txBody>
        </p:sp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id="{FDA81C91-7D1B-4671-A8EA-4B5E190B2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900" y="5865788"/>
              <a:ext cx="317633" cy="317633"/>
            </a:xfrm>
            <a:prstGeom prst="rect">
              <a:avLst/>
            </a:prstGeom>
          </p:spPr>
        </p:pic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7260AD98-6BAF-4B98-817C-7BB4EEDE3257}"/>
              </a:ext>
            </a:extLst>
          </p:cNvPr>
          <p:cNvGrpSpPr/>
          <p:nvPr/>
        </p:nvGrpSpPr>
        <p:grpSpPr>
          <a:xfrm>
            <a:off x="866124" y="2101234"/>
            <a:ext cx="10748677" cy="818077"/>
            <a:chOff x="875900" y="1193368"/>
            <a:chExt cx="10748677" cy="818077"/>
          </a:xfrm>
        </p:grpSpPr>
        <p:grpSp>
          <p:nvGrpSpPr>
            <p:cNvPr id="40" name="Группа 39">
              <a:extLst>
                <a:ext uri="{FF2B5EF4-FFF2-40B4-BE49-F238E27FC236}">
                  <a16:creationId xmlns:a16="http://schemas.microsoft.com/office/drawing/2014/main" id="{70601FD0-7B1F-43ED-B32F-616585138A3A}"/>
                </a:ext>
              </a:extLst>
            </p:cNvPr>
            <p:cNvGrpSpPr/>
            <p:nvPr/>
          </p:nvGrpSpPr>
          <p:grpSpPr>
            <a:xfrm>
              <a:off x="1193533" y="1193368"/>
              <a:ext cx="10431044" cy="818077"/>
              <a:chOff x="638176" y="976354"/>
              <a:chExt cx="12180886" cy="902156"/>
            </a:xfrm>
          </p:grpSpPr>
          <p:sp>
            <p:nvSpPr>
              <p:cNvPr id="44" name="Прямоугольник 43">
                <a:extLst>
                  <a:ext uri="{FF2B5EF4-FFF2-40B4-BE49-F238E27FC236}">
                    <a16:creationId xmlns:a16="http://schemas.microsoft.com/office/drawing/2014/main" id="{8BA5959A-1C20-40CC-A5C9-450D46B02DB7}"/>
                  </a:ext>
                </a:extLst>
              </p:cNvPr>
              <p:cNvSpPr/>
              <p:nvPr/>
            </p:nvSpPr>
            <p:spPr>
              <a:xfrm>
                <a:off x="638176" y="976354"/>
                <a:ext cx="12180886" cy="30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454747"/>
                    </a:solidFill>
                    <a:latin typeface="DejaVu Sans"/>
                    <a:cs typeface="Times New Roman" panose="02020603050405020304" pitchFamily="18" charset="0"/>
                  </a:rPr>
                  <a:t>Реестр евразийской промышленной продукции</a:t>
                </a:r>
              </a:p>
            </p:txBody>
          </p:sp>
          <p:sp>
            <p:nvSpPr>
              <p:cNvPr id="45" name="Прямоугольник 44">
                <a:extLst>
                  <a:ext uri="{FF2B5EF4-FFF2-40B4-BE49-F238E27FC236}">
                    <a16:creationId xmlns:a16="http://schemas.microsoft.com/office/drawing/2014/main" id="{45789940-84B1-4F3C-B853-9D7A92BF106E}"/>
                  </a:ext>
                </a:extLst>
              </p:cNvPr>
              <p:cNvSpPr/>
              <p:nvPr/>
            </p:nvSpPr>
            <p:spPr>
              <a:xfrm>
                <a:off x="638177" y="1369397"/>
                <a:ext cx="4938510" cy="5091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latin typeface="DejaVu Sans"/>
                    <a:cs typeface="Times New Roman" panose="02020603050405020304" pitchFamily="18" charset="0"/>
                    <a:hlinkClick r:id="rId14"/>
                  </a:rPr>
                  <a:t>https://gisp.gov.ru/pp616/pub/app_eaeu/search/</a:t>
                </a:r>
                <a:r>
                  <a:rPr lang="ru-RU" sz="1200" dirty="0">
                    <a:latin typeface="DejaVu Sans"/>
                    <a:cs typeface="Times New Roman" panose="02020603050405020304" pitchFamily="18" charset="0"/>
                  </a:rPr>
                  <a:t> - </a:t>
                </a:r>
                <a:r>
                  <a:rPr lang="ru-RU" sz="1200" b="1" dirty="0">
                    <a:latin typeface="DejaVu Sans"/>
                    <a:cs typeface="Times New Roman" panose="02020603050405020304" pitchFamily="18" charset="0"/>
                  </a:rPr>
                  <a:t>действует до 3</a:t>
                </a:r>
                <a:r>
                  <a:rPr lang="en-US" sz="1200" b="1" dirty="0">
                    <a:latin typeface="DejaVu Sans"/>
                    <a:cs typeface="Times New Roman" panose="02020603050405020304" pitchFamily="18" charset="0"/>
                  </a:rPr>
                  <a:t>1</a:t>
                </a:r>
                <a:r>
                  <a:rPr lang="ru-RU" sz="1200" b="1" dirty="0">
                    <a:latin typeface="DejaVu Sans"/>
                    <a:cs typeface="Times New Roman" panose="02020603050405020304" pitchFamily="18" charset="0"/>
                  </a:rPr>
                  <a:t>.</a:t>
                </a:r>
                <a:r>
                  <a:rPr lang="en-US" sz="1200" b="1" dirty="0">
                    <a:latin typeface="DejaVu Sans"/>
                    <a:cs typeface="Times New Roman" panose="02020603050405020304" pitchFamily="18" charset="0"/>
                  </a:rPr>
                  <a:t>10</a:t>
                </a:r>
                <a:r>
                  <a:rPr lang="ru-RU" sz="1200" b="1" dirty="0">
                    <a:latin typeface="DejaVu Sans"/>
                    <a:cs typeface="Times New Roman" panose="02020603050405020304" pitchFamily="18" charset="0"/>
                  </a:rPr>
                  <a:t>.2021 г.</a:t>
                </a:r>
                <a:r>
                  <a:rPr lang="en-US" sz="1200" b="1" dirty="0">
                    <a:latin typeface="DejaVu Sans"/>
                    <a:cs typeface="Times New Roman" panose="02020603050405020304" pitchFamily="18" charset="0"/>
                  </a:rPr>
                  <a:t> </a:t>
                </a:r>
                <a:endParaRPr lang="ru-RU" sz="1200" b="1" dirty="0">
                  <a:solidFill>
                    <a:srgbClr val="454747"/>
                  </a:solidFill>
                  <a:latin typeface="DejaVu Sans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1" name="Пятиугольник 40">
              <a:extLst>
                <a:ext uri="{FF2B5EF4-FFF2-40B4-BE49-F238E27FC236}">
                  <a16:creationId xmlns:a16="http://schemas.microsoft.com/office/drawing/2014/main" id="{9422D52F-5E6A-4F08-9CF6-0B6FC5F902C3}"/>
                </a:ext>
              </a:extLst>
            </p:cNvPr>
            <p:cNvSpPr/>
            <p:nvPr/>
          </p:nvSpPr>
          <p:spPr>
            <a:xfrm>
              <a:off x="875900" y="1193368"/>
              <a:ext cx="317633" cy="303934"/>
            </a:xfrm>
            <a:prstGeom prst="pentagon">
              <a:avLst/>
            </a:prstGeom>
            <a:solidFill>
              <a:schemeClr val="accent5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latin typeface="DejaVu Sans"/>
                </a:rPr>
                <a:t>2</a:t>
              </a:r>
              <a:endParaRPr lang="ru-RU" sz="1100" dirty="0">
                <a:latin typeface="DejaVu Sans"/>
              </a:endParaRPr>
            </a:p>
          </p:txBody>
        </p:sp>
        <p:pic>
          <p:nvPicPr>
            <p:cNvPr id="42" name="Рисунок 41">
              <a:extLst>
                <a:ext uri="{FF2B5EF4-FFF2-40B4-BE49-F238E27FC236}">
                  <a16:creationId xmlns:a16="http://schemas.microsoft.com/office/drawing/2014/main" id="{56505B79-8003-4B08-A22B-1417597CF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900" y="1548463"/>
              <a:ext cx="317633" cy="317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4801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37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rcWKhyOl4AOGBQJ2hinF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wVHePgIxjGtTUkvPWxY_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JGgVMOhAZFbr2hPLTzI9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GJyT1UkdrYPG.ly9W.EU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sqSqxoppB3_twCK18hPq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yPd9giMo6WBkiW3C3ZMA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1CbAJbsv88d3.CXCTic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OOV3RywmWvGzucLdJrK2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c.mYBgtqEOV9njdnJlpd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zOGpvEQCx1PWP2NfGhN4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n5wRoCc4RzPDBxEhnNtQ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rm0sarYI51m2Oi3tKqjE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k69lJfCdRLotJ0blR6Yj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1gyfHvYdfk.SAkYT.x2R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jRd7ETnR3LkIRSn_VNRS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e1rrDc9fTflpsz1Pncwt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GubVYJurGsEvuQZ.M15p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XB4pLhOvyH5N4.CvY23d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1xmsgn0ogMYOT7fMYSjQ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.TNuR88HhFqhzYLBWHhr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CHph1ZD5Syf1ZJI4QP4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iCTjdHWcdcR.UFHx_tKI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exA0LTiSnRnub7OGweaF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sCNit8OoqcCZSRA8pyu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i9O3uYQCr2Ejxv43_b4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nTSRfFcr3HflEgYTCkcC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O4rKIJUjznG_zqkCmS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E0oRWMIwFk5x5oEW5UsC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dgIexsnOtwMW4bLmKM5O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Zw49q0k92IddVrdCi6aA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RAYV3Zo9wqsN74mrT1.Z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LMxIQGxsaiFBTeGDLPN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.NJzMVMcM6CPmJMInUE3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w_iLgi1RlA9UROT4yYXL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tTnDTQMahIp1kuTtoV7B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nlPjCfIhffSELGa0F90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5fPABzrDIoaNuP_9FB4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Q7_zrCm1exgIBAVUQQE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8CrvuuaPZ94JO5hVH1xm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uPVBP4kcb.8UQG5A1F6t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5b2oEhDCvQQZZiR1acHd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y3Bw3yCAJCZ22uYkX8j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XecPXL_dzoREHbQ7cekk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hFU4VE31gAELLwLii5Ww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LFm1JoctJ0j.1wCGjUX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_F_igTQJvsy4kF66eyAD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JiQuu73Lae.WeoYVD4bk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Shu1lMebZzhM.qjr9F5V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SXtO1dcMbg8a3ygwDXop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wAGp6umRPerpC7b0iexA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9.ysut5PadulC1gk8iuG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BN1llJCGBHoz2Ph7bxN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3IZfmNJsNC9zyvBPANvr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Rv7UICmCDMAulm_cXb6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gW7X_2_IEtNrR.yZnNX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H9Sg5MLxNGJYXchso0mR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imLEfhiKqRrpRa01gejo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CdJ3c8NoyoC1lR_AzJiC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grZKEsV4jqAvNAbKd2l.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u4jJqZfIICSHbsglKDd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qqsTufSHs0Hz7VSUBgss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XY36D13JQ06uzCztvAi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0eWvz9zW74qeRi0yQqv1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h_eBxsqedwFFOv51Mdus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CvNULbeaGHSwItTXwg.R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AR1HX92l5vhphO4KXfB9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NBKBGn.SyCURBKT6_Nr9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iaWTBu1d.A_LNfmw7Asb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GnT6sYeVr2TQOhPX8vUc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OB551PnGcsLDEe5ySCLY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C2pjmwmHOq.D.COARYmP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3pPYOu94G2BaMCaSPnG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61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546A"/>
      </a:accent1>
      <a:accent2>
        <a:srgbClr val="FFC369"/>
      </a:accent2>
      <a:accent3>
        <a:srgbClr val="38C1DF"/>
      </a:accent3>
      <a:accent4>
        <a:srgbClr val="FFC000"/>
      </a:accent4>
      <a:accent5>
        <a:srgbClr val="85D897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59187</TotalTime>
  <Words>1679</Words>
  <Application>Microsoft Office PowerPoint</Application>
  <PresentationFormat>Широкоэкранный</PresentationFormat>
  <Paragraphs>249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Действующая  система механизмов по приоритету российских товаров при государственных (муниципальных) закупках</vt:lpstr>
      <vt:lpstr>Механизм работы ППРФ № 616</vt:lpstr>
      <vt:lpstr>В результате запуска системы поиска российских аналогов предотвращена закупка импортной продукции в размере  более 59,2 млрд руб (по сост. янв.2022г)</vt:lpstr>
      <vt:lpstr>Механизм подтверждения российского товара (ПП РФ № 719)</vt:lpstr>
      <vt:lpstr>Механизм квотирования в госзакупках</vt:lpstr>
      <vt:lpstr>Количество российских производителей в реестре производителей российской продукции выросло в 2 раза, они покрывают от 67 до 73% кодов ОКПД 2, включенных в постановление о квотировании</vt:lpstr>
      <vt:lpstr>Система квотирования показала свою эффективность на примере радиоэлектронной продукции, в дальнейшем планируется тиражировать данный опыт на другие отрасли</vt:lpstr>
      <vt:lpstr>Ссылки на реестр российской промышленной продукции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Белов</dc:creator>
  <cp:lastModifiedBy>Неизвестный пользователь</cp:lastModifiedBy>
  <cp:revision>674</cp:revision>
  <dcterms:created xsi:type="dcterms:W3CDTF">2020-08-11T12:19:45Z</dcterms:created>
  <dcterms:modified xsi:type="dcterms:W3CDTF">2022-04-12T08:39:14Z</dcterms:modified>
</cp:coreProperties>
</file>