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BCF00-639D-493C-8336-7B9EF22C36C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5780-EFBB-48F3-9506-57FFC603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7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5780-EFBB-48F3-9506-57FFC603A5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5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C7FA-9668-4667-A4F3-434A156A2320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8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ECD5-9C24-45B9-BF14-59B708431007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8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5B1F-2236-476E-A57E-6E1ADC13A15B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7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323E-F770-451C-B8CB-8F2437E2EB45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256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ACBD-B502-4EFC-A1D3-CC2D595FB425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7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CCF-8D3D-4CF4-9F0B-0A8ED8070E66}" type="datetime1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3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0B3F-7E51-4AFD-9079-CAEF2BBD0E22}" type="datetime1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0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D564-0913-432B-8DDB-DF87BF945A50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AEB-BCAD-4A52-AC2B-37463E579300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A0C4-6BEF-4A40-A1A5-A0A78DDB4D11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8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1617-72B2-497F-9B41-47BF8D02D1E1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6861-313E-45EA-BB6E-398F824AE1ED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C5B6-F4E2-4920-8C16-07654CF943E5}" type="datetime1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AEAE-0CAD-4FCE-9E3B-60DACC6864E3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9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697-21BC-459C-A1D8-66196636B883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72DB-3550-410B-AA0B-1C8338440F55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2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6029-7F81-45A9-8B0A-C0CDE7DA587B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4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C85AFB-BFE1-4BE8-B87F-956BA2285E92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4DAE-5C1D-457B-ABC7-FD50C99F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7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F4A94-F557-5F42-F20C-0EBDBDACE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000375"/>
          </a:xfrm>
        </p:spPr>
        <p:txBody>
          <a:bodyPr/>
          <a:lstStyle/>
          <a:p>
            <a:r>
              <a:rPr lang="ru-RU" sz="5400" dirty="0"/>
              <a:t>Мониторинг соцсетей и </a:t>
            </a:r>
            <a:r>
              <a:rPr lang="ru-RU" sz="5400" dirty="0" err="1"/>
              <a:t>социетальная</a:t>
            </a:r>
            <a:r>
              <a:rPr lang="ru-RU" sz="5400" dirty="0"/>
              <a:t> безопасность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8895AE-FE7F-D9CD-4673-B29026AFA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Шишаев Максим Геннадьевич, </a:t>
            </a:r>
            <a:br>
              <a:rPr lang="ru-RU" dirty="0"/>
            </a:br>
            <a:r>
              <a:rPr lang="ru-RU" dirty="0"/>
              <a:t>ФЕДОРОВ АНДРЕЙ МИХАЙЛОВИЧ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7F7DF6E-B5E1-BB1E-7FA6-BA2FC253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8339" y="187042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27F74-060C-047C-2D15-CFBC1EFF9386}"/>
              </a:ext>
            </a:extLst>
          </p:cNvPr>
          <p:cNvSpPr txBox="1"/>
          <p:nvPr/>
        </p:nvSpPr>
        <p:spPr>
          <a:xfrm>
            <a:off x="1154955" y="170882"/>
            <a:ext cx="882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ИНСТИТУТ ИНФОРМАТИКИ И МАТЕМАТИЧЕСКОГО МОДЕЛИРОВАНИЯ ИМ.В.А.ПУТИЛОВА (ИИММ КНЦ РАН)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A0715-84B2-4DC6-E2A9-9EFAF5887DE1}"/>
              </a:ext>
            </a:extLst>
          </p:cNvPr>
          <p:cNvSpPr txBox="1"/>
          <p:nvPr/>
        </p:nvSpPr>
        <p:spPr>
          <a:xfrm>
            <a:off x="1154955" y="6332404"/>
            <a:ext cx="1115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Научно-техническая конференция «Арктика – территория цифровизации». Мурманск, 2022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414BF37-26FE-6600-2482-AFC8D949F1B3}"/>
              </a:ext>
            </a:extLst>
          </p:cNvPr>
          <p:cNvCxnSpPr>
            <a:cxnSpLocks/>
          </p:cNvCxnSpPr>
          <p:nvPr/>
        </p:nvCxnSpPr>
        <p:spPr>
          <a:xfrm>
            <a:off x="0" y="623887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EE2B3E-5B87-D825-F06F-96DA6E5A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8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9A041-3533-343A-51D9-B456F002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ИИММ КНЦ РАН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60082-464B-8D58-6A21-D84A5412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2919"/>
            <a:ext cx="8946541" cy="2641001"/>
          </a:xfrm>
        </p:spPr>
        <p:txBody>
          <a:bodyPr/>
          <a:lstStyle/>
          <a:p>
            <a:r>
              <a:rPr lang="ru-RU" dirty="0"/>
              <a:t>Широкий спектр ИТ-компетенций</a:t>
            </a:r>
          </a:p>
          <a:p>
            <a:r>
              <a:rPr lang="ru-RU" dirty="0"/>
              <a:t>Собственные научно-технические разработки (ноу-хау)</a:t>
            </a:r>
          </a:p>
          <a:p>
            <a:r>
              <a:rPr lang="ru-RU" dirty="0"/>
              <a:t>Возможность проведения поисковых и прикладных исследований</a:t>
            </a:r>
          </a:p>
          <a:p>
            <a:r>
              <a:rPr lang="ru-RU" dirty="0"/>
              <a:t>Опыт сотрудничества с субъектами бизнеса и власти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BD6320-6D7C-A183-74F4-94EDD9B0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8D353D5-0AD6-556A-C5C2-886C2908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8339" y="139417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DDD8D-C59E-5816-9B07-551C94D534DB}"/>
              </a:ext>
            </a:extLst>
          </p:cNvPr>
          <p:cNvSpPr txBox="1"/>
          <p:nvPr/>
        </p:nvSpPr>
        <p:spPr>
          <a:xfrm>
            <a:off x="1805007" y="4904354"/>
            <a:ext cx="8547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Приглашаем к сотрудничеству!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0FFB6EA-05C7-C08F-659C-8B9A26425E39}"/>
              </a:ext>
            </a:extLst>
          </p:cNvPr>
          <p:cNvCxnSpPr>
            <a:cxnSpLocks/>
          </p:cNvCxnSpPr>
          <p:nvPr/>
        </p:nvCxnSpPr>
        <p:spPr>
          <a:xfrm>
            <a:off x="0" y="4429760"/>
            <a:ext cx="12192000" cy="0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3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94562-F17A-75DA-8281-09022B68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Социетальная</a:t>
            </a:r>
            <a:r>
              <a:rPr lang="ru-RU" dirty="0"/>
              <a:t> безопасность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E4F1A-3A5E-B45C-B8A7-E8834AFB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4476"/>
            <a:ext cx="8946541" cy="4733924"/>
          </a:xfrm>
        </p:spPr>
        <p:txBody>
          <a:bodyPr>
            <a:normAutofit/>
          </a:bodyPr>
          <a:lstStyle/>
          <a:p>
            <a:r>
              <a:rPr lang="ru-RU" dirty="0"/>
              <a:t>Безопасность – многомерный концепт, одной из размерностью которого является «объект безопасности»:</a:t>
            </a:r>
          </a:p>
          <a:p>
            <a:pPr lvl="1"/>
            <a:r>
              <a:rPr lang="ru-RU" dirty="0"/>
              <a:t>Глобальная Б.: объект – весь мир </a:t>
            </a:r>
          </a:p>
          <a:p>
            <a:pPr lvl="1"/>
            <a:r>
              <a:rPr lang="ru-RU" dirty="0"/>
              <a:t>Национальная Б.: объект – государство в его границах</a:t>
            </a:r>
          </a:p>
          <a:p>
            <a:pPr lvl="1"/>
            <a:r>
              <a:rPr lang="ru-RU" dirty="0"/>
              <a:t>Персональная Б.: объект – отдельный человек</a:t>
            </a:r>
          </a:p>
          <a:p>
            <a:pPr lvl="1"/>
            <a:r>
              <a:rPr lang="ru-RU" b="1" dirty="0" err="1"/>
              <a:t>Социетальная</a:t>
            </a:r>
            <a:r>
              <a:rPr lang="ru-RU" b="1" dirty="0"/>
              <a:t> Б.: объект – сообщество (группа людей)</a:t>
            </a:r>
          </a:p>
          <a:p>
            <a:pPr lvl="1"/>
            <a:r>
              <a:rPr lang="ru-RU" dirty="0"/>
              <a:t>Остальные виды Б. – это другое измерение, различные </a:t>
            </a:r>
            <a:r>
              <a:rPr lang="ru-RU" u="sng" dirty="0"/>
              <a:t>аспекты</a:t>
            </a:r>
            <a:r>
              <a:rPr lang="ru-RU" dirty="0"/>
              <a:t> Б.: военная, экологическая, социальная, информационная, … </a:t>
            </a:r>
          </a:p>
          <a:p>
            <a:r>
              <a:rPr lang="ru-RU" dirty="0" err="1"/>
              <a:t>Социетальная</a:t>
            </a:r>
            <a:r>
              <a:rPr lang="ru-RU" dirty="0"/>
              <a:t> безопасность (</a:t>
            </a:r>
            <a:r>
              <a:rPr lang="en-US" dirty="0"/>
              <a:t>societal security</a:t>
            </a:r>
            <a:r>
              <a:rPr lang="ru-RU" dirty="0"/>
              <a:t>) направлена на безопасность </a:t>
            </a:r>
            <a:r>
              <a:rPr lang="ru-RU" u="sng" dirty="0"/>
              <a:t>сообщества</a:t>
            </a:r>
            <a:r>
              <a:rPr lang="ru-RU" dirty="0"/>
              <a:t> как целого, её главной целью являются «крупные коллективные идентичности, способные существовать вне зависимости от состояния государства» (Бузан и др., 1998 – «копенгагенская школа» политологии)</a:t>
            </a: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DCF7F85-C2DD-4D68-7504-82EFAF63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8339" y="187042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CEF875-EC5A-BA46-7596-5CC9810D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0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94562-F17A-75DA-8281-09022B68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Социетальная</a:t>
            </a:r>
            <a:r>
              <a:rPr lang="ru-RU" dirty="0"/>
              <a:t> Б. =</a:t>
            </a:r>
            <a:r>
              <a:rPr lang="en-US" dirty="0"/>
              <a:t>&gt;</a:t>
            </a:r>
            <a:r>
              <a:rPr lang="ru-RU" dirty="0"/>
              <a:t> групповая идентичность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E4F1A-3A5E-B45C-B8A7-E8834AFB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2"/>
          </a:xfrm>
        </p:spPr>
        <p:txBody>
          <a:bodyPr>
            <a:normAutofit/>
          </a:bodyPr>
          <a:lstStyle/>
          <a:p>
            <a:r>
              <a:rPr lang="ru-RU" dirty="0"/>
              <a:t>Понимание механизмов формирования и поддержания коллективной (групповой) идентичности является ключом к пониманию процессов, связанных с обеспечением </a:t>
            </a:r>
            <a:r>
              <a:rPr lang="ru-RU" dirty="0" err="1"/>
              <a:t>социетальной</a:t>
            </a:r>
            <a:r>
              <a:rPr lang="ru-RU" dirty="0"/>
              <a:t> безопасности. </a:t>
            </a:r>
          </a:p>
          <a:p>
            <a:pPr lvl="1"/>
            <a:r>
              <a:rPr lang="ru-RU" dirty="0"/>
              <a:t>В политологии основной вопрос заключается в том, как идентичность формируется, развивается и рушится. </a:t>
            </a:r>
          </a:p>
          <a:p>
            <a:pPr lvl="1"/>
            <a:r>
              <a:rPr lang="ru-RU" dirty="0"/>
              <a:t>Содержание идентичности определяется в некоторых компонентах культуры, ценностей, действий и т. д., которые разделяются или отвергаются индивидуумом или социальной группой</a:t>
            </a:r>
          </a:p>
          <a:p>
            <a:pPr lvl="1"/>
            <a:r>
              <a:rPr lang="ru-RU" dirty="0"/>
              <a:t>Внутригрупповой фаворитизм и отвержение аут-группы играют ключевую роль в структурировании социального пространства </a:t>
            </a:r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DCF7F85-C2DD-4D68-7504-82EFAF63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8339" y="139417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9BD569-634F-B58D-68BD-25528B86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1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4F664843-0C8A-F522-D0EA-FD756BB2D400}"/>
              </a:ext>
            </a:extLst>
          </p:cNvPr>
          <p:cNvSpPr/>
          <p:nvPr/>
        </p:nvSpPr>
        <p:spPr>
          <a:xfrm>
            <a:off x="2470087" y="2971801"/>
            <a:ext cx="2090443" cy="2478157"/>
          </a:xfrm>
          <a:custGeom>
            <a:avLst/>
            <a:gdLst>
              <a:gd name="connsiteX0" fmla="*/ 2677828 w 2677954"/>
              <a:gd name="connsiteY0" fmla="*/ 543339 h 2478157"/>
              <a:gd name="connsiteX1" fmla="*/ 2651324 w 2677954"/>
              <a:gd name="connsiteY1" fmla="*/ 463826 h 2478157"/>
              <a:gd name="connsiteX2" fmla="*/ 2545307 w 2677954"/>
              <a:gd name="connsiteY2" fmla="*/ 371061 h 2478157"/>
              <a:gd name="connsiteX3" fmla="*/ 2518802 w 2677954"/>
              <a:gd name="connsiteY3" fmla="*/ 344557 h 2478157"/>
              <a:gd name="connsiteX4" fmla="*/ 2479046 w 2677954"/>
              <a:gd name="connsiteY4" fmla="*/ 331304 h 2478157"/>
              <a:gd name="connsiteX5" fmla="*/ 2373028 w 2677954"/>
              <a:gd name="connsiteY5" fmla="*/ 251791 h 2478157"/>
              <a:gd name="connsiteX6" fmla="*/ 2333272 w 2677954"/>
              <a:gd name="connsiteY6" fmla="*/ 225287 h 2478157"/>
              <a:gd name="connsiteX7" fmla="*/ 2306767 w 2677954"/>
              <a:gd name="connsiteY7" fmla="*/ 198783 h 2478157"/>
              <a:gd name="connsiteX8" fmla="*/ 2280263 w 2677954"/>
              <a:gd name="connsiteY8" fmla="*/ 159026 h 2478157"/>
              <a:gd name="connsiteX9" fmla="*/ 2200750 w 2677954"/>
              <a:gd name="connsiteY9" fmla="*/ 106017 h 2478157"/>
              <a:gd name="connsiteX10" fmla="*/ 2121237 w 2677954"/>
              <a:gd name="connsiteY10" fmla="*/ 66261 h 2478157"/>
              <a:gd name="connsiteX11" fmla="*/ 1962211 w 2677954"/>
              <a:gd name="connsiteY11" fmla="*/ 0 h 2478157"/>
              <a:gd name="connsiteX12" fmla="*/ 1710420 w 2677954"/>
              <a:gd name="connsiteY12" fmla="*/ 13252 h 2478157"/>
              <a:gd name="connsiteX13" fmla="*/ 1405620 w 2677954"/>
              <a:gd name="connsiteY13" fmla="*/ 39757 h 2478157"/>
              <a:gd name="connsiteX14" fmla="*/ 1193585 w 2677954"/>
              <a:gd name="connsiteY14" fmla="*/ 119270 h 2478157"/>
              <a:gd name="connsiteX15" fmla="*/ 1100820 w 2677954"/>
              <a:gd name="connsiteY15" fmla="*/ 172278 h 2478157"/>
              <a:gd name="connsiteX16" fmla="*/ 1074315 w 2677954"/>
              <a:gd name="connsiteY16" fmla="*/ 198783 h 2478157"/>
              <a:gd name="connsiteX17" fmla="*/ 955046 w 2677954"/>
              <a:gd name="connsiteY17" fmla="*/ 238539 h 2478157"/>
              <a:gd name="connsiteX18" fmla="*/ 915289 w 2677954"/>
              <a:gd name="connsiteY18" fmla="*/ 265043 h 2478157"/>
              <a:gd name="connsiteX19" fmla="*/ 849028 w 2677954"/>
              <a:gd name="connsiteY19" fmla="*/ 278296 h 2478157"/>
              <a:gd name="connsiteX20" fmla="*/ 809272 w 2677954"/>
              <a:gd name="connsiteY20" fmla="*/ 291548 h 2478157"/>
              <a:gd name="connsiteX21" fmla="*/ 703254 w 2677954"/>
              <a:gd name="connsiteY21" fmla="*/ 318052 h 2478157"/>
              <a:gd name="connsiteX22" fmla="*/ 583985 w 2677954"/>
              <a:gd name="connsiteY22" fmla="*/ 357809 h 2478157"/>
              <a:gd name="connsiteX23" fmla="*/ 504472 w 2677954"/>
              <a:gd name="connsiteY23" fmla="*/ 384313 h 2478157"/>
              <a:gd name="connsiteX24" fmla="*/ 464715 w 2677954"/>
              <a:gd name="connsiteY24" fmla="*/ 397565 h 2478157"/>
              <a:gd name="connsiteX25" fmla="*/ 385202 w 2677954"/>
              <a:gd name="connsiteY25" fmla="*/ 450574 h 2478157"/>
              <a:gd name="connsiteX26" fmla="*/ 345446 w 2677954"/>
              <a:gd name="connsiteY26" fmla="*/ 490330 h 2478157"/>
              <a:gd name="connsiteX27" fmla="*/ 252681 w 2677954"/>
              <a:gd name="connsiteY27" fmla="*/ 556591 h 2478157"/>
              <a:gd name="connsiteX28" fmla="*/ 199672 w 2677954"/>
              <a:gd name="connsiteY28" fmla="*/ 636104 h 2478157"/>
              <a:gd name="connsiteX29" fmla="*/ 146663 w 2677954"/>
              <a:gd name="connsiteY29" fmla="*/ 715617 h 2478157"/>
              <a:gd name="connsiteX30" fmla="*/ 120159 w 2677954"/>
              <a:gd name="connsiteY30" fmla="*/ 821635 h 2478157"/>
              <a:gd name="connsiteX31" fmla="*/ 80402 w 2677954"/>
              <a:gd name="connsiteY31" fmla="*/ 1060174 h 2478157"/>
              <a:gd name="connsiteX32" fmla="*/ 67150 w 2677954"/>
              <a:gd name="connsiteY32" fmla="*/ 1126435 h 2478157"/>
              <a:gd name="connsiteX33" fmla="*/ 53898 w 2677954"/>
              <a:gd name="connsiteY33" fmla="*/ 1205948 h 2478157"/>
              <a:gd name="connsiteX34" fmla="*/ 27394 w 2677954"/>
              <a:gd name="connsiteY34" fmla="*/ 1298713 h 2478157"/>
              <a:gd name="connsiteX35" fmla="*/ 889 w 2677954"/>
              <a:gd name="connsiteY35" fmla="*/ 1404730 h 2478157"/>
              <a:gd name="connsiteX36" fmla="*/ 27394 w 2677954"/>
              <a:gd name="connsiteY36" fmla="*/ 2054087 h 2478157"/>
              <a:gd name="connsiteX37" fmla="*/ 40646 w 2677954"/>
              <a:gd name="connsiteY37" fmla="*/ 2093843 h 2478157"/>
              <a:gd name="connsiteX38" fmla="*/ 53898 w 2677954"/>
              <a:gd name="connsiteY38" fmla="*/ 2146852 h 2478157"/>
              <a:gd name="connsiteX39" fmla="*/ 146663 w 2677954"/>
              <a:gd name="connsiteY39" fmla="*/ 2266122 h 2478157"/>
              <a:gd name="connsiteX40" fmla="*/ 279185 w 2677954"/>
              <a:gd name="connsiteY40" fmla="*/ 2345635 h 2478157"/>
              <a:gd name="connsiteX41" fmla="*/ 318941 w 2677954"/>
              <a:gd name="connsiteY41" fmla="*/ 2372139 h 2478157"/>
              <a:gd name="connsiteX42" fmla="*/ 398454 w 2677954"/>
              <a:gd name="connsiteY42" fmla="*/ 2398643 h 2478157"/>
              <a:gd name="connsiteX43" fmla="*/ 517724 w 2677954"/>
              <a:gd name="connsiteY43" fmla="*/ 2464904 h 2478157"/>
              <a:gd name="connsiteX44" fmla="*/ 583985 w 2677954"/>
              <a:gd name="connsiteY44" fmla="*/ 2478157 h 2478157"/>
              <a:gd name="connsiteX45" fmla="*/ 875533 w 2677954"/>
              <a:gd name="connsiteY45" fmla="*/ 2464904 h 2478157"/>
              <a:gd name="connsiteX46" fmla="*/ 915289 w 2677954"/>
              <a:gd name="connsiteY46" fmla="*/ 2451652 h 2478157"/>
              <a:gd name="connsiteX47" fmla="*/ 1061063 w 2677954"/>
              <a:gd name="connsiteY47" fmla="*/ 2425148 h 2478157"/>
              <a:gd name="connsiteX48" fmla="*/ 1100820 w 2677954"/>
              <a:gd name="connsiteY48" fmla="*/ 2411896 h 2478157"/>
              <a:gd name="connsiteX49" fmla="*/ 1153828 w 2677954"/>
              <a:gd name="connsiteY49" fmla="*/ 2398643 h 2478157"/>
              <a:gd name="connsiteX50" fmla="*/ 1220089 w 2677954"/>
              <a:gd name="connsiteY50" fmla="*/ 2358887 h 2478157"/>
              <a:gd name="connsiteX51" fmla="*/ 1299602 w 2677954"/>
              <a:gd name="connsiteY51" fmla="*/ 2279374 h 2478157"/>
              <a:gd name="connsiteX52" fmla="*/ 1418872 w 2677954"/>
              <a:gd name="connsiteY52" fmla="*/ 2239617 h 2478157"/>
              <a:gd name="connsiteX53" fmla="*/ 1524889 w 2677954"/>
              <a:gd name="connsiteY53" fmla="*/ 2213113 h 2478157"/>
              <a:gd name="connsiteX54" fmla="*/ 1670663 w 2677954"/>
              <a:gd name="connsiteY54" fmla="*/ 2199861 h 2478157"/>
              <a:gd name="connsiteX55" fmla="*/ 1763428 w 2677954"/>
              <a:gd name="connsiteY55" fmla="*/ 2173357 h 2478157"/>
              <a:gd name="connsiteX56" fmla="*/ 1816437 w 2677954"/>
              <a:gd name="connsiteY56" fmla="*/ 2107096 h 2478157"/>
              <a:gd name="connsiteX57" fmla="*/ 1842941 w 2677954"/>
              <a:gd name="connsiteY57" fmla="*/ 1921565 h 2478157"/>
              <a:gd name="connsiteX58" fmla="*/ 1856194 w 2677954"/>
              <a:gd name="connsiteY58" fmla="*/ 1881809 h 2478157"/>
              <a:gd name="connsiteX59" fmla="*/ 1909202 w 2677954"/>
              <a:gd name="connsiteY59" fmla="*/ 1802296 h 2478157"/>
              <a:gd name="connsiteX60" fmla="*/ 1922454 w 2677954"/>
              <a:gd name="connsiteY60" fmla="*/ 1762539 h 2478157"/>
              <a:gd name="connsiteX61" fmla="*/ 1975463 w 2677954"/>
              <a:gd name="connsiteY61" fmla="*/ 1669774 h 2478157"/>
              <a:gd name="connsiteX62" fmla="*/ 2001967 w 2677954"/>
              <a:gd name="connsiteY62" fmla="*/ 1590261 h 2478157"/>
              <a:gd name="connsiteX63" fmla="*/ 2041724 w 2677954"/>
              <a:gd name="connsiteY63" fmla="*/ 1510748 h 2478157"/>
              <a:gd name="connsiteX64" fmla="*/ 2094733 w 2677954"/>
              <a:gd name="connsiteY64" fmla="*/ 1457739 h 2478157"/>
              <a:gd name="connsiteX65" fmla="*/ 2134489 w 2677954"/>
              <a:gd name="connsiteY65" fmla="*/ 1391478 h 2478157"/>
              <a:gd name="connsiteX66" fmla="*/ 2174246 w 2677954"/>
              <a:gd name="connsiteY66" fmla="*/ 1325217 h 2478157"/>
              <a:gd name="connsiteX67" fmla="*/ 2187498 w 2677954"/>
              <a:gd name="connsiteY67" fmla="*/ 1285461 h 2478157"/>
              <a:gd name="connsiteX68" fmla="*/ 2227254 w 2677954"/>
              <a:gd name="connsiteY68" fmla="*/ 1258957 h 2478157"/>
              <a:gd name="connsiteX69" fmla="*/ 2280263 w 2677954"/>
              <a:gd name="connsiteY69" fmla="*/ 1192696 h 2478157"/>
              <a:gd name="connsiteX70" fmla="*/ 2320020 w 2677954"/>
              <a:gd name="connsiteY70" fmla="*/ 1126435 h 2478157"/>
              <a:gd name="connsiteX71" fmla="*/ 2333272 w 2677954"/>
              <a:gd name="connsiteY71" fmla="*/ 1086678 h 2478157"/>
              <a:gd name="connsiteX72" fmla="*/ 2399533 w 2677954"/>
              <a:gd name="connsiteY72" fmla="*/ 1020417 h 2478157"/>
              <a:gd name="connsiteX73" fmla="*/ 2426037 w 2677954"/>
              <a:gd name="connsiteY73" fmla="*/ 980661 h 2478157"/>
              <a:gd name="connsiteX74" fmla="*/ 2439289 w 2677954"/>
              <a:gd name="connsiteY74" fmla="*/ 940904 h 2478157"/>
              <a:gd name="connsiteX75" fmla="*/ 2505550 w 2677954"/>
              <a:gd name="connsiteY75" fmla="*/ 887896 h 2478157"/>
              <a:gd name="connsiteX76" fmla="*/ 2571811 w 2677954"/>
              <a:gd name="connsiteY76" fmla="*/ 848139 h 2478157"/>
              <a:gd name="connsiteX77" fmla="*/ 2611567 w 2677954"/>
              <a:gd name="connsiteY77" fmla="*/ 821635 h 2478157"/>
              <a:gd name="connsiteX78" fmla="*/ 2624820 w 2677954"/>
              <a:gd name="connsiteY78" fmla="*/ 781878 h 2478157"/>
              <a:gd name="connsiteX79" fmla="*/ 2651324 w 2677954"/>
              <a:gd name="connsiteY79" fmla="*/ 742122 h 2478157"/>
              <a:gd name="connsiteX80" fmla="*/ 2677828 w 2677954"/>
              <a:gd name="connsiteY80" fmla="*/ 543339 h 247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677954" h="2478157">
                <a:moveTo>
                  <a:pt x="2677828" y="543339"/>
                </a:moveTo>
                <a:cubicBezTo>
                  <a:pt x="2677828" y="496956"/>
                  <a:pt x="2666323" y="487396"/>
                  <a:pt x="2651324" y="463826"/>
                </a:cubicBezTo>
                <a:cubicBezTo>
                  <a:pt x="2608941" y="397224"/>
                  <a:pt x="2593135" y="409323"/>
                  <a:pt x="2545307" y="371061"/>
                </a:cubicBezTo>
                <a:cubicBezTo>
                  <a:pt x="2535551" y="363256"/>
                  <a:pt x="2529516" y="350985"/>
                  <a:pt x="2518802" y="344557"/>
                </a:cubicBezTo>
                <a:cubicBezTo>
                  <a:pt x="2506824" y="337370"/>
                  <a:pt x="2491257" y="338088"/>
                  <a:pt x="2479046" y="331304"/>
                </a:cubicBezTo>
                <a:cubicBezTo>
                  <a:pt x="2327731" y="247240"/>
                  <a:pt x="2446143" y="310283"/>
                  <a:pt x="2373028" y="251791"/>
                </a:cubicBezTo>
                <a:cubicBezTo>
                  <a:pt x="2360591" y="241842"/>
                  <a:pt x="2345709" y="235236"/>
                  <a:pt x="2333272" y="225287"/>
                </a:cubicBezTo>
                <a:cubicBezTo>
                  <a:pt x="2323516" y="217482"/>
                  <a:pt x="2314572" y="208539"/>
                  <a:pt x="2306767" y="198783"/>
                </a:cubicBezTo>
                <a:cubicBezTo>
                  <a:pt x="2296817" y="186346"/>
                  <a:pt x="2292249" y="169514"/>
                  <a:pt x="2280263" y="159026"/>
                </a:cubicBezTo>
                <a:cubicBezTo>
                  <a:pt x="2256290" y="138050"/>
                  <a:pt x="2227254" y="123687"/>
                  <a:pt x="2200750" y="106017"/>
                </a:cubicBezTo>
                <a:cubicBezTo>
                  <a:pt x="2149371" y="71764"/>
                  <a:pt x="2176103" y="84549"/>
                  <a:pt x="2121237" y="66261"/>
                </a:cubicBezTo>
                <a:cubicBezTo>
                  <a:pt x="2019367" y="-1653"/>
                  <a:pt x="2073145" y="18489"/>
                  <a:pt x="1962211" y="0"/>
                </a:cubicBezTo>
                <a:lnTo>
                  <a:pt x="1710420" y="13252"/>
                </a:lnTo>
                <a:cubicBezTo>
                  <a:pt x="1608696" y="20518"/>
                  <a:pt x="1405620" y="39757"/>
                  <a:pt x="1405620" y="39757"/>
                </a:cubicBezTo>
                <a:cubicBezTo>
                  <a:pt x="1346457" y="54548"/>
                  <a:pt x="1239787" y="73069"/>
                  <a:pt x="1193585" y="119270"/>
                </a:cubicBezTo>
                <a:cubicBezTo>
                  <a:pt x="1140949" y="171904"/>
                  <a:pt x="1172010" y="154481"/>
                  <a:pt x="1100820" y="172278"/>
                </a:cubicBezTo>
                <a:cubicBezTo>
                  <a:pt x="1091985" y="181113"/>
                  <a:pt x="1085163" y="192584"/>
                  <a:pt x="1074315" y="198783"/>
                </a:cubicBezTo>
                <a:cubicBezTo>
                  <a:pt x="1035503" y="220961"/>
                  <a:pt x="997169" y="228008"/>
                  <a:pt x="955046" y="238539"/>
                </a:cubicBezTo>
                <a:cubicBezTo>
                  <a:pt x="941794" y="247374"/>
                  <a:pt x="930202" y="259451"/>
                  <a:pt x="915289" y="265043"/>
                </a:cubicBezTo>
                <a:cubicBezTo>
                  <a:pt x="894199" y="272952"/>
                  <a:pt x="870880" y="272833"/>
                  <a:pt x="849028" y="278296"/>
                </a:cubicBezTo>
                <a:cubicBezTo>
                  <a:pt x="835476" y="281684"/>
                  <a:pt x="822749" y="287873"/>
                  <a:pt x="809272" y="291548"/>
                </a:cubicBezTo>
                <a:cubicBezTo>
                  <a:pt x="774129" y="301132"/>
                  <a:pt x="703254" y="318052"/>
                  <a:pt x="703254" y="318052"/>
                </a:cubicBezTo>
                <a:cubicBezTo>
                  <a:pt x="606069" y="366646"/>
                  <a:pt x="697017" y="326983"/>
                  <a:pt x="583985" y="357809"/>
                </a:cubicBezTo>
                <a:cubicBezTo>
                  <a:pt x="557031" y="365160"/>
                  <a:pt x="530976" y="375478"/>
                  <a:pt x="504472" y="384313"/>
                </a:cubicBezTo>
                <a:lnTo>
                  <a:pt x="464715" y="397565"/>
                </a:lnTo>
                <a:cubicBezTo>
                  <a:pt x="393801" y="468481"/>
                  <a:pt x="497517" y="370350"/>
                  <a:pt x="385202" y="450574"/>
                </a:cubicBezTo>
                <a:cubicBezTo>
                  <a:pt x="369952" y="461467"/>
                  <a:pt x="359843" y="478332"/>
                  <a:pt x="345446" y="490330"/>
                </a:cubicBezTo>
                <a:cubicBezTo>
                  <a:pt x="315055" y="515656"/>
                  <a:pt x="279959" y="525903"/>
                  <a:pt x="252681" y="556591"/>
                </a:cubicBezTo>
                <a:cubicBezTo>
                  <a:pt x="231518" y="580399"/>
                  <a:pt x="222196" y="613580"/>
                  <a:pt x="199672" y="636104"/>
                </a:cubicBezTo>
                <a:cubicBezTo>
                  <a:pt x="159198" y="676578"/>
                  <a:pt x="178755" y="651434"/>
                  <a:pt x="146663" y="715617"/>
                </a:cubicBezTo>
                <a:cubicBezTo>
                  <a:pt x="137828" y="750956"/>
                  <a:pt x="122582" y="785289"/>
                  <a:pt x="120159" y="821635"/>
                </a:cubicBezTo>
                <a:cubicBezTo>
                  <a:pt x="105848" y="1036309"/>
                  <a:pt x="143744" y="965163"/>
                  <a:pt x="80402" y="1060174"/>
                </a:cubicBezTo>
                <a:cubicBezTo>
                  <a:pt x="75985" y="1082261"/>
                  <a:pt x="71179" y="1104274"/>
                  <a:pt x="67150" y="1126435"/>
                </a:cubicBezTo>
                <a:cubicBezTo>
                  <a:pt x="62343" y="1152872"/>
                  <a:pt x="59168" y="1179600"/>
                  <a:pt x="53898" y="1205948"/>
                </a:cubicBezTo>
                <a:cubicBezTo>
                  <a:pt x="37345" y="1288714"/>
                  <a:pt x="46339" y="1229249"/>
                  <a:pt x="27394" y="1298713"/>
                </a:cubicBezTo>
                <a:cubicBezTo>
                  <a:pt x="17809" y="1333856"/>
                  <a:pt x="889" y="1404730"/>
                  <a:pt x="889" y="1404730"/>
                </a:cubicBezTo>
                <a:cubicBezTo>
                  <a:pt x="2201" y="1459833"/>
                  <a:pt x="-9971" y="1867266"/>
                  <a:pt x="27394" y="2054087"/>
                </a:cubicBezTo>
                <a:cubicBezTo>
                  <a:pt x="30134" y="2067785"/>
                  <a:pt x="36809" y="2080412"/>
                  <a:pt x="40646" y="2093843"/>
                </a:cubicBezTo>
                <a:cubicBezTo>
                  <a:pt x="45650" y="2111356"/>
                  <a:pt x="45753" y="2130561"/>
                  <a:pt x="53898" y="2146852"/>
                </a:cubicBezTo>
                <a:cubicBezTo>
                  <a:pt x="68150" y="2175356"/>
                  <a:pt x="113302" y="2243026"/>
                  <a:pt x="146663" y="2266122"/>
                </a:cubicBezTo>
                <a:cubicBezTo>
                  <a:pt x="189018" y="2295445"/>
                  <a:pt x="236322" y="2317059"/>
                  <a:pt x="279185" y="2345635"/>
                </a:cubicBezTo>
                <a:cubicBezTo>
                  <a:pt x="292437" y="2354470"/>
                  <a:pt x="304387" y="2365671"/>
                  <a:pt x="318941" y="2372139"/>
                </a:cubicBezTo>
                <a:cubicBezTo>
                  <a:pt x="344471" y="2383486"/>
                  <a:pt x="398454" y="2398643"/>
                  <a:pt x="398454" y="2398643"/>
                </a:cubicBezTo>
                <a:cubicBezTo>
                  <a:pt x="457681" y="2438128"/>
                  <a:pt x="461740" y="2450908"/>
                  <a:pt x="517724" y="2464904"/>
                </a:cubicBezTo>
                <a:cubicBezTo>
                  <a:pt x="539576" y="2470367"/>
                  <a:pt x="561898" y="2473739"/>
                  <a:pt x="583985" y="2478157"/>
                </a:cubicBezTo>
                <a:cubicBezTo>
                  <a:pt x="681168" y="2473739"/>
                  <a:pt x="778560" y="2472662"/>
                  <a:pt x="875533" y="2464904"/>
                </a:cubicBezTo>
                <a:cubicBezTo>
                  <a:pt x="889457" y="2463790"/>
                  <a:pt x="901737" y="2455040"/>
                  <a:pt x="915289" y="2451652"/>
                </a:cubicBezTo>
                <a:cubicBezTo>
                  <a:pt x="1011751" y="2427537"/>
                  <a:pt x="954735" y="2448776"/>
                  <a:pt x="1061063" y="2425148"/>
                </a:cubicBezTo>
                <a:cubicBezTo>
                  <a:pt x="1074700" y="2422118"/>
                  <a:pt x="1087388" y="2415734"/>
                  <a:pt x="1100820" y="2411896"/>
                </a:cubicBezTo>
                <a:cubicBezTo>
                  <a:pt x="1118332" y="2406892"/>
                  <a:pt x="1136159" y="2403061"/>
                  <a:pt x="1153828" y="2398643"/>
                </a:cubicBezTo>
                <a:cubicBezTo>
                  <a:pt x="1282551" y="2269925"/>
                  <a:pt x="1065243" y="2479323"/>
                  <a:pt x="1220089" y="2358887"/>
                </a:cubicBezTo>
                <a:cubicBezTo>
                  <a:pt x="1249676" y="2335875"/>
                  <a:pt x="1266076" y="2296137"/>
                  <a:pt x="1299602" y="2279374"/>
                </a:cubicBezTo>
                <a:cubicBezTo>
                  <a:pt x="1387778" y="2235287"/>
                  <a:pt x="1316114" y="2265307"/>
                  <a:pt x="1418872" y="2239617"/>
                </a:cubicBezTo>
                <a:cubicBezTo>
                  <a:pt x="1490990" y="2221587"/>
                  <a:pt x="1427204" y="2225323"/>
                  <a:pt x="1524889" y="2213113"/>
                </a:cubicBezTo>
                <a:cubicBezTo>
                  <a:pt x="1573304" y="2207061"/>
                  <a:pt x="1622072" y="2204278"/>
                  <a:pt x="1670663" y="2199861"/>
                </a:cubicBezTo>
                <a:cubicBezTo>
                  <a:pt x="1680565" y="2197386"/>
                  <a:pt x="1749848" y="2181505"/>
                  <a:pt x="1763428" y="2173357"/>
                </a:cubicBezTo>
                <a:cubicBezTo>
                  <a:pt x="1784410" y="2160768"/>
                  <a:pt x="1804398" y="2125154"/>
                  <a:pt x="1816437" y="2107096"/>
                </a:cubicBezTo>
                <a:cubicBezTo>
                  <a:pt x="1849275" y="2008580"/>
                  <a:pt x="1813905" y="2124809"/>
                  <a:pt x="1842941" y="1921565"/>
                </a:cubicBezTo>
                <a:cubicBezTo>
                  <a:pt x="1844917" y="1907736"/>
                  <a:pt x="1849410" y="1894020"/>
                  <a:pt x="1856194" y="1881809"/>
                </a:cubicBezTo>
                <a:cubicBezTo>
                  <a:pt x="1871664" y="1853964"/>
                  <a:pt x="1909202" y="1802296"/>
                  <a:pt x="1909202" y="1802296"/>
                </a:cubicBezTo>
                <a:cubicBezTo>
                  <a:pt x="1913619" y="1789044"/>
                  <a:pt x="1916951" y="1775379"/>
                  <a:pt x="1922454" y="1762539"/>
                </a:cubicBezTo>
                <a:cubicBezTo>
                  <a:pt x="1942629" y="1715463"/>
                  <a:pt x="1948846" y="1709699"/>
                  <a:pt x="1975463" y="1669774"/>
                </a:cubicBezTo>
                <a:lnTo>
                  <a:pt x="2001967" y="1590261"/>
                </a:lnTo>
                <a:cubicBezTo>
                  <a:pt x="2014793" y="1551783"/>
                  <a:pt x="2013701" y="1543442"/>
                  <a:pt x="2041724" y="1510748"/>
                </a:cubicBezTo>
                <a:cubicBezTo>
                  <a:pt x="2057986" y="1491775"/>
                  <a:pt x="2094733" y="1457739"/>
                  <a:pt x="2094733" y="1457739"/>
                </a:cubicBezTo>
                <a:cubicBezTo>
                  <a:pt x="2132273" y="1345118"/>
                  <a:pt x="2079917" y="1482433"/>
                  <a:pt x="2134489" y="1391478"/>
                </a:cubicBezTo>
                <a:cubicBezTo>
                  <a:pt x="2186096" y="1305464"/>
                  <a:pt x="2107090" y="1392373"/>
                  <a:pt x="2174246" y="1325217"/>
                </a:cubicBezTo>
                <a:cubicBezTo>
                  <a:pt x="2178663" y="1311965"/>
                  <a:pt x="2178772" y="1296369"/>
                  <a:pt x="2187498" y="1285461"/>
                </a:cubicBezTo>
                <a:cubicBezTo>
                  <a:pt x="2197447" y="1273024"/>
                  <a:pt x="2214817" y="1268906"/>
                  <a:pt x="2227254" y="1258957"/>
                </a:cubicBezTo>
                <a:cubicBezTo>
                  <a:pt x="2254231" y="1237376"/>
                  <a:pt x="2260583" y="1222216"/>
                  <a:pt x="2280263" y="1192696"/>
                </a:cubicBezTo>
                <a:cubicBezTo>
                  <a:pt x="2317804" y="1080070"/>
                  <a:pt x="2265446" y="1217390"/>
                  <a:pt x="2320020" y="1126435"/>
                </a:cubicBezTo>
                <a:cubicBezTo>
                  <a:pt x="2327207" y="1114457"/>
                  <a:pt x="2324891" y="1097853"/>
                  <a:pt x="2333272" y="1086678"/>
                </a:cubicBezTo>
                <a:cubicBezTo>
                  <a:pt x="2352013" y="1061689"/>
                  <a:pt x="2382207" y="1046407"/>
                  <a:pt x="2399533" y="1020417"/>
                </a:cubicBezTo>
                <a:lnTo>
                  <a:pt x="2426037" y="980661"/>
                </a:lnTo>
                <a:cubicBezTo>
                  <a:pt x="2430454" y="967409"/>
                  <a:pt x="2432102" y="952882"/>
                  <a:pt x="2439289" y="940904"/>
                </a:cubicBezTo>
                <a:cubicBezTo>
                  <a:pt x="2454056" y="916292"/>
                  <a:pt x="2484717" y="904563"/>
                  <a:pt x="2505550" y="887896"/>
                </a:cubicBezTo>
                <a:cubicBezTo>
                  <a:pt x="2557525" y="846316"/>
                  <a:pt x="2502767" y="871153"/>
                  <a:pt x="2571811" y="848139"/>
                </a:cubicBezTo>
                <a:cubicBezTo>
                  <a:pt x="2585063" y="839304"/>
                  <a:pt x="2601618" y="834072"/>
                  <a:pt x="2611567" y="821635"/>
                </a:cubicBezTo>
                <a:cubicBezTo>
                  <a:pt x="2620294" y="810727"/>
                  <a:pt x="2618573" y="794372"/>
                  <a:pt x="2624820" y="781878"/>
                </a:cubicBezTo>
                <a:cubicBezTo>
                  <a:pt x="2631943" y="767633"/>
                  <a:pt x="2642489" y="755374"/>
                  <a:pt x="2651324" y="742122"/>
                </a:cubicBezTo>
                <a:cubicBezTo>
                  <a:pt x="2681338" y="652076"/>
                  <a:pt x="2677828" y="589722"/>
                  <a:pt x="2677828" y="543339"/>
                </a:cubicBezTo>
                <a:close/>
              </a:path>
            </a:pathLst>
          </a:cu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1A08A481-F416-BE05-C230-E9A925C72BD9}"/>
              </a:ext>
            </a:extLst>
          </p:cNvPr>
          <p:cNvSpPr/>
          <p:nvPr/>
        </p:nvSpPr>
        <p:spPr>
          <a:xfrm>
            <a:off x="7348823" y="3392243"/>
            <a:ext cx="1897817" cy="2120347"/>
          </a:xfrm>
          <a:custGeom>
            <a:avLst/>
            <a:gdLst>
              <a:gd name="connsiteX0" fmla="*/ 1643269 w 2426247"/>
              <a:gd name="connsiteY0" fmla="*/ 0 h 2120347"/>
              <a:gd name="connsiteX1" fmla="*/ 1444487 w 2426247"/>
              <a:gd name="connsiteY1" fmla="*/ 13252 h 2120347"/>
              <a:gd name="connsiteX2" fmla="*/ 1378226 w 2426247"/>
              <a:gd name="connsiteY2" fmla="*/ 26504 h 2120347"/>
              <a:gd name="connsiteX3" fmla="*/ 1285461 w 2426247"/>
              <a:gd name="connsiteY3" fmla="*/ 39756 h 2120347"/>
              <a:gd name="connsiteX4" fmla="*/ 1086678 w 2426247"/>
              <a:gd name="connsiteY4" fmla="*/ 53008 h 2120347"/>
              <a:gd name="connsiteX5" fmla="*/ 1033669 w 2426247"/>
              <a:gd name="connsiteY5" fmla="*/ 66260 h 2120347"/>
              <a:gd name="connsiteX6" fmla="*/ 993913 w 2426247"/>
              <a:gd name="connsiteY6" fmla="*/ 79513 h 2120347"/>
              <a:gd name="connsiteX7" fmla="*/ 755374 w 2426247"/>
              <a:gd name="connsiteY7" fmla="*/ 106017 h 2120347"/>
              <a:gd name="connsiteX8" fmla="*/ 662609 w 2426247"/>
              <a:gd name="connsiteY8" fmla="*/ 132521 h 2120347"/>
              <a:gd name="connsiteX9" fmla="*/ 636104 w 2426247"/>
              <a:gd name="connsiteY9" fmla="*/ 159026 h 2120347"/>
              <a:gd name="connsiteX10" fmla="*/ 583096 w 2426247"/>
              <a:gd name="connsiteY10" fmla="*/ 185530 h 2120347"/>
              <a:gd name="connsiteX11" fmla="*/ 516835 w 2426247"/>
              <a:gd name="connsiteY11" fmla="*/ 225287 h 2120347"/>
              <a:gd name="connsiteX12" fmla="*/ 450574 w 2426247"/>
              <a:gd name="connsiteY12" fmla="*/ 291547 h 2120347"/>
              <a:gd name="connsiteX13" fmla="*/ 424069 w 2426247"/>
              <a:gd name="connsiteY13" fmla="*/ 331304 h 2120347"/>
              <a:gd name="connsiteX14" fmla="*/ 384313 w 2426247"/>
              <a:gd name="connsiteY14" fmla="*/ 357808 h 2120347"/>
              <a:gd name="connsiteX15" fmla="*/ 344556 w 2426247"/>
              <a:gd name="connsiteY15" fmla="*/ 410817 h 2120347"/>
              <a:gd name="connsiteX16" fmla="*/ 304800 w 2426247"/>
              <a:gd name="connsiteY16" fmla="*/ 424069 h 2120347"/>
              <a:gd name="connsiteX17" fmla="*/ 265043 w 2426247"/>
              <a:gd name="connsiteY17" fmla="*/ 450573 h 2120347"/>
              <a:gd name="connsiteX18" fmla="*/ 172278 w 2426247"/>
              <a:gd name="connsiteY18" fmla="*/ 490330 h 2120347"/>
              <a:gd name="connsiteX19" fmla="*/ 132522 w 2426247"/>
              <a:gd name="connsiteY19" fmla="*/ 516834 h 2120347"/>
              <a:gd name="connsiteX20" fmla="*/ 106017 w 2426247"/>
              <a:gd name="connsiteY20" fmla="*/ 543339 h 2120347"/>
              <a:gd name="connsiteX21" fmla="*/ 53009 w 2426247"/>
              <a:gd name="connsiteY21" fmla="*/ 583095 h 2120347"/>
              <a:gd name="connsiteX22" fmla="*/ 26504 w 2426247"/>
              <a:gd name="connsiteY22" fmla="*/ 675860 h 2120347"/>
              <a:gd name="connsiteX23" fmla="*/ 0 w 2426247"/>
              <a:gd name="connsiteY23" fmla="*/ 768626 h 2120347"/>
              <a:gd name="connsiteX24" fmla="*/ 13252 w 2426247"/>
              <a:gd name="connsiteY24" fmla="*/ 1152939 h 2120347"/>
              <a:gd name="connsiteX25" fmla="*/ 39756 w 2426247"/>
              <a:gd name="connsiteY25" fmla="*/ 1192695 h 2120347"/>
              <a:gd name="connsiteX26" fmla="*/ 66261 w 2426247"/>
              <a:gd name="connsiteY26" fmla="*/ 1245704 h 2120347"/>
              <a:gd name="connsiteX27" fmla="*/ 92765 w 2426247"/>
              <a:gd name="connsiteY27" fmla="*/ 1285460 h 2120347"/>
              <a:gd name="connsiteX28" fmla="*/ 145774 w 2426247"/>
              <a:gd name="connsiteY28" fmla="*/ 1378226 h 2120347"/>
              <a:gd name="connsiteX29" fmla="*/ 185530 w 2426247"/>
              <a:gd name="connsiteY29" fmla="*/ 1444487 h 2120347"/>
              <a:gd name="connsiteX30" fmla="*/ 225287 w 2426247"/>
              <a:gd name="connsiteY30" fmla="*/ 1510747 h 2120347"/>
              <a:gd name="connsiteX31" fmla="*/ 304800 w 2426247"/>
              <a:gd name="connsiteY31" fmla="*/ 1643269 h 2120347"/>
              <a:gd name="connsiteX32" fmla="*/ 463826 w 2426247"/>
              <a:gd name="connsiteY32" fmla="*/ 1736034 h 2120347"/>
              <a:gd name="connsiteX33" fmla="*/ 490330 w 2426247"/>
              <a:gd name="connsiteY33" fmla="*/ 1762539 h 2120347"/>
              <a:gd name="connsiteX34" fmla="*/ 622852 w 2426247"/>
              <a:gd name="connsiteY34" fmla="*/ 1855304 h 2120347"/>
              <a:gd name="connsiteX35" fmla="*/ 742122 w 2426247"/>
              <a:gd name="connsiteY35" fmla="*/ 1987826 h 2120347"/>
              <a:gd name="connsiteX36" fmla="*/ 834887 w 2426247"/>
              <a:gd name="connsiteY36" fmla="*/ 2040834 h 2120347"/>
              <a:gd name="connsiteX37" fmla="*/ 861391 w 2426247"/>
              <a:gd name="connsiteY37" fmla="*/ 2067339 h 2120347"/>
              <a:gd name="connsiteX38" fmla="*/ 901148 w 2426247"/>
              <a:gd name="connsiteY38" fmla="*/ 2080591 h 2120347"/>
              <a:gd name="connsiteX39" fmla="*/ 1007165 w 2426247"/>
              <a:gd name="connsiteY39" fmla="*/ 2120347 h 2120347"/>
              <a:gd name="connsiteX40" fmla="*/ 1643269 w 2426247"/>
              <a:gd name="connsiteY40" fmla="*/ 2107095 h 2120347"/>
              <a:gd name="connsiteX41" fmla="*/ 1683026 w 2426247"/>
              <a:gd name="connsiteY41" fmla="*/ 2080591 h 2120347"/>
              <a:gd name="connsiteX42" fmla="*/ 1815548 w 2426247"/>
              <a:gd name="connsiteY42" fmla="*/ 2040834 h 2120347"/>
              <a:gd name="connsiteX43" fmla="*/ 1855304 w 2426247"/>
              <a:gd name="connsiteY43" fmla="*/ 2001078 h 2120347"/>
              <a:gd name="connsiteX44" fmla="*/ 2001078 w 2426247"/>
              <a:gd name="connsiteY44" fmla="*/ 1934817 h 2120347"/>
              <a:gd name="connsiteX45" fmla="*/ 2093843 w 2426247"/>
              <a:gd name="connsiteY45" fmla="*/ 1855304 h 2120347"/>
              <a:gd name="connsiteX46" fmla="*/ 2199861 w 2426247"/>
              <a:gd name="connsiteY46" fmla="*/ 1762539 h 2120347"/>
              <a:gd name="connsiteX47" fmla="*/ 2252869 w 2426247"/>
              <a:gd name="connsiteY47" fmla="*/ 1669773 h 2120347"/>
              <a:gd name="connsiteX48" fmla="*/ 2279374 w 2426247"/>
              <a:gd name="connsiteY48" fmla="*/ 1603513 h 2120347"/>
              <a:gd name="connsiteX49" fmla="*/ 2305878 w 2426247"/>
              <a:gd name="connsiteY49" fmla="*/ 1510747 h 2120347"/>
              <a:gd name="connsiteX50" fmla="*/ 2358887 w 2426247"/>
              <a:gd name="connsiteY50" fmla="*/ 1338469 h 2120347"/>
              <a:gd name="connsiteX51" fmla="*/ 2385391 w 2426247"/>
              <a:gd name="connsiteY51" fmla="*/ 1179443 h 2120347"/>
              <a:gd name="connsiteX52" fmla="*/ 2411896 w 2426247"/>
              <a:gd name="connsiteY52" fmla="*/ 1007165 h 2120347"/>
              <a:gd name="connsiteX53" fmla="*/ 2398643 w 2426247"/>
              <a:gd name="connsiteY53" fmla="*/ 344556 h 2120347"/>
              <a:gd name="connsiteX54" fmla="*/ 2332382 w 2426247"/>
              <a:gd name="connsiteY54" fmla="*/ 278295 h 2120347"/>
              <a:gd name="connsiteX55" fmla="*/ 2266122 w 2426247"/>
              <a:gd name="connsiteY55" fmla="*/ 212034 h 2120347"/>
              <a:gd name="connsiteX56" fmla="*/ 2239617 w 2426247"/>
              <a:gd name="connsiteY56" fmla="*/ 185530 h 2120347"/>
              <a:gd name="connsiteX57" fmla="*/ 2213113 w 2426247"/>
              <a:gd name="connsiteY57" fmla="*/ 145773 h 2120347"/>
              <a:gd name="connsiteX58" fmla="*/ 2173356 w 2426247"/>
              <a:gd name="connsiteY58" fmla="*/ 119269 h 2120347"/>
              <a:gd name="connsiteX59" fmla="*/ 2040835 w 2426247"/>
              <a:gd name="connsiteY59" fmla="*/ 66260 h 2120347"/>
              <a:gd name="connsiteX60" fmla="*/ 2001078 w 2426247"/>
              <a:gd name="connsiteY60" fmla="*/ 53008 h 2120347"/>
              <a:gd name="connsiteX61" fmla="*/ 1961322 w 2426247"/>
              <a:gd name="connsiteY61" fmla="*/ 39756 h 2120347"/>
              <a:gd name="connsiteX62" fmla="*/ 1908313 w 2426247"/>
              <a:gd name="connsiteY62" fmla="*/ 26504 h 2120347"/>
              <a:gd name="connsiteX63" fmla="*/ 1828800 w 2426247"/>
              <a:gd name="connsiteY63" fmla="*/ 0 h 2120347"/>
              <a:gd name="connsiteX64" fmla="*/ 1643269 w 2426247"/>
              <a:gd name="connsiteY64" fmla="*/ 0 h 212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426247" h="2120347">
                <a:moveTo>
                  <a:pt x="1643269" y="0"/>
                </a:moveTo>
                <a:cubicBezTo>
                  <a:pt x="1577008" y="4417"/>
                  <a:pt x="1510565" y="6644"/>
                  <a:pt x="1444487" y="13252"/>
                </a:cubicBezTo>
                <a:cubicBezTo>
                  <a:pt x="1422074" y="15493"/>
                  <a:pt x="1400444" y="22801"/>
                  <a:pt x="1378226" y="26504"/>
                </a:cubicBezTo>
                <a:cubicBezTo>
                  <a:pt x="1347415" y="31639"/>
                  <a:pt x="1316568" y="36928"/>
                  <a:pt x="1285461" y="39756"/>
                </a:cubicBezTo>
                <a:cubicBezTo>
                  <a:pt x="1219326" y="45768"/>
                  <a:pt x="1152939" y="48591"/>
                  <a:pt x="1086678" y="53008"/>
                </a:cubicBezTo>
                <a:cubicBezTo>
                  <a:pt x="1069008" y="57425"/>
                  <a:pt x="1051182" y="61256"/>
                  <a:pt x="1033669" y="66260"/>
                </a:cubicBezTo>
                <a:cubicBezTo>
                  <a:pt x="1020238" y="70098"/>
                  <a:pt x="1007657" y="77014"/>
                  <a:pt x="993913" y="79513"/>
                </a:cubicBezTo>
                <a:cubicBezTo>
                  <a:pt x="948062" y="87850"/>
                  <a:pt x="793422" y="102212"/>
                  <a:pt x="755374" y="106017"/>
                </a:cubicBezTo>
                <a:cubicBezTo>
                  <a:pt x="745472" y="108492"/>
                  <a:pt x="676189" y="124373"/>
                  <a:pt x="662609" y="132521"/>
                </a:cubicBezTo>
                <a:cubicBezTo>
                  <a:pt x="651895" y="138949"/>
                  <a:pt x="646500" y="152095"/>
                  <a:pt x="636104" y="159026"/>
                </a:cubicBezTo>
                <a:cubicBezTo>
                  <a:pt x="619667" y="169984"/>
                  <a:pt x="599533" y="174572"/>
                  <a:pt x="583096" y="185530"/>
                </a:cubicBezTo>
                <a:cubicBezTo>
                  <a:pt x="510330" y="234040"/>
                  <a:pt x="609121" y="194523"/>
                  <a:pt x="516835" y="225287"/>
                </a:cubicBezTo>
                <a:cubicBezTo>
                  <a:pt x="494748" y="247374"/>
                  <a:pt x="467900" y="265558"/>
                  <a:pt x="450574" y="291547"/>
                </a:cubicBezTo>
                <a:cubicBezTo>
                  <a:pt x="441739" y="304799"/>
                  <a:pt x="435331" y="320042"/>
                  <a:pt x="424069" y="331304"/>
                </a:cubicBezTo>
                <a:cubicBezTo>
                  <a:pt x="412807" y="342566"/>
                  <a:pt x="395575" y="346546"/>
                  <a:pt x="384313" y="357808"/>
                </a:cubicBezTo>
                <a:cubicBezTo>
                  <a:pt x="368695" y="373426"/>
                  <a:pt x="361524" y="396677"/>
                  <a:pt x="344556" y="410817"/>
                </a:cubicBezTo>
                <a:cubicBezTo>
                  <a:pt x="333825" y="419760"/>
                  <a:pt x="317294" y="417822"/>
                  <a:pt x="304800" y="424069"/>
                </a:cubicBezTo>
                <a:cubicBezTo>
                  <a:pt x="290554" y="431192"/>
                  <a:pt x="278872" y="442671"/>
                  <a:pt x="265043" y="450573"/>
                </a:cubicBezTo>
                <a:cubicBezTo>
                  <a:pt x="219186" y="476777"/>
                  <a:pt x="216885" y="475462"/>
                  <a:pt x="172278" y="490330"/>
                </a:cubicBezTo>
                <a:cubicBezTo>
                  <a:pt x="159026" y="499165"/>
                  <a:pt x="144959" y="506885"/>
                  <a:pt x="132522" y="516834"/>
                </a:cubicBezTo>
                <a:cubicBezTo>
                  <a:pt x="122765" y="524639"/>
                  <a:pt x="115616" y="535340"/>
                  <a:pt x="106017" y="543339"/>
                </a:cubicBezTo>
                <a:cubicBezTo>
                  <a:pt x="89050" y="557479"/>
                  <a:pt x="70678" y="569843"/>
                  <a:pt x="53009" y="583095"/>
                </a:cubicBezTo>
                <a:cubicBezTo>
                  <a:pt x="11564" y="748865"/>
                  <a:pt x="64539" y="542737"/>
                  <a:pt x="26504" y="675860"/>
                </a:cubicBezTo>
                <a:cubicBezTo>
                  <a:pt x="-6778" y="792350"/>
                  <a:pt x="31776" y="673296"/>
                  <a:pt x="0" y="768626"/>
                </a:cubicBezTo>
                <a:cubicBezTo>
                  <a:pt x="4417" y="896730"/>
                  <a:pt x="1288" y="1025318"/>
                  <a:pt x="13252" y="1152939"/>
                </a:cubicBezTo>
                <a:cubicBezTo>
                  <a:pt x="14739" y="1168796"/>
                  <a:pt x="31854" y="1178867"/>
                  <a:pt x="39756" y="1192695"/>
                </a:cubicBezTo>
                <a:cubicBezTo>
                  <a:pt x="49557" y="1209847"/>
                  <a:pt x="56460" y="1228552"/>
                  <a:pt x="66261" y="1245704"/>
                </a:cubicBezTo>
                <a:cubicBezTo>
                  <a:pt x="74163" y="1259532"/>
                  <a:pt x="84863" y="1271632"/>
                  <a:pt x="92765" y="1285460"/>
                </a:cubicBezTo>
                <a:cubicBezTo>
                  <a:pt x="160016" y="1403151"/>
                  <a:pt x="81202" y="1281369"/>
                  <a:pt x="145774" y="1378226"/>
                </a:cubicBezTo>
                <a:cubicBezTo>
                  <a:pt x="183314" y="1490847"/>
                  <a:pt x="130958" y="1353532"/>
                  <a:pt x="185530" y="1444487"/>
                </a:cubicBezTo>
                <a:cubicBezTo>
                  <a:pt x="237135" y="1530497"/>
                  <a:pt x="158133" y="1443596"/>
                  <a:pt x="225287" y="1510747"/>
                </a:cubicBezTo>
                <a:cubicBezTo>
                  <a:pt x="240792" y="1541758"/>
                  <a:pt x="281538" y="1628730"/>
                  <a:pt x="304800" y="1643269"/>
                </a:cubicBezTo>
                <a:cubicBezTo>
                  <a:pt x="427569" y="1720000"/>
                  <a:pt x="373543" y="1690893"/>
                  <a:pt x="463826" y="1736034"/>
                </a:cubicBezTo>
                <a:cubicBezTo>
                  <a:pt x="472661" y="1744869"/>
                  <a:pt x="480335" y="1755042"/>
                  <a:pt x="490330" y="1762539"/>
                </a:cubicBezTo>
                <a:cubicBezTo>
                  <a:pt x="507655" y="1775533"/>
                  <a:pt x="600223" y="1832675"/>
                  <a:pt x="622852" y="1855304"/>
                </a:cubicBezTo>
                <a:cubicBezTo>
                  <a:pt x="670539" y="1902991"/>
                  <a:pt x="671700" y="1952615"/>
                  <a:pt x="742122" y="1987826"/>
                </a:cubicBezTo>
                <a:cubicBezTo>
                  <a:pt x="778394" y="2005962"/>
                  <a:pt x="803671" y="2015861"/>
                  <a:pt x="834887" y="2040834"/>
                </a:cubicBezTo>
                <a:cubicBezTo>
                  <a:pt x="844643" y="2048639"/>
                  <a:pt x="850677" y="2060911"/>
                  <a:pt x="861391" y="2067339"/>
                </a:cubicBezTo>
                <a:cubicBezTo>
                  <a:pt x="873369" y="2074526"/>
                  <a:pt x="888308" y="2075088"/>
                  <a:pt x="901148" y="2080591"/>
                </a:cubicBezTo>
                <a:cubicBezTo>
                  <a:pt x="998168" y="2122170"/>
                  <a:pt x="909433" y="2095914"/>
                  <a:pt x="1007165" y="2120347"/>
                </a:cubicBezTo>
                <a:cubicBezTo>
                  <a:pt x="1219200" y="2115930"/>
                  <a:pt x="1431554" y="2119549"/>
                  <a:pt x="1643269" y="2107095"/>
                </a:cubicBezTo>
                <a:cubicBezTo>
                  <a:pt x="1659169" y="2106160"/>
                  <a:pt x="1668780" y="2087714"/>
                  <a:pt x="1683026" y="2080591"/>
                </a:cubicBezTo>
                <a:cubicBezTo>
                  <a:pt x="1741141" y="2051534"/>
                  <a:pt x="1753476" y="2053249"/>
                  <a:pt x="1815548" y="2040834"/>
                </a:cubicBezTo>
                <a:cubicBezTo>
                  <a:pt x="1828800" y="2027582"/>
                  <a:pt x="1838921" y="2010180"/>
                  <a:pt x="1855304" y="2001078"/>
                </a:cubicBezTo>
                <a:cubicBezTo>
                  <a:pt x="2108436" y="1860448"/>
                  <a:pt x="1773321" y="2086655"/>
                  <a:pt x="2001078" y="1934817"/>
                </a:cubicBezTo>
                <a:cubicBezTo>
                  <a:pt x="2088271" y="1876689"/>
                  <a:pt x="2022186" y="1916725"/>
                  <a:pt x="2093843" y="1855304"/>
                </a:cubicBezTo>
                <a:cubicBezTo>
                  <a:pt x="2221599" y="1745799"/>
                  <a:pt x="2069285" y="1893112"/>
                  <a:pt x="2199861" y="1762539"/>
                </a:cubicBezTo>
                <a:cubicBezTo>
                  <a:pt x="2231935" y="1666314"/>
                  <a:pt x="2186014" y="1790111"/>
                  <a:pt x="2252869" y="1669773"/>
                </a:cubicBezTo>
                <a:cubicBezTo>
                  <a:pt x="2264422" y="1648978"/>
                  <a:pt x="2271851" y="1626080"/>
                  <a:pt x="2279374" y="1603513"/>
                </a:cubicBezTo>
                <a:cubicBezTo>
                  <a:pt x="2289544" y="1573004"/>
                  <a:pt x="2296421" y="1541484"/>
                  <a:pt x="2305878" y="1510747"/>
                </a:cubicBezTo>
                <a:cubicBezTo>
                  <a:pt x="2334978" y="1416170"/>
                  <a:pt x="2333424" y="1440319"/>
                  <a:pt x="2358887" y="1338469"/>
                </a:cubicBezTo>
                <a:cubicBezTo>
                  <a:pt x="2372884" y="1282483"/>
                  <a:pt x="2376416" y="1237782"/>
                  <a:pt x="2385391" y="1179443"/>
                </a:cubicBezTo>
                <a:cubicBezTo>
                  <a:pt x="2422185" y="940282"/>
                  <a:pt x="2373446" y="1276300"/>
                  <a:pt x="2411896" y="1007165"/>
                </a:cubicBezTo>
                <a:cubicBezTo>
                  <a:pt x="2422384" y="786919"/>
                  <a:pt x="2443805" y="563911"/>
                  <a:pt x="2398643" y="344556"/>
                </a:cubicBezTo>
                <a:cubicBezTo>
                  <a:pt x="2392344" y="313962"/>
                  <a:pt x="2354469" y="300382"/>
                  <a:pt x="2332382" y="278295"/>
                </a:cubicBezTo>
                <a:lnTo>
                  <a:pt x="2266122" y="212034"/>
                </a:lnTo>
                <a:cubicBezTo>
                  <a:pt x="2257287" y="203199"/>
                  <a:pt x="2246547" y="195926"/>
                  <a:pt x="2239617" y="185530"/>
                </a:cubicBezTo>
                <a:cubicBezTo>
                  <a:pt x="2230782" y="172278"/>
                  <a:pt x="2224375" y="157035"/>
                  <a:pt x="2213113" y="145773"/>
                </a:cubicBezTo>
                <a:cubicBezTo>
                  <a:pt x="2201851" y="134511"/>
                  <a:pt x="2187185" y="127171"/>
                  <a:pt x="2173356" y="119269"/>
                </a:cubicBezTo>
                <a:cubicBezTo>
                  <a:pt x="2118759" y="88071"/>
                  <a:pt x="2105997" y="87981"/>
                  <a:pt x="2040835" y="66260"/>
                </a:cubicBezTo>
                <a:lnTo>
                  <a:pt x="2001078" y="53008"/>
                </a:lnTo>
                <a:cubicBezTo>
                  <a:pt x="1987826" y="48591"/>
                  <a:pt x="1974874" y="43144"/>
                  <a:pt x="1961322" y="39756"/>
                </a:cubicBezTo>
                <a:cubicBezTo>
                  <a:pt x="1943652" y="35339"/>
                  <a:pt x="1925758" y="31738"/>
                  <a:pt x="1908313" y="26504"/>
                </a:cubicBezTo>
                <a:cubicBezTo>
                  <a:pt x="1881553" y="18476"/>
                  <a:pt x="1856738" y="0"/>
                  <a:pt x="1828800" y="0"/>
                </a:cubicBezTo>
                <a:lnTo>
                  <a:pt x="1643269" y="0"/>
                </a:lnTo>
                <a:close/>
              </a:path>
            </a:pathLst>
          </a:custGeom>
          <a:solidFill>
            <a:srgbClr val="00B0F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59417-E3F3-9020-74A5-8E9AF77B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ru-RU" dirty="0"/>
              <a:t>Групповая идентичность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86ABD-25BD-4B77-C275-DC45BE7A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4476"/>
            <a:ext cx="9088438" cy="139064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Общие ценности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Коммуникация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Анти-идентичность. </a:t>
            </a:r>
            <a:r>
              <a:rPr lang="ru-RU" sz="1600" dirty="0"/>
              <a:t>"Политика нацелена на создание единства в контексте конфликта и несходства; она всегда занимается созданием "нас" через определение "их"" [</a:t>
            </a:r>
            <a:r>
              <a:rPr lang="ru-RU" sz="1600" dirty="0" err="1"/>
              <a:t>Муфф</a:t>
            </a:r>
            <a:r>
              <a:rPr lang="ru-RU" sz="1600" dirty="0"/>
              <a:t> 2004]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id="{37668D3A-2ADE-DDB7-D22D-2C376B29675E}"/>
              </a:ext>
            </a:extLst>
          </p:cNvPr>
          <p:cNvSpPr/>
          <p:nvPr/>
        </p:nvSpPr>
        <p:spPr>
          <a:xfrm>
            <a:off x="5305842" y="4219909"/>
            <a:ext cx="132521" cy="15902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id="{59DE4D0E-018F-FE24-E1BC-D4E61E6CC2F8}"/>
              </a:ext>
            </a:extLst>
          </p:cNvPr>
          <p:cNvSpPr/>
          <p:nvPr/>
        </p:nvSpPr>
        <p:spPr>
          <a:xfrm>
            <a:off x="4401378" y="5021213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FD313135-89A7-69CA-9EED-45CE77A613D1}"/>
              </a:ext>
            </a:extLst>
          </p:cNvPr>
          <p:cNvSpPr/>
          <p:nvPr/>
        </p:nvSpPr>
        <p:spPr>
          <a:xfrm>
            <a:off x="5441674" y="3808639"/>
            <a:ext cx="132521" cy="15902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:a16="http://schemas.microsoft.com/office/drawing/2014/main" id="{64CB86BF-4591-4976-AA1E-B2E9F8B6B0C5}"/>
              </a:ext>
            </a:extLst>
          </p:cNvPr>
          <p:cNvSpPr/>
          <p:nvPr/>
        </p:nvSpPr>
        <p:spPr>
          <a:xfrm>
            <a:off x="4511487" y="5544673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id="{2B1400C7-60E4-62BE-905C-9A39672FC134}"/>
              </a:ext>
            </a:extLst>
          </p:cNvPr>
          <p:cNvSpPr/>
          <p:nvPr/>
        </p:nvSpPr>
        <p:spPr>
          <a:xfrm>
            <a:off x="6091032" y="3888152"/>
            <a:ext cx="132521" cy="15902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>
            <a:extLst>
              <a:ext uri="{FF2B5EF4-FFF2-40B4-BE49-F238E27FC236}">
                <a16:creationId xmlns:a16="http://schemas.microsoft.com/office/drawing/2014/main" id="{E4401321-4521-EB6C-E045-DA2C00EEE44D}"/>
              </a:ext>
            </a:extLst>
          </p:cNvPr>
          <p:cNvSpPr/>
          <p:nvPr/>
        </p:nvSpPr>
        <p:spPr>
          <a:xfrm>
            <a:off x="5918753" y="5074222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>
            <a:extLst>
              <a:ext uri="{FF2B5EF4-FFF2-40B4-BE49-F238E27FC236}">
                <a16:creationId xmlns:a16="http://schemas.microsoft.com/office/drawing/2014/main" id="{B88EF0C5-5B79-014E-D6E6-043E0AEFF9EC}"/>
              </a:ext>
            </a:extLst>
          </p:cNvPr>
          <p:cNvSpPr/>
          <p:nvPr/>
        </p:nvSpPr>
        <p:spPr>
          <a:xfrm>
            <a:off x="5786232" y="4332099"/>
            <a:ext cx="132521" cy="15902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>
            <a:extLst>
              <a:ext uri="{FF2B5EF4-FFF2-40B4-BE49-F238E27FC236}">
                <a16:creationId xmlns:a16="http://schemas.microsoft.com/office/drawing/2014/main" id="{448A8EC2-13B4-BD7C-0E22-2B2A82064779}"/>
              </a:ext>
            </a:extLst>
          </p:cNvPr>
          <p:cNvSpPr/>
          <p:nvPr/>
        </p:nvSpPr>
        <p:spPr>
          <a:xfrm>
            <a:off x="4659794" y="4617022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>
            <a:extLst>
              <a:ext uri="{FF2B5EF4-FFF2-40B4-BE49-F238E27FC236}">
                <a16:creationId xmlns:a16="http://schemas.microsoft.com/office/drawing/2014/main" id="{C2394AF8-F723-500A-F62D-B960D6774EEE}"/>
              </a:ext>
            </a:extLst>
          </p:cNvPr>
          <p:cNvSpPr/>
          <p:nvPr/>
        </p:nvSpPr>
        <p:spPr>
          <a:xfrm>
            <a:off x="6904323" y="4033133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узел 55">
            <a:extLst>
              <a:ext uri="{FF2B5EF4-FFF2-40B4-BE49-F238E27FC236}">
                <a16:creationId xmlns:a16="http://schemas.microsoft.com/office/drawing/2014/main" id="{4609F102-B832-ED75-F61A-EEAF900C106C}"/>
              </a:ext>
            </a:extLst>
          </p:cNvPr>
          <p:cNvSpPr/>
          <p:nvPr/>
        </p:nvSpPr>
        <p:spPr>
          <a:xfrm>
            <a:off x="5438362" y="5216683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узел 56">
            <a:extLst>
              <a:ext uri="{FF2B5EF4-FFF2-40B4-BE49-F238E27FC236}">
                <a16:creationId xmlns:a16="http://schemas.microsoft.com/office/drawing/2014/main" id="{3263C648-D166-B534-A9BB-D6D4E3282B8E}"/>
              </a:ext>
            </a:extLst>
          </p:cNvPr>
          <p:cNvSpPr/>
          <p:nvPr/>
        </p:nvSpPr>
        <p:spPr>
          <a:xfrm>
            <a:off x="5786232" y="5703699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>
            <a:extLst>
              <a:ext uri="{FF2B5EF4-FFF2-40B4-BE49-F238E27FC236}">
                <a16:creationId xmlns:a16="http://schemas.microsoft.com/office/drawing/2014/main" id="{0799E7B6-4D39-1F9B-2895-2655160488D9}"/>
              </a:ext>
            </a:extLst>
          </p:cNvPr>
          <p:cNvSpPr/>
          <p:nvPr/>
        </p:nvSpPr>
        <p:spPr>
          <a:xfrm>
            <a:off x="6117537" y="4769422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>
            <a:extLst>
              <a:ext uri="{FF2B5EF4-FFF2-40B4-BE49-F238E27FC236}">
                <a16:creationId xmlns:a16="http://schemas.microsoft.com/office/drawing/2014/main" id="{2586DB1B-6DDA-D021-6679-31F909A5858C}"/>
              </a:ext>
            </a:extLst>
          </p:cNvPr>
          <p:cNvSpPr/>
          <p:nvPr/>
        </p:nvSpPr>
        <p:spPr>
          <a:xfrm>
            <a:off x="5017303" y="5531420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>
            <a:extLst>
              <a:ext uri="{FF2B5EF4-FFF2-40B4-BE49-F238E27FC236}">
                <a16:creationId xmlns:a16="http://schemas.microsoft.com/office/drawing/2014/main" id="{9BD77A3F-84F2-E4B0-601D-DC0A0E831550}"/>
              </a:ext>
            </a:extLst>
          </p:cNvPr>
          <p:cNvSpPr/>
          <p:nvPr/>
        </p:nvSpPr>
        <p:spPr>
          <a:xfrm>
            <a:off x="6223553" y="5379022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>
            <a:extLst>
              <a:ext uri="{FF2B5EF4-FFF2-40B4-BE49-F238E27FC236}">
                <a16:creationId xmlns:a16="http://schemas.microsoft.com/office/drawing/2014/main" id="{96F0595E-75DB-500B-8AE4-24B78797484F}"/>
              </a:ext>
            </a:extLst>
          </p:cNvPr>
          <p:cNvSpPr/>
          <p:nvPr/>
        </p:nvSpPr>
        <p:spPr>
          <a:xfrm>
            <a:off x="7648163" y="4689909"/>
            <a:ext cx="132521" cy="1590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узел 61">
            <a:extLst>
              <a:ext uri="{FF2B5EF4-FFF2-40B4-BE49-F238E27FC236}">
                <a16:creationId xmlns:a16="http://schemas.microsoft.com/office/drawing/2014/main" id="{15A6B93F-4C9B-C981-94B1-5CCB1A1C8ABB}"/>
              </a:ext>
            </a:extLst>
          </p:cNvPr>
          <p:cNvSpPr/>
          <p:nvPr/>
        </p:nvSpPr>
        <p:spPr>
          <a:xfrm>
            <a:off x="6747013" y="5087473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узел 62">
            <a:extLst>
              <a:ext uri="{FF2B5EF4-FFF2-40B4-BE49-F238E27FC236}">
                <a16:creationId xmlns:a16="http://schemas.microsoft.com/office/drawing/2014/main" id="{E9B6D002-4F63-D244-060B-8978AAF78D55}"/>
              </a:ext>
            </a:extLst>
          </p:cNvPr>
          <p:cNvSpPr/>
          <p:nvPr/>
        </p:nvSpPr>
        <p:spPr>
          <a:xfrm>
            <a:off x="6680753" y="5836222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узел 63">
            <a:extLst>
              <a:ext uri="{FF2B5EF4-FFF2-40B4-BE49-F238E27FC236}">
                <a16:creationId xmlns:a16="http://schemas.microsoft.com/office/drawing/2014/main" id="{79139EE6-5AF8-7F50-3DC9-A1346500EC78}"/>
              </a:ext>
            </a:extLst>
          </p:cNvPr>
          <p:cNvSpPr/>
          <p:nvPr/>
        </p:nvSpPr>
        <p:spPr>
          <a:xfrm>
            <a:off x="4235727" y="3629231"/>
            <a:ext cx="132521" cy="1590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>
            <a:extLst>
              <a:ext uri="{FF2B5EF4-FFF2-40B4-BE49-F238E27FC236}">
                <a16:creationId xmlns:a16="http://schemas.microsoft.com/office/drawing/2014/main" id="{BF5271A8-B573-1E3E-304D-0E0E45539455}"/>
              </a:ext>
            </a:extLst>
          </p:cNvPr>
          <p:cNvSpPr/>
          <p:nvPr/>
        </p:nvSpPr>
        <p:spPr>
          <a:xfrm>
            <a:off x="4964598" y="3372470"/>
            <a:ext cx="132521" cy="15902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>
            <a:extLst>
              <a:ext uri="{FF2B5EF4-FFF2-40B4-BE49-F238E27FC236}">
                <a16:creationId xmlns:a16="http://schemas.microsoft.com/office/drawing/2014/main" id="{A7DF0B8F-59CA-356C-A530-910F861441F9}"/>
              </a:ext>
            </a:extLst>
          </p:cNvPr>
          <p:cNvSpPr/>
          <p:nvPr/>
        </p:nvSpPr>
        <p:spPr>
          <a:xfrm>
            <a:off x="5927330" y="3107426"/>
            <a:ext cx="132521" cy="15902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F94E747A-EB8D-4580-4474-50825DBAF077}"/>
              </a:ext>
            </a:extLst>
          </p:cNvPr>
          <p:cNvSpPr/>
          <p:nvPr/>
        </p:nvSpPr>
        <p:spPr>
          <a:xfrm rot="1984263">
            <a:off x="4190845" y="2625520"/>
            <a:ext cx="1829869" cy="388808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379217C-FBB1-C807-29BF-C3670B515358}"/>
              </a:ext>
            </a:extLst>
          </p:cNvPr>
          <p:cNvSpPr/>
          <p:nvPr/>
        </p:nvSpPr>
        <p:spPr>
          <a:xfrm rot="19218306">
            <a:off x="5418892" y="2526595"/>
            <a:ext cx="2068110" cy="41660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0C33537-954E-4580-A152-7978EB65FF32}"/>
              </a:ext>
            </a:extLst>
          </p:cNvPr>
          <p:cNvSpPr/>
          <p:nvPr/>
        </p:nvSpPr>
        <p:spPr>
          <a:xfrm>
            <a:off x="6691085" y="2956853"/>
            <a:ext cx="254714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Область коммуникации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2570095-63C4-173C-11ED-FFA1F1E27356}"/>
              </a:ext>
            </a:extLst>
          </p:cNvPr>
          <p:cNvSpPr txBox="1"/>
          <p:nvPr/>
        </p:nvSpPr>
        <p:spPr>
          <a:xfrm>
            <a:off x="5391176" y="3338557"/>
            <a:ext cx="89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«МЫ»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47AAF2C-038C-5278-8C19-BE91AD96C547}"/>
              </a:ext>
            </a:extLst>
          </p:cNvPr>
          <p:cNvSpPr txBox="1"/>
          <p:nvPr/>
        </p:nvSpPr>
        <p:spPr>
          <a:xfrm>
            <a:off x="3033064" y="3855599"/>
            <a:ext cx="89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«ОНИ»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C5231D5-FB24-6F1A-1A51-DBE9D2872E61}"/>
              </a:ext>
            </a:extLst>
          </p:cNvPr>
          <p:cNvSpPr txBox="1"/>
          <p:nvPr/>
        </p:nvSpPr>
        <p:spPr>
          <a:xfrm>
            <a:off x="8213883" y="4479603"/>
            <a:ext cx="89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1600" dirty="0"/>
              <a:t>ОНИ</a:t>
            </a:r>
            <a:r>
              <a:rPr lang="ru-RU" dirty="0"/>
              <a:t>»</a:t>
            </a:r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2F8D6105-1626-2ED9-DCE5-3521858B6197}"/>
              </a:ext>
            </a:extLst>
          </p:cNvPr>
          <p:cNvSpPr/>
          <p:nvPr/>
        </p:nvSpPr>
        <p:spPr>
          <a:xfrm>
            <a:off x="4789521" y="2918872"/>
            <a:ext cx="1563757" cy="1963336"/>
          </a:xfrm>
          <a:custGeom>
            <a:avLst/>
            <a:gdLst>
              <a:gd name="connsiteX0" fmla="*/ 0 w 1563757"/>
              <a:gd name="connsiteY0" fmla="*/ 609600 h 2173356"/>
              <a:gd name="connsiteX1" fmla="*/ 92765 w 1563757"/>
              <a:gd name="connsiteY1" fmla="*/ 596347 h 2173356"/>
              <a:gd name="connsiteX2" fmla="*/ 132522 w 1563757"/>
              <a:gd name="connsiteY2" fmla="*/ 583095 h 2173356"/>
              <a:gd name="connsiteX3" fmla="*/ 159026 w 1563757"/>
              <a:gd name="connsiteY3" fmla="*/ 503582 h 2173356"/>
              <a:gd name="connsiteX4" fmla="*/ 198783 w 1563757"/>
              <a:gd name="connsiteY4" fmla="*/ 437321 h 2173356"/>
              <a:gd name="connsiteX5" fmla="*/ 278296 w 1563757"/>
              <a:gd name="connsiteY5" fmla="*/ 410817 h 2173356"/>
              <a:gd name="connsiteX6" fmla="*/ 318052 w 1563757"/>
              <a:gd name="connsiteY6" fmla="*/ 397565 h 2173356"/>
              <a:gd name="connsiteX7" fmla="*/ 410817 w 1563757"/>
              <a:gd name="connsiteY7" fmla="*/ 371061 h 2173356"/>
              <a:gd name="connsiteX8" fmla="*/ 477078 w 1563757"/>
              <a:gd name="connsiteY8" fmla="*/ 304800 h 2173356"/>
              <a:gd name="connsiteX9" fmla="*/ 490330 w 1563757"/>
              <a:gd name="connsiteY9" fmla="*/ 265043 h 2173356"/>
              <a:gd name="connsiteX10" fmla="*/ 530087 w 1563757"/>
              <a:gd name="connsiteY10" fmla="*/ 238539 h 2173356"/>
              <a:gd name="connsiteX11" fmla="*/ 596348 w 1563757"/>
              <a:gd name="connsiteY11" fmla="*/ 198782 h 2173356"/>
              <a:gd name="connsiteX12" fmla="*/ 636104 w 1563757"/>
              <a:gd name="connsiteY12" fmla="*/ 172278 h 2173356"/>
              <a:gd name="connsiteX13" fmla="*/ 662609 w 1563757"/>
              <a:gd name="connsiteY13" fmla="*/ 145774 h 2173356"/>
              <a:gd name="connsiteX14" fmla="*/ 702365 w 1563757"/>
              <a:gd name="connsiteY14" fmla="*/ 132521 h 2173356"/>
              <a:gd name="connsiteX15" fmla="*/ 728870 w 1563757"/>
              <a:gd name="connsiteY15" fmla="*/ 106017 h 2173356"/>
              <a:gd name="connsiteX16" fmla="*/ 808383 w 1563757"/>
              <a:gd name="connsiteY16" fmla="*/ 79513 h 2173356"/>
              <a:gd name="connsiteX17" fmla="*/ 914400 w 1563757"/>
              <a:gd name="connsiteY17" fmla="*/ 26504 h 2173356"/>
              <a:gd name="connsiteX18" fmla="*/ 954157 w 1563757"/>
              <a:gd name="connsiteY18" fmla="*/ 13252 h 2173356"/>
              <a:gd name="connsiteX19" fmla="*/ 993913 w 1563757"/>
              <a:gd name="connsiteY19" fmla="*/ 0 h 2173356"/>
              <a:gd name="connsiteX20" fmla="*/ 1179444 w 1563757"/>
              <a:gd name="connsiteY20" fmla="*/ 39756 h 2173356"/>
              <a:gd name="connsiteX21" fmla="*/ 1219200 w 1563757"/>
              <a:gd name="connsiteY21" fmla="*/ 53008 h 2173356"/>
              <a:gd name="connsiteX22" fmla="*/ 1258957 w 1563757"/>
              <a:gd name="connsiteY22" fmla="*/ 79513 h 2173356"/>
              <a:gd name="connsiteX23" fmla="*/ 1404730 w 1563757"/>
              <a:gd name="connsiteY23" fmla="*/ 106017 h 2173356"/>
              <a:gd name="connsiteX24" fmla="*/ 1484244 w 1563757"/>
              <a:gd name="connsiteY24" fmla="*/ 145774 h 2173356"/>
              <a:gd name="connsiteX25" fmla="*/ 1510748 w 1563757"/>
              <a:gd name="connsiteY25" fmla="*/ 225287 h 2173356"/>
              <a:gd name="connsiteX26" fmla="*/ 1524000 w 1563757"/>
              <a:gd name="connsiteY26" fmla="*/ 265043 h 2173356"/>
              <a:gd name="connsiteX27" fmla="*/ 1537252 w 1563757"/>
              <a:gd name="connsiteY27" fmla="*/ 304800 h 2173356"/>
              <a:gd name="connsiteX28" fmla="*/ 1550504 w 1563757"/>
              <a:gd name="connsiteY28" fmla="*/ 569843 h 2173356"/>
              <a:gd name="connsiteX29" fmla="*/ 1563757 w 1563757"/>
              <a:gd name="connsiteY29" fmla="*/ 662608 h 2173356"/>
              <a:gd name="connsiteX30" fmla="*/ 1550504 w 1563757"/>
              <a:gd name="connsiteY30" fmla="*/ 1060174 h 2173356"/>
              <a:gd name="connsiteX31" fmla="*/ 1470991 w 1563757"/>
              <a:gd name="connsiteY31" fmla="*/ 1219200 h 2173356"/>
              <a:gd name="connsiteX32" fmla="*/ 1444487 w 1563757"/>
              <a:gd name="connsiteY32" fmla="*/ 1258956 h 2173356"/>
              <a:gd name="connsiteX33" fmla="*/ 1404730 w 1563757"/>
              <a:gd name="connsiteY33" fmla="*/ 1378226 h 2173356"/>
              <a:gd name="connsiteX34" fmla="*/ 1378226 w 1563757"/>
              <a:gd name="connsiteY34" fmla="*/ 1457739 h 2173356"/>
              <a:gd name="connsiteX35" fmla="*/ 1338470 w 1563757"/>
              <a:gd name="connsiteY35" fmla="*/ 1590261 h 2173356"/>
              <a:gd name="connsiteX36" fmla="*/ 1325217 w 1563757"/>
              <a:gd name="connsiteY36" fmla="*/ 1630017 h 2173356"/>
              <a:gd name="connsiteX37" fmla="*/ 1298713 w 1563757"/>
              <a:gd name="connsiteY37" fmla="*/ 1669774 h 2173356"/>
              <a:gd name="connsiteX38" fmla="*/ 1245704 w 1563757"/>
              <a:gd name="connsiteY38" fmla="*/ 1775791 h 2173356"/>
              <a:gd name="connsiteX39" fmla="*/ 1232452 w 1563757"/>
              <a:gd name="connsiteY39" fmla="*/ 1815547 h 2173356"/>
              <a:gd name="connsiteX40" fmla="*/ 1166191 w 1563757"/>
              <a:gd name="connsiteY40" fmla="*/ 1908313 h 2173356"/>
              <a:gd name="connsiteX41" fmla="*/ 1139687 w 1563757"/>
              <a:gd name="connsiteY41" fmla="*/ 1948069 h 2173356"/>
              <a:gd name="connsiteX42" fmla="*/ 1113183 w 1563757"/>
              <a:gd name="connsiteY42" fmla="*/ 1974574 h 2173356"/>
              <a:gd name="connsiteX43" fmla="*/ 1086678 w 1563757"/>
              <a:gd name="connsiteY43" fmla="*/ 2014330 h 2173356"/>
              <a:gd name="connsiteX44" fmla="*/ 1020417 w 1563757"/>
              <a:gd name="connsiteY44" fmla="*/ 2080591 h 2173356"/>
              <a:gd name="connsiteX45" fmla="*/ 1007165 w 1563757"/>
              <a:gd name="connsiteY45" fmla="*/ 2120347 h 2173356"/>
              <a:gd name="connsiteX46" fmla="*/ 940904 w 1563757"/>
              <a:gd name="connsiteY46" fmla="*/ 2173356 h 2173356"/>
              <a:gd name="connsiteX47" fmla="*/ 821635 w 1563757"/>
              <a:gd name="connsiteY47" fmla="*/ 2146852 h 2173356"/>
              <a:gd name="connsiteX48" fmla="*/ 702365 w 1563757"/>
              <a:gd name="connsiteY48" fmla="*/ 2001078 h 2173356"/>
              <a:gd name="connsiteX49" fmla="*/ 649357 w 1563757"/>
              <a:gd name="connsiteY49" fmla="*/ 1921565 h 2173356"/>
              <a:gd name="connsiteX50" fmla="*/ 609600 w 1563757"/>
              <a:gd name="connsiteY50" fmla="*/ 1895061 h 2173356"/>
              <a:gd name="connsiteX51" fmla="*/ 556591 w 1563757"/>
              <a:gd name="connsiteY51" fmla="*/ 1815547 h 2173356"/>
              <a:gd name="connsiteX52" fmla="*/ 530087 w 1563757"/>
              <a:gd name="connsiteY52" fmla="*/ 1736034 h 2173356"/>
              <a:gd name="connsiteX53" fmla="*/ 516835 w 1563757"/>
              <a:gd name="connsiteY53" fmla="*/ 1696278 h 2173356"/>
              <a:gd name="connsiteX54" fmla="*/ 490330 w 1563757"/>
              <a:gd name="connsiteY54" fmla="*/ 1669774 h 2173356"/>
              <a:gd name="connsiteX55" fmla="*/ 463826 w 1563757"/>
              <a:gd name="connsiteY55" fmla="*/ 1590261 h 2173356"/>
              <a:gd name="connsiteX56" fmla="*/ 437322 w 1563757"/>
              <a:gd name="connsiteY56" fmla="*/ 1470991 h 2173356"/>
              <a:gd name="connsiteX57" fmla="*/ 410817 w 1563757"/>
              <a:gd name="connsiteY57" fmla="*/ 1444487 h 2173356"/>
              <a:gd name="connsiteX58" fmla="*/ 371061 w 1563757"/>
              <a:gd name="connsiteY58" fmla="*/ 1364974 h 2173356"/>
              <a:gd name="connsiteX59" fmla="*/ 318052 w 1563757"/>
              <a:gd name="connsiteY59" fmla="*/ 1311965 h 2173356"/>
              <a:gd name="connsiteX60" fmla="*/ 251791 w 1563757"/>
              <a:gd name="connsiteY60" fmla="*/ 1258956 h 2173356"/>
              <a:gd name="connsiteX61" fmla="*/ 225287 w 1563757"/>
              <a:gd name="connsiteY61" fmla="*/ 1179443 h 2173356"/>
              <a:gd name="connsiteX62" fmla="*/ 198783 w 1563757"/>
              <a:gd name="connsiteY62" fmla="*/ 1086678 h 2173356"/>
              <a:gd name="connsiteX63" fmla="*/ 145774 w 1563757"/>
              <a:gd name="connsiteY63" fmla="*/ 1007165 h 2173356"/>
              <a:gd name="connsiteX64" fmla="*/ 132522 w 1563757"/>
              <a:gd name="connsiteY64" fmla="*/ 967408 h 2173356"/>
              <a:gd name="connsiteX65" fmla="*/ 106017 w 1563757"/>
              <a:gd name="connsiteY65" fmla="*/ 940904 h 2173356"/>
              <a:gd name="connsiteX66" fmla="*/ 79513 w 1563757"/>
              <a:gd name="connsiteY66" fmla="*/ 901147 h 2173356"/>
              <a:gd name="connsiteX67" fmla="*/ 66261 w 1563757"/>
              <a:gd name="connsiteY67" fmla="*/ 861391 h 2173356"/>
              <a:gd name="connsiteX68" fmla="*/ 13252 w 1563757"/>
              <a:gd name="connsiteY68" fmla="*/ 742121 h 2173356"/>
              <a:gd name="connsiteX69" fmla="*/ 0 w 1563757"/>
              <a:gd name="connsiteY69" fmla="*/ 609600 h 217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563757" h="2173356">
                <a:moveTo>
                  <a:pt x="0" y="609600"/>
                </a:moveTo>
                <a:cubicBezTo>
                  <a:pt x="30922" y="605182"/>
                  <a:pt x="62136" y="602473"/>
                  <a:pt x="92765" y="596347"/>
                </a:cubicBezTo>
                <a:cubicBezTo>
                  <a:pt x="106463" y="593607"/>
                  <a:pt x="124403" y="594462"/>
                  <a:pt x="132522" y="583095"/>
                </a:cubicBezTo>
                <a:cubicBezTo>
                  <a:pt x="148761" y="560361"/>
                  <a:pt x="150191" y="530086"/>
                  <a:pt x="159026" y="503582"/>
                </a:cubicBezTo>
                <a:cubicBezTo>
                  <a:pt x="168094" y="476378"/>
                  <a:pt x="169677" y="451874"/>
                  <a:pt x="198783" y="437321"/>
                </a:cubicBezTo>
                <a:cubicBezTo>
                  <a:pt x="223771" y="424827"/>
                  <a:pt x="251792" y="419652"/>
                  <a:pt x="278296" y="410817"/>
                </a:cubicBezTo>
                <a:cubicBezTo>
                  <a:pt x="291548" y="406400"/>
                  <a:pt x="304500" y="400953"/>
                  <a:pt x="318052" y="397565"/>
                </a:cubicBezTo>
                <a:cubicBezTo>
                  <a:pt x="384613" y="380925"/>
                  <a:pt x="353782" y="390073"/>
                  <a:pt x="410817" y="371061"/>
                </a:cubicBezTo>
                <a:cubicBezTo>
                  <a:pt x="432904" y="348974"/>
                  <a:pt x="467201" y="334433"/>
                  <a:pt x="477078" y="304800"/>
                </a:cubicBezTo>
                <a:cubicBezTo>
                  <a:pt x="481495" y="291548"/>
                  <a:pt x="481604" y="275951"/>
                  <a:pt x="490330" y="265043"/>
                </a:cubicBezTo>
                <a:cubicBezTo>
                  <a:pt x="500280" y="252606"/>
                  <a:pt x="517650" y="248489"/>
                  <a:pt x="530087" y="238539"/>
                </a:cubicBezTo>
                <a:cubicBezTo>
                  <a:pt x="582063" y="196958"/>
                  <a:pt x="527303" y="221797"/>
                  <a:pt x="596348" y="198782"/>
                </a:cubicBezTo>
                <a:cubicBezTo>
                  <a:pt x="609600" y="189947"/>
                  <a:pt x="623667" y="182227"/>
                  <a:pt x="636104" y="172278"/>
                </a:cubicBezTo>
                <a:cubicBezTo>
                  <a:pt x="645860" y="164473"/>
                  <a:pt x="651895" y="152202"/>
                  <a:pt x="662609" y="145774"/>
                </a:cubicBezTo>
                <a:cubicBezTo>
                  <a:pt x="674587" y="138587"/>
                  <a:pt x="689113" y="136939"/>
                  <a:pt x="702365" y="132521"/>
                </a:cubicBezTo>
                <a:cubicBezTo>
                  <a:pt x="711200" y="123686"/>
                  <a:pt x="717695" y="111605"/>
                  <a:pt x="728870" y="106017"/>
                </a:cubicBezTo>
                <a:cubicBezTo>
                  <a:pt x="753859" y="93523"/>
                  <a:pt x="808383" y="79513"/>
                  <a:pt x="808383" y="79513"/>
                </a:cubicBezTo>
                <a:cubicBezTo>
                  <a:pt x="854642" y="33253"/>
                  <a:pt x="823034" y="56959"/>
                  <a:pt x="914400" y="26504"/>
                </a:cubicBezTo>
                <a:lnTo>
                  <a:pt x="954157" y="13252"/>
                </a:lnTo>
                <a:lnTo>
                  <a:pt x="993913" y="0"/>
                </a:lnTo>
                <a:cubicBezTo>
                  <a:pt x="1127651" y="16717"/>
                  <a:pt x="1066145" y="1990"/>
                  <a:pt x="1179444" y="39756"/>
                </a:cubicBezTo>
                <a:lnTo>
                  <a:pt x="1219200" y="53008"/>
                </a:lnTo>
                <a:cubicBezTo>
                  <a:pt x="1232452" y="61843"/>
                  <a:pt x="1244711" y="72390"/>
                  <a:pt x="1258957" y="79513"/>
                </a:cubicBezTo>
                <a:cubicBezTo>
                  <a:pt x="1299813" y="99941"/>
                  <a:pt x="1368186" y="101449"/>
                  <a:pt x="1404730" y="106017"/>
                </a:cubicBezTo>
                <a:cubicBezTo>
                  <a:pt x="1426393" y="113238"/>
                  <a:pt x="1470722" y="124139"/>
                  <a:pt x="1484244" y="145774"/>
                </a:cubicBezTo>
                <a:cubicBezTo>
                  <a:pt x="1499051" y="169465"/>
                  <a:pt x="1501913" y="198783"/>
                  <a:pt x="1510748" y="225287"/>
                </a:cubicBezTo>
                <a:lnTo>
                  <a:pt x="1524000" y="265043"/>
                </a:lnTo>
                <a:lnTo>
                  <a:pt x="1537252" y="304800"/>
                </a:lnTo>
                <a:cubicBezTo>
                  <a:pt x="1541669" y="393148"/>
                  <a:pt x="1543969" y="481627"/>
                  <a:pt x="1550504" y="569843"/>
                </a:cubicBezTo>
                <a:cubicBezTo>
                  <a:pt x="1552811" y="600993"/>
                  <a:pt x="1563757" y="631372"/>
                  <a:pt x="1563757" y="662608"/>
                </a:cubicBezTo>
                <a:cubicBezTo>
                  <a:pt x="1563757" y="795204"/>
                  <a:pt x="1561516" y="928036"/>
                  <a:pt x="1550504" y="1060174"/>
                </a:cubicBezTo>
                <a:cubicBezTo>
                  <a:pt x="1545278" y="1122880"/>
                  <a:pt x="1503751" y="1170060"/>
                  <a:pt x="1470991" y="1219200"/>
                </a:cubicBezTo>
                <a:lnTo>
                  <a:pt x="1444487" y="1258956"/>
                </a:lnTo>
                <a:lnTo>
                  <a:pt x="1404730" y="1378226"/>
                </a:lnTo>
                <a:lnTo>
                  <a:pt x="1378226" y="1457739"/>
                </a:lnTo>
                <a:cubicBezTo>
                  <a:pt x="1358200" y="1537843"/>
                  <a:pt x="1370730" y="1493481"/>
                  <a:pt x="1338470" y="1590261"/>
                </a:cubicBezTo>
                <a:cubicBezTo>
                  <a:pt x="1334053" y="1603513"/>
                  <a:pt x="1332965" y="1618394"/>
                  <a:pt x="1325217" y="1630017"/>
                </a:cubicBezTo>
                <a:cubicBezTo>
                  <a:pt x="1316382" y="1643269"/>
                  <a:pt x="1305182" y="1655220"/>
                  <a:pt x="1298713" y="1669774"/>
                </a:cubicBezTo>
                <a:cubicBezTo>
                  <a:pt x="1249986" y="1779411"/>
                  <a:pt x="1300136" y="1721361"/>
                  <a:pt x="1245704" y="1775791"/>
                </a:cubicBezTo>
                <a:cubicBezTo>
                  <a:pt x="1241287" y="1789043"/>
                  <a:pt x="1238699" y="1803053"/>
                  <a:pt x="1232452" y="1815547"/>
                </a:cubicBezTo>
                <a:cubicBezTo>
                  <a:pt x="1222039" y="1836373"/>
                  <a:pt x="1176200" y="1894301"/>
                  <a:pt x="1166191" y="1908313"/>
                </a:cubicBezTo>
                <a:cubicBezTo>
                  <a:pt x="1156934" y="1921273"/>
                  <a:pt x="1149636" y="1935632"/>
                  <a:pt x="1139687" y="1948069"/>
                </a:cubicBezTo>
                <a:cubicBezTo>
                  <a:pt x="1131882" y="1957825"/>
                  <a:pt x="1120988" y="1964818"/>
                  <a:pt x="1113183" y="1974574"/>
                </a:cubicBezTo>
                <a:cubicBezTo>
                  <a:pt x="1103233" y="1987011"/>
                  <a:pt x="1097166" y="2002344"/>
                  <a:pt x="1086678" y="2014330"/>
                </a:cubicBezTo>
                <a:cubicBezTo>
                  <a:pt x="1066109" y="2037837"/>
                  <a:pt x="1020417" y="2080591"/>
                  <a:pt x="1020417" y="2080591"/>
                </a:cubicBezTo>
                <a:cubicBezTo>
                  <a:pt x="1016000" y="2093843"/>
                  <a:pt x="1014352" y="2108369"/>
                  <a:pt x="1007165" y="2120347"/>
                </a:cubicBezTo>
                <a:cubicBezTo>
                  <a:pt x="994575" y="2141331"/>
                  <a:pt x="958964" y="2161316"/>
                  <a:pt x="940904" y="2173356"/>
                </a:cubicBezTo>
                <a:cubicBezTo>
                  <a:pt x="937260" y="2172749"/>
                  <a:pt x="840277" y="2160834"/>
                  <a:pt x="821635" y="2146852"/>
                </a:cubicBezTo>
                <a:cubicBezTo>
                  <a:pt x="762446" y="2102460"/>
                  <a:pt x="742518" y="2061308"/>
                  <a:pt x="702365" y="2001078"/>
                </a:cubicBezTo>
                <a:cubicBezTo>
                  <a:pt x="702364" y="2001077"/>
                  <a:pt x="649359" y="1921566"/>
                  <a:pt x="649357" y="1921565"/>
                </a:cubicBezTo>
                <a:lnTo>
                  <a:pt x="609600" y="1895061"/>
                </a:lnTo>
                <a:cubicBezTo>
                  <a:pt x="565759" y="1763536"/>
                  <a:pt x="639314" y="1964448"/>
                  <a:pt x="556591" y="1815547"/>
                </a:cubicBezTo>
                <a:cubicBezTo>
                  <a:pt x="543023" y="1791125"/>
                  <a:pt x="538922" y="1762538"/>
                  <a:pt x="530087" y="1736034"/>
                </a:cubicBezTo>
                <a:cubicBezTo>
                  <a:pt x="525670" y="1722782"/>
                  <a:pt x="526713" y="1706155"/>
                  <a:pt x="516835" y="1696278"/>
                </a:cubicBezTo>
                <a:lnTo>
                  <a:pt x="490330" y="1669774"/>
                </a:lnTo>
                <a:cubicBezTo>
                  <a:pt x="481495" y="1643270"/>
                  <a:pt x="469305" y="1617656"/>
                  <a:pt x="463826" y="1590261"/>
                </a:cubicBezTo>
                <a:cubicBezTo>
                  <a:pt x="462432" y="1583291"/>
                  <a:pt x="443560" y="1483467"/>
                  <a:pt x="437322" y="1470991"/>
                </a:cubicBezTo>
                <a:cubicBezTo>
                  <a:pt x="431734" y="1459816"/>
                  <a:pt x="419652" y="1453322"/>
                  <a:pt x="410817" y="1444487"/>
                </a:cubicBezTo>
                <a:cubicBezTo>
                  <a:pt x="397991" y="1406007"/>
                  <a:pt x="399086" y="1397670"/>
                  <a:pt x="371061" y="1364974"/>
                </a:cubicBezTo>
                <a:cubicBezTo>
                  <a:pt x="354799" y="1346001"/>
                  <a:pt x="338844" y="1325826"/>
                  <a:pt x="318052" y="1311965"/>
                </a:cubicBezTo>
                <a:cubicBezTo>
                  <a:pt x="267900" y="1278530"/>
                  <a:pt x="289558" y="1296723"/>
                  <a:pt x="251791" y="1258956"/>
                </a:cubicBezTo>
                <a:cubicBezTo>
                  <a:pt x="242956" y="1232452"/>
                  <a:pt x="232063" y="1206547"/>
                  <a:pt x="225287" y="1179443"/>
                </a:cubicBezTo>
                <a:cubicBezTo>
                  <a:pt x="222168" y="1166966"/>
                  <a:pt x="207425" y="1102233"/>
                  <a:pt x="198783" y="1086678"/>
                </a:cubicBezTo>
                <a:cubicBezTo>
                  <a:pt x="183313" y="1058832"/>
                  <a:pt x="145774" y="1007165"/>
                  <a:pt x="145774" y="1007165"/>
                </a:cubicBezTo>
                <a:cubicBezTo>
                  <a:pt x="141357" y="993913"/>
                  <a:pt x="139709" y="979386"/>
                  <a:pt x="132522" y="967408"/>
                </a:cubicBezTo>
                <a:cubicBezTo>
                  <a:pt x="126094" y="956694"/>
                  <a:pt x="113822" y="950660"/>
                  <a:pt x="106017" y="940904"/>
                </a:cubicBezTo>
                <a:cubicBezTo>
                  <a:pt x="96067" y="928467"/>
                  <a:pt x="86636" y="915393"/>
                  <a:pt x="79513" y="901147"/>
                </a:cubicBezTo>
                <a:cubicBezTo>
                  <a:pt x="73266" y="888653"/>
                  <a:pt x="72508" y="873885"/>
                  <a:pt x="66261" y="861391"/>
                </a:cubicBezTo>
                <a:cubicBezTo>
                  <a:pt x="42242" y="813352"/>
                  <a:pt x="13252" y="810496"/>
                  <a:pt x="13252" y="742121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>
            <a:extLst>
              <a:ext uri="{FF2B5EF4-FFF2-40B4-BE49-F238E27FC236}">
                <a16:creationId xmlns:a16="http://schemas.microsoft.com/office/drawing/2014/main" id="{4FE2BE66-FC0E-8430-7527-C4D832608746}"/>
              </a:ext>
            </a:extLst>
          </p:cNvPr>
          <p:cNvSpPr/>
          <p:nvPr/>
        </p:nvSpPr>
        <p:spPr>
          <a:xfrm>
            <a:off x="3327470" y="4569561"/>
            <a:ext cx="132521" cy="1590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>
            <a:extLst>
              <a:ext uri="{FF2B5EF4-FFF2-40B4-BE49-F238E27FC236}">
                <a16:creationId xmlns:a16="http://schemas.microsoft.com/office/drawing/2014/main" id="{2B7FA44C-F0C1-D26C-DC7E-2C7CABD91073}"/>
              </a:ext>
            </a:extLst>
          </p:cNvPr>
          <p:cNvSpPr/>
          <p:nvPr/>
        </p:nvSpPr>
        <p:spPr>
          <a:xfrm>
            <a:off x="3679141" y="3383961"/>
            <a:ext cx="132521" cy="1590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>
            <a:extLst>
              <a:ext uri="{FF2B5EF4-FFF2-40B4-BE49-F238E27FC236}">
                <a16:creationId xmlns:a16="http://schemas.microsoft.com/office/drawing/2014/main" id="{29046CC3-6FF8-CECC-7A77-99CDC600BA1A}"/>
              </a:ext>
            </a:extLst>
          </p:cNvPr>
          <p:cNvSpPr/>
          <p:nvPr/>
        </p:nvSpPr>
        <p:spPr>
          <a:xfrm>
            <a:off x="3142397" y="3470205"/>
            <a:ext cx="132521" cy="1590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>
            <a:extLst>
              <a:ext uri="{FF2B5EF4-FFF2-40B4-BE49-F238E27FC236}">
                <a16:creationId xmlns:a16="http://schemas.microsoft.com/office/drawing/2014/main" id="{CE87538C-84D3-F1C2-06CC-26036CAD732A}"/>
              </a:ext>
            </a:extLst>
          </p:cNvPr>
          <p:cNvSpPr/>
          <p:nvPr/>
        </p:nvSpPr>
        <p:spPr>
          <a:xfrm>
            <a:off x="2645465" y="4238831"/>
            <a:ext cx="132521" cy="1590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>
            <a:extLst>
              <a:ext uri="{FF2B5EF4-FFF2-40B4-BE49-F238E27FC236}">
                <a16:creationId xmlns:a16="http://schemas.microsoft.com/office/drawing/2014/main" id="{6F6A299A-F007-4D34-CA2A-B27814FA6D1A}"/>
              </a:ext>
            </a:extLst>
          </p:cNvPr>
          <p:cNvSpPr/>
          <p:nvPr/>
        </p:nvSpPr>
        <p:spPr>
          <a:xfrm>
            <a:off x="7898399" y="3962198"/>
            <a:ext cx="132521" cy="1590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>
            <a:extLst>
              <a:ext uri="{FF2B5EF4-FFF2-40B4-BE49-F238E27FC236}">
                <a16:creationId xmlns:a16="http://schemas.microsoft.com/office/drawing/2014/main" id="{BE3CD48C-5350-8EEA-1F53-934239A15716}"/>
              </a:ext>
            </a:extLst>
          </p:cNvPr>
          <p:cNvSpPr/>
          <p:nvPr/>
        </p:nvSpPr>
        <p:spPr>
          <a:xfrm>
            <a:off x="8911326" y="3630389"/>
            <a:ext cx="132521" cy="1590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B25351C-2D16-1235-3FA2-24B36469BFE8}"/>
              </a:ext>
            </a:extLst>
          </p:cNvPr>
          <p:cNvSpPr txBox="1"/>
          <p:nvPr/>
        </p:nvSpPr>
        <p:spPr>
          <a:xfrm>
            <a:off x="4086351" y="5789325"/>
            <a:ext cx="73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«Я»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4B8412-B7F8-BD06-A523-23297B2CEFD3}"/>
              </a:ext>
            </a:extLst>
          </p:cNvPr>
          <p:cNvSpPr txBox="1"/>
          <p:nvPr/>
        </p:nvSpPr>
        <p:spPr>
          <a:xfrm>
            <a:off x="7086394" y="5505780"/>
            <a:ext cx="73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«Я»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A114C2D-5738-8939-FE92-D04D920D6D45}"/>
              </a:ext>
            </a:extLst>
          </p:cNvPr>
          <p:cNvSpPr txBox="1"/>
          <p:nvPr/>
        </p:nvSpPr>
        <p:spPr>
          <a:xfrm>
            <a:off x="2199377" y="5876670"/>
            <a:ext cx="17441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Некоторые ценности (</a:t>
            </a:r>
            <a:r>
              <a:rPr lang="en-US" sz="1600" dirty="0"/>
              <a:t>values</a:t>
            </a:r>
            <a:r>
              <a:rPr lang="ru-RU" sz="1600" dirty="0"/>
              <a:t>)</a:t>
            </a:r>
          </a:p>
        </p:txBody>
      </p:sp>
      <p:sp>
        <p:nvSpPr>
          <p:cNvPr id="85" name="Блок-схема: узел 84">
            <a:extLst>
              <a:ext uri="{FF2B5EF4-FFF2-40B4-BE49-F238E27FC236}">
                <a16:creationId xmlns:a16="http://schemas.microsoft.com/office/drawing/2014/main" id="{63291CAB-6DDB-4237-24B9-C922D1624150}"/>
              </a:ext>
            </a:extLst>
          </p:cNvPr>
          <p:cNvSpPr/>
          <p:nvPr/>
        </p:nvSpPr>
        <p:spPr>
          <a:xfrm>
            <a:off x="5617312" y="4962013"/>
            <a:ext cx="132521" cy="159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976CDDB9-8301-4AC4-5B1F-C2F893EC862B}"/>
              </a:ext>
            </a:extLst>
          </p:cNvPr>
          <p:cNvCxnSpPr>
            <a:cxnSpLocks/>
          </p:cNvCxnSpPr>
          <p:nvPr/>
        </p:nvCxnSpPr>
        <p:spPr>
          <a:xfrm flipH="1">
            <a:off x="6137564" y="3255235"/>
            <a:ext cx="948830" cy="4744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DD8DC791-3F1C-52A1-0622-0F4EC5AD9C6F}"/>
              </a:ext>
            </a:extLst>
          </p:cNvPr>
          <p:cNvCxnSpPr>
            <a:cxnSpLocks/>
          </p:cNvCxnSpPr>
          <p:nvPr/>
        </p:nvCxnSpPr>
        <p:spPr>
          <a:xfrm flipV="1">
            <a:off x="2777986" y="4728587"/>
            <a:ext cx="549484" cy="106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6AFA44BE-94C4-5B86-EBF1-B277D6E863E6}"/>
              </a:ext>
            </a:extLst>
          </p:cNvPr>
          <p:cNvCxnSpPr>
            <a:endCxn id="48" idx="2"/>
          </p:cNvCxnSpPr>
          <p:nvPr/>
        </p:nvCxnSpPr>
        <p:spPr>
          <a:xfrm flipV="1">
            <a:off x="2784528" y="5100726"/>
            <a:ext cx="1616850" cy="774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EDB8BFDB-126D-3247-E112-CC2A168C660A}"/>
              </a:ext>
            </a:extLst>
          </p:cNvPr>
          <p:cNvCxnSpPr/>
          <p:nvPr/>
        </p:nvCxnSpPr>
        <p:spPr>
          <a:xfrm flipV="1">
            <a:off x="2817957" y="3967665"/>
            <a:ext cx="2558590" cy="182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C1862AA2-3F03-A611-E34D-100AEA1733C9}"/>
              </a:ext>
            </a:extLst>
          </p:cNvPr>
          <p:cNvCxnSpPr>
            <a:cxnSpLocks/>
          </p:cNvCxnSpPr>
          <p:nvPr/>
        </p:nvCxnSpPr>
        <p:spPr>
          <a:xfrm flipV="1">
            <a:off x="2777986" y="4726832"/>
            <a:ext cx="549484" cy="1060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CD2211BB-9207-8952-FFC8-1626B7430148}"/>
              </a:ext>
            </a:extLst>
          </p:cNvPr>
          <p:cNvCxnSpPr/>
          <p:nvPr/>
        </p:nvCxnSpPr>
        <p:spPr>
          <a:xfrm flipV="1">
            <a:off x="2817957" y="3965910"/>
            <a:ext cx="2558590" cy="1821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7">
            <a:extLst>
              <a:ext uri="{FF2B5EF4-FFF2-40B4-BE49-F238E27FC236}">
                <a16:creationId xmlns:a16="http://schemas.microsoft.com/office/drawing/2014/main" id="{57542856-BD7E-516E-8791-D0996D52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8339" y="139417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4" name="Номер слайда 93">
            <a:extLst>
              <a:ext uri="{FF2B5EF4-FFF2-40B4-BE49-F238E27FC236}">
                <a16:creationId xmlns:a16="http://schemas.microsoft.com/office/drawing/2014/main" id="{C761B1F4-1587-6706-3756-E8E7C719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7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94562-F17A-75DA-8281-09022B68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Социетальная</a:t>
            </a:r>
            <a:r>
              <a:rPr lang="ru-RU" dirty="0"/>
              <a:t> Б. – инструмент созидания и разрушения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E4F1A-3A5E-B45C-B8A7-E8834AFB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88463" cy="419548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Манипулирование групповой идентичностью (читай – управление </a:t>
            </a:r>
            <a:r>
              <a:rPr lang="ru-RU" dirty="0" err="1"/>
              <a:t>социетальной</a:t>
            </a:r>
            <a:r>
              <a:rPr lang="ru-RU" dirty="0"/>
              <a:t> безопасностью) позволяет сильно влиять на общественные процессы (монолитность общества).</a:t>
            </a:r>
          </a:p>
          <a:p>
            <a:pPr lvl="1"/>
            <a:r>
              <a:rPr lang="ru-RU" dirty="0"/>
              <a:t>У русских и украинцев была общая ценность – РПЦ: внедрив альтернативу (ПЦУ), раскололи общество.</a:t>
            </a:r>
          </a:p>
          <a:p>
            <a:pPr lvl="1"/>
            <a:r>
              <a:rPr lang="ru-RU" dirty="0"/>
              <a:t>Насадив в качестве общей ценности идеалы коммунизма, большевики смогли сформировать монолитное советское общество.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Важнейшее свойство </a:t>
            </a:r>
            <a:r>
              <a:rPr lang="ru-RU" dirty="0" err="1"/>
              <a:t>социетальной</a:t>
            </a:r>
            <a:r>
              <a:rPr lang="ru-RU" dirty="0"/>
              <a:t> Б. – </a:t>
            </a:r>
            <a:r>
              <a:rPr lang="ru-RU" u="sng" dirty="0"/>
              <a:t>информационный (виртуальный) характер объекта Б. </a:t>
            </a:r>
            <a:r>
              <a:rPr lang="ru-RU" dirty="0"/>
              <a:t>(в </a:t>
            </a:r>
            <a:r>
              <a:rPr lang="ru-RU" dirty="0" err="1"/>
              <a:t>нац.безопасности</a:t>
            </a:r>
            <a:r>
              <a:rPr lang="ru-RU" dirty="0"/>
              <a:t> у объекта есть реальный </a:t>
            </a:r>
            <a:r>
              <a:rPr lang="ru-RU" dirty="0" err="1"/>
              <a:t>эквивлалент</a:t>
            </a:r>
            <a:r>
              <a:rPr lang="ru-RU" dirty="0"/>
              <a:t> – конкретное гос-во, в персональной – конкретный индивидуум,…). </a:t>
            </a:r>
          </a:p>
          <a:p>
            <a:r>
              <a:rPr lang="ru-RU" dirty="0"/>
              <a:t>Инструменты управления </a:t>
            </a:r>
            <a:r>
              <a:rPr lang="ru-RU" dirty="0" err="1"/>
              <a:t>социетельной</a:t>
            </a:r>
            <a:r>
              <a:rPr lang="ru-RU" dirty="0"/>
              <a:t> безопасностью лежат в информационной сфере, что сближает ее проблематику с информационной безопасностью (не совсем оффтоп).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DCF7F85-C2DD-4D68-7504-82EFAF63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8339" y="187042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57BF90-AC4D-66F0-523F-7ADF3FFB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3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B5212-0420-31E0-5081-88881217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соцсетей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5D332-A984-E2ED-B41C-D3FFBA925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Социальные сети – существенная часть жизни современного человека </a:t>
            </a:r>
            <a:r>
              <a:rPr lang="en-US" dirty="0"/>
              <a:t>=&gt; </a:t>
            </a:r>
            <a:r>
              <a:rPr lang="ru-RU" dirty="0"/>
              <a:t>самостоятельный объект исследований</a:t>
            </a:r>
          </a:p>
          <a:p>
            <a:r>
              <a:rPr lang="ru-RU" dirty="0"/>
              <a:t>Социальные сети – отражение (не обязательно точное) реальных социальных объектов и процессов</a:t>
            </a:r>
          </a:p>
          <a:p>
            <a:r>
              <a:rPr lang="ru-RU" dirty="0"/>
              <a:t>Наблюдение за объектами и процессами в соцсетях позволяют делать определенные выводы о реальных объектах и процессах.</a:t>
            </a:r>
          </a:p>
          <a:p>
            <a:r>
              <a:rPr lang="ru-RU" dirty="0"/>
              <a:t>Управление процессами в соцсетях позволяет влиять на реальные объекты и процессы. В т.ч. – связанные с </a:t>
            </a:r>
            <a:r>
              <a:rPr lang="ru-RU" dirty="0" err="1"/>
              <a:t>социетальной</a:t>
            </a:r>
            <a:r>
              <a:rPr lang="ru-RU" dirty="0"/>
              <a:t> безопасностью.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DE4DD9-9B66-3A33-6E10-2DF34E0F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86ECAEE1-4103-8784-BB84-9D76A586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8339" y="139417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67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9A041-3533-343A-51D9-B456F002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Фреймворк АСПСС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60082-464B-8D58-6A21-D84A5412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2720"/>
            <a:ext cx="5120641" cy="480567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Базовые функции лексического и семантического анализа контента</a:t>
            </a:r>
          </a:p>
          <a:p>
            <a:r>
              <a:rPr lang="ru-RU" dirty="0"/>
              <a:t>Анализ тематических предпочтений сообщества</a:t>
            </a:r>
            <a:endParaRPr lang="en-US" dirty="0"/>
          </a:p>
          <a:p>
            <a:r>
              <a:rPr lang="ru-RU" dirty="0"/>
              <a:t> Анализ социальной активности сообщества</a:t>
            </a:r>
          </a:p>
          <a:p>
            <a:r>
              <a:rPr lang="ru-RU" dirty="0"/>
              <a:t>Анализ демографической и пространственной структуры сообществ</a:t>
            </a:r>
          </a:p>
          <a:p>
            <a:r>
              <a:rPr lang="ru-RU" dirty="0"/>
              <a:t>Детектирование всплесков пользовательской активности </a:t>
            </a:r>
          </a:p>
          <a:p>
            <a:r>
              <a:rPr lang="ru-RU" dirty="0"/>
              <a:t>Моделирование сообществ на основе </a:t>
            </a:r>
            <a:r>
              <a:rPr lang="en-US" dirty="0"/>
              <a:t>Topic modelling</a:t>
            </a:r>
            <a:endParaRPr lang="ru-RU" dirty="0"/>
          </a:p>
          <a:p>
            <a:r>
              <a:rPr lang="ru-RU" dirty="0"/>
              <a:t>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BD6320-6D7C-A183-74F4-94EDD9B0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8D353D5-0AD6-556A-C5C2-886C2908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8339" y="139417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6A9F9-AD02-AC7E-6495-8FF5467DD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66" t="27023" r="32334" b="8889"/>
          <a:stretch/>
        </p:blipFill>
        <p:spPr>
          <a:xfrm>
            <a:off x="6664960" y="1953082"/>
            <a:ext cx="5120640" cy="43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9A041-3533-343A-51D9-B456F002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39417"/>
            <a:ext cx="9404723" cy="1352588"/>
          </a:xfrm>
        </p:spPr>
        <p:txBody>
          <a:bodyPr/>
          <a:lstStyle/>
          <a:p>
            <a:r>
              <a:rPr lang="ru-RU" dirty="0"/>
              <a:t>Система мониторинга социальной активности в ВК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60082-464B-8D58-6A21-D84A5412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864927" cy="4195481"/>
          </a:xfrm>
        </p:spPr>
        <p:txBody>
          <a:bodyPr/>
          <a:lstStyle/>
          <a:p>
            <a:r>
              <a:rPr lang="ru-RU" dirty="0"/>
              <a:t>Мониторинг заданных сообществ</a:t>
            </a:r>
          </a:p>
          <a:p>
            <a:r>
              <a:rPr lang="ru-RU" dirty="0"/>
              <a:t>Настраиваемые метрики</a:t>
            </a:r>
          </a:p>
          <a:p>
            <a:r>
              <a:rPr lang="ru-RU" dirty="0"/>
              <a:t>Графическая визуализация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BD6320-6D7C-A183-74F4-94EDD9B0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8D353D5-0AD6-556A-C5C2-886C2908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8339" y="139417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96B721-9BF6-F864-FF7C-6D9228CC1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18" y="1877939"/>
            <a:ext cx="6809822" cy="4840644"/>
          </a:xfrm>
          <a:prstGeom prst="rect">
            <a:avLst/>
          </a:prstGeom>
        </p:spPr>
      </p:pic>
      <p:pic>
        <p:nvPicPr>
          <p:cNvPr id="7" name="Google Shape;123;p24">
            <a:extLst>
              <a:ext uri="{FF2B5EF4-FFF2-40B4-BE49-F238E27FC236}">
                <a16:creationId xmlns:a16="http://schemas.microsoft.com/office/drawing/2014/main" id="{36742E56-6A0A-59AE-2946-AF7C5AE36A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4956"/>
          <a:stretch/>
        </p:blipFill>
        <p:spPr>
          <a:xfrm>
            <a:off x="293370" y="4272989"/>
            <a:ext cx="4806950" cy="244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35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9A041-3533-343A-51D9-B456F002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мониторинга всплесков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EAE04C4-67D2-217E-9DAB-86B5E0FAE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47950" y="1952941"/>
            <a:ext cx="1936505" cy="419576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BD6320-6D7C-A183-74F4-94EDD9B0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4DAE-5C1D-457B-ABC7-FD50C99F1B2C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8D353D5-0AD6-556A-C5C2-886C2908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8339" y="139417"/>
            <a:ext cx="521768" cy="531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4FCB362B-7A26-32DC-2BD5-451B23609225}"/>
              </a:ext>
            </a:extLst>
          </p:cNvPr>
          <p:cNvSpPr txBox="1">
            <a:spLocks/>
          </p:cNvSpPr>
          <p:nvPr/>
        </p:nvSpPr>
        <p:spPr>
          <a:xfrm>
            <a:off x="1103312" y="1747677"/>
            <a:ext cx="5120641" cy="450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Отслеживание релевантных постов, набирающих популярность</a:t>
            </a:r>
          </a:p>
          <a:p>
            <a:r>
              <a:rPr lang="ru-RU" dirty="0"/>
              <a:t>Время реакции – 20 мин</a:t>
            </a:r>
          </a:p>
          <a:p>
            <a:r>
              <a:rPr lang="ru-RU" dirty="0"/>
              <a:t>Интерфейс для ПК и смартфона</a:t>
            </a:r>
          </a:p>
          <a:p>
            <a:r>
              <a:rPr lang="ru-RU" dirty="0"/>
              <a:t>Вывод оповещений в </a:t>
            </a:r>
            <a:r>
              <a:rPr lang="en-US" dirty="0" err="1"/>
              <a:t>Telegramm</a:t>
            </a:r>
            <a:endParaRPr lang="en-US" dirty="0"/>
          </a:p>
          <a:p>
            <a:r>
              <a:rPr lang="ru-RU" dirty="0"/>
              <a:t>Настраиваемые параметры</a:t>
            </a:r>
          </a:p>
        </p:txBody>
      </p:sp>
    </p:spTree>
    <p:extLst>
      <p:ext uri="{BB962C8B-B14F-4D97-AF65-F5344CB8AC3E}">
        <p14:creationId xmlns:p14="http://schemas.microsoft.com/office/powerpoint/2010/main" val="895335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923</TotalTime>
  <Words>591</Words>
  <Application>Microsoft Office PowerPoint</Application>
  <PresentationFormat>Широкоэкранный</PresentationFormat>
  <Paragraphs>75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Ион</vt:lpstr>
      <vt:lpstr>Мониторинг соцсетей и социетальная безопасность</vt:lpstr>
      <vt:lpstr>Социетальная безопасность</vt:lpstr>
      <vt:lpstr>Социетальная Б. =&gt; групповая идентичность</vt:lpstr>
      <vt:lpstr>Групповая идентичность</vt:lpstr>
      <vt:lpstr>Социетальная Б. – инструмент созидания и разрушения</vt:lpstr>
      <vt:lpstr>Мониторинг соцсетей</vt:lpstr>
      <vt:lpstr>Фреймворк АСПСС</vt:lpstr>
      <vt:lpstr>Система мониторинга социальной активности в ВК</vt:lpstr>
      <vt:lpstr>Система мониторинга всплесков</vt:lpstr>
      <vt:lpstr>ИИММ КНЦ РАН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соцсетей и социетальная безопасность</dc:title>
  <dc:creator>Максим Шишаев</dc:creator>
  <cp:lastModifiedBy>Максим Шишаев</cp:lastModifiedBy>
  <cp:revision>43</cp:revision>
  <dcterms:created xsi:type="dcterms:W3CDTF">2022-11-28T09:34:31Z</dcterms:created>
  <dcterms:modified xsi:type="dcterms:W3CDTF">2022-11-29T10:48:07Z</dcterms:modified>
</cp:coreProperties>
</file>