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18.png" ContentType="image/png"/>
  <Override PartName="/ppt/media/image17.jpeg" ContentType="image/jpeg"/>
  <Override PartName="/ppt/media/image2.jpeg" ContentType="image/jpeg"/>
  <Override PartName="/ppt/media/image15.png" ContentType="image/png"/>
  <Override PartName="/ppt/media/image7.jpeg" ContentType="image/jpeg"/>
  <Override PartName="/ppt/media/image14.png" ContentType="image/png"/>
  <Override PartName="/ppt/media/image5.jpeg" ContentType="image/jpeg"/>
  <Override PartName="/ppt/media/image28.jpeg" ContentType="image/jpeg"/>
  <Override PartName="/ppt/media/image9.png" ContentType="image/png"/>
  <Override PartName="/ppt/media/image10.png" ContentType="image/png"/>
  <Override PartName="/ppt/media/image27.jpeg" ContentType="image/jpeg"/>
  <Override PartName="/ppt/media/image26.jpeg" ContentType="image/jpeg"/>
  <Override PartName="/ppt/media/image24.jpeg" ContentType="image/jpeg"/>
  <Override PartName="/ppt/media/image8.jpeg" ContentType="image/jpeg"/>
  <Override PartName="/ppt/media/image23.png" ContentType="image/png"/>
  <Override PartName="/ppt/media/image25.jpeg" ContentType="image/jpeg"/>
  <Override PartName="/ppt/media/image1.jpeg" ContentType="image/jpeg"/>
  <Override PartName="/ppt/media/image21.png" ContentType="image/png"/>
  <Override PartName="/ppt/media/image3.jpeg" ContentType="image/jpeg"/>
  <Override PartName="/ppt/media/image16.png" ContentType="image/pn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611880" y="213480"/>
            <a:ext cx="82242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840240" y="2304000"/>
            <a:ext cx="1103796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Основа безопасности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- проектирование систем защиты информации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0" name="TextShape 3"/>
          <p:cNvSpPr txBox="1"/>
          <p:nvPr/>
        </p:nvSpPr>
        <p:spPr>
          <a:xfrm>
            <a:off x="648000" y="4104000"/>
            <a:ext cx="5256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Докладчик: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ГК «ИТФ» г. Мурманск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Ведущий специалист по защите информации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Куликов Н.М.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1500">
        <p:split dir="out" orient="vert"/>
      </p:transition>
    </mc:Choice>
    <mc:Fallback>
      <p:transition spd="slow" advTm="5000">
        <p:split dir="out" orient="vert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611880" y="213480"/>
            <a:ext cx="8051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656000" y="1440000"/>
            <a:ext cx="106059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                      </a:t>
            </a: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Цифровизация общества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4392000" y="1990800"/>
            <a:ext cx="3597480" cy="239868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721440" y="2520000"/>
            <a:ext cx="2805480" cy="5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Электронное подписание документов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1945440" y="4320000"/>
            <a:ext cx="2085480" cy="5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Системы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клиент-банк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3817440" y="5544000"/>
            <a:ext cx="2373480" cy="5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Электронный документооборот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9648000" y="2232000"/>
            <a:ext cx="208548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Получение государственных услуг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8929440" y="3751200"/>
            <a:ext cx="266148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Системы управления производством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6840000" y="5335200"/>
            <a:ext cx="287748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Системы электронной коммерции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004040" y="158400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Чем это грозит?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1800000" y="2376000"/>
            <a:ext cx="1797840" cy="1041840"/>
          </a:xfrm>
          <a:prstGeom prst="rect">
            <a:avLst/>
          </a:prstGeom>
          <a:ln>
            <a:noFill/>
          </a:ln>
        </p:spPr>
      </p:pic>
      <p:sp>
        <p:nvSpPr>
          <p:cNvPr id="53" name="CustomShape 3"/>
          <p:cNvSpPr/>
          <p:nvPr/>
        </p:nvSpPr>
        <p:spPr>
          <a:xfrm>
            <a:off x="3600000" y="2205720"/>
            <a:ext cx="4534920" cy="11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Вымогатели — могут потребовать выкуп до 1 млрд. (по данным Group-IB).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Замена оборудования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Ваши данные у конкурентов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9677880" y="3744000"/>
            <a:ext cx="1623960" cy="1149120"/>
          </a:xfrm>
          <a:prstGeom prst="rect">
            <a:avLst/>
          </a:prstGeom>
          <a:ln>
            <a:noFill/>
          </a:ln>
        </p:spPr>
      </p:pic>
      <p:sp>
        <p:nvSpPr>
          <p:cNvPr id="55" name="CustomShape 4"/>
          <p:cNvSpPr/>
          <p:nvPr/>
        </p:nvSpPr>
        <p:spPr>
          <a:xfrm>
            <a:off x="5544000" y="3744000"/>
            <a:ext cx="3813840" cy="11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Приостановка работ и производства от 3-5 дней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Техногенные катастрофы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Дорогостоящее восстановление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4"/>
          <a:stretch/>
        </p:blipFill>
        <p:spPr>
          <a:xfrm>
            <a:off x="2088000" y="5222520"/>
            <a:ext cx="1365840" cy="1111320"/>
          </a:xfrm>
          <a:prstGeom prst="rect">
            <a:avLst/>
          </a:prstGeom>
          <a:ln>
            <a:noFill/>
          </a:ln>
        </p:spPr>
      </p:pic>
      <p:sp>
        <p:nvSpPr>
          <p:cNvPr id="57" name="CustomShape 5"/>
          <p:cNvSpPr/>
          <p:nvPr/>
        </p:nvSpPr>
        <p:spPr>
          <a:xfrm>
            <a:off x="3672000" y="5328000"/>
            <a:ext cx="3958920" cy="122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Штрафы (Роскомнадзор, ФСТэК)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Приостановка деятельности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Уголовная ответственность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60400" y="144000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ЧТО ДЕЛАТЬ?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5544000" y="2016000"/>
            <a:ext cx="1942200" cy="1942200"/>
          </a:xfrm>
          <a:prstGeom prst="rect">
            <a:avLst/>
          </a:prstGeom>
          <a:ln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4320000" y="4320000"/>
            <a:ext cx="3814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Быть может — начать с проекта?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3"/>
          <a:stretch/>
        </p:blipFill>
        <p:spPr>
          <a:xfrm>
            <a:off x="5472000" y="4752000"/>
            <a:ext cx="1798200" cy="179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1008000" y="165600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С чего начать разработку проекта?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504000" y="2894040"/>
            <a:ext cx="5398920" cy="26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 ГОСТу имеется следующий порядок создания АС в ЗИ: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1) Формирование требований к системе ЗИ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2) Разработка (проектирование) системы ЗИ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7200000" y="2853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1ый пункт в принципе должен выполняться для любой системы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7200000" y="3637800"/>
            <a:ext cx="359892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Разработка проекта в соответствии с ГОСТ позволяет организовать реализацию различными исполнителями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7200000" y="5040000"/>
            <a:ext cx="3670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Наличие проекта в т. ч. позволит доказать регулятору работу в данном направлении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827640" y="199656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Что должны получить при разработке проекта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1296000" y="2736720"/>
            <a:ext cx="898200" cy="862200"/>
          </a:xfrm>
          <a:prstGeom prst="rect">
            <a:avLst/>
          </a:prstGeom>
          <a:ln>
            <a:noFill/>
          </a:ln>
        </p:spPr>
      </p:pic>
      <p:sp>
        <p:nvSpPr>
          <p:cNvPr id="72" name="CustomShape 3"/>
          <p:cNvSpPr/>
          <p:nvPr/>
        </p:nvSpPr>
        <p:spPr>
          <a:xfrm>
            <a:off x="1080000" y="3744000"/>
            <a:ext cx="251892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Перечень организационных и технических мер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68720" y="2837520"/>
            <a:ext cx="898200" cy="76140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4"/>
          <a:stretch/>
        </p:blipFill>
        <p:spPr>
          <a:xfrm>
            <a:off x="4896000" y="5220720"/>
            <a:ext cx="898200" cy="898200"/>
          </a:xfrm>
          <a:prstGeom prst="rect">
            <a:avLst/>
          </a:prstGeom>
          <a:ln>
            <a:noFill/>
          </a:ln>
        </p:spPr>
      </p:pic>
      <p:sp>
        <p:nvSpPr>
          <p:cNvPr id="75" name="CustomShape 4"/>
          <p:cNvSpPr/>
          <p:nvPr/>
        </p:nvSpPr>
        <p:spPr>
          <a:xfrm>
            <a:off x="5760000" y="5374440"/>
            <a:ext cx="151020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Стоимость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внедрения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5"/>
          <a:stretch/>
        </p:blipFill>
        <p:spPr>
          <a:xfrm>
            <a:off x="9086760" y="2678760"/>
            <a:ext cx="920160" cy="920160"/>
          </a:xfrm>
          <a:prstGeom prst="rect">
            <a:avLst/>
          </a:prstGeom>
          <a:ln>
            <a:noFill/>
          </a:ln>
        </p:spPr>
      </p:pic>
      <p:sp>
        <p:nvSpPr>
          <p:cNvPr id="77" name="CustomShape 5"/>
          <p:cNvSpPr/>
          <p:nvPr/>
        </p:nvSpPr>
        <p:spPr>
          <a:xfrm>
            <a:off x="7992000" y="3744000"/>
            <a:ext cx="3094920" cy="11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Комплект проектной документации по ГОСТУ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827640" y="199656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Как реализовать?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232000" y="2880000"/>
            <a:ext cx="1005840" cy="100584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1224000" y="4032000"/>
            <a:ext cx="2877840" cy="93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Силами компании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(подбор специалистов)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7920000" y="2634840"/>
            <a:ext cx="2445840" cy="1395000"/>
          </a:xfrm>
          <a:prstGeom prst="rect">
            <a:avLst/>
          </a:prstGeom>
          <a:ln>
            <a:noFill/>
          </a:ln>
        </p:spPr>
      </p:pic>
      <p:sp>
        <p:nvSpPr>
          <p:cNvPr id="83" name="CustomShape 4"/>
          <p:cNvSpPr/>
          <p:nvPr/>
        </p:nvSpPr>
        <p:spPr>
          <a:xfrm>
            <a:off x="7632000" y="4015440"/>
            <a:ext cx="345384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 привлечением подрядчика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(требуется лицензия)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3816000" y="5760000"/>
            <a:ext cx="5469840" cy="8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Не уверены? Проведите аудит!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611880" y="213480"/>
            <a:ext cx="76467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d0d0d"/>
                </a:solidFill>
                <a:latin typeface="Arial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d0d0d"/>
                </a:solidFill>
                <a:latin typeface="Arial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7640" y="1996560"/>
            <a:ext cx="10873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А вдруг пронесет?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9072000" y="4052880"/>
            <a:ext cx="1798200" cy="179820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7992000" y="2952000"/>
            <a:ext cx="4030920" cy="10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Более 80% утечек спровоцировано внешними нарушителями (по данным InfoWatch)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5400000" y="2880000"/>
            <a:ext cx="1798200" cy="1798200"/>
          </a:xfrm>
          <a:prstGeom prst="rect">
            <a:avLst/>
          </a:prstGeom>
          <a:ln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4824000" y="4973760"/>
            <a:ext cx="30942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Штрафы — в процентах от оборота организации уже скоро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504000" y="2880000"/>
            <a:ext cx="4102200" cy="111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1,5 раза выросло количество утечек информации в Российской Федерации (по данным InfoWatch)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1584000" y="4006800"/>
            <a:ext cx="1831320" cy="168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611880" y="213480"/>
            <a:ext cx="675072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ООО «Инженерно-техническая фирма»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3333"/>
                </a:solidFill>
                <a:latin typeface="Calibri"/>
                <a:ea typeface="DejaVu Sans"/>
              </a:rPr>
              <a:t>www.itfirm.ru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64000" y="3731040"/>
            <a:ext cx="108745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d0d0d"/>
                </a:solidFill>
                <a:latin typeface="Arial"/>
                <a:ea typeface="DejaVu Sans"/>
              </a:rPr>
              <a:t>Лицензии и сертификаты.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5" name="Рисунок 14" descr=""/>
          <p:cNvPicPr/>
          <p:nvPr/>
        </p:nvPicPr>
        <p:blipFill>
          <a:blip r:embed="rId2"/>
          <a:stretch/>
        </p:blipFill>
        <p:spPr>
          <a:xfrm>
            <a:off x="7056000" y="4320000"/>
            <a:ext cx="1184040" cy="167544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6594840" y="6192000"/>
            <a:ext cx="23313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d0d0d"/>
                </a:solidFill>
                <a:latin typeface="Arial"/>
                <a:ea typeface="DejaVu Sans"/>
              </a:rPr>
              <a:t>Лицензия ФСТЭК.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7" name="Рисунок 17" descr=""/>
          <p:cNvPicPr/>
          <p:nvPr/>
        </p:nvPicPr>
        <p:blipFill>
          <a:blip r:embed="rId3"/>
          <a:stretch/>
        </p:blipFill>
        <p:spPr>
          <a:xfrm>
            <a:off x="9072000" y="4320000"/>
            <a:ext cx="1208880" cy="171072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8640000" y="6192000"/>
            <a:ext cx="23313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d0d0d"/>
                </a:solidFill>
                <a:latin typeface="Arial"/>
                <a:ea typeface="DejaVu Sans"/>
              </a:rPr>
              <a:t>Лицензия ФСБ.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9" name="Рисунок 20" descr=""/>
          <p:cNvPicPr/>
          <p:nvPr/>
        </p:nvPicPr>
        <p:blipFill>
          <a:blip r:embed="rId4"/>
          <a:stretch/>
        </p:blipFill>
        <p:spPr>
          <a:xfrm>
            <a:off x="1872000" y="4320000"/>
            <a:ext cx="2070000" cy="146376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24" descr=""/>
          <p:cNvPicPr/>
          <p:nvPr/>
        </p:nvPicPr>
        <p:blipFill>
          <a:blip r:embed="rId5"/>
          <a:stretch/>
        </p:blipFill>
        <p:spPr>
          <a:xfrm>
            <a:off x="4565520" y="4320000"/>
            <a:ext cx="1336680" cy="189144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1869480" y="1944000"/>
            <a:ext cx="9531720" cy="37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Группа компания ИТФ – системный интегратор инновационных решений.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720000" y="2808000"/>
            <a:ext cx="532620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Команда специалистов, подготовленная по требования ФСТэК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7200000" y="2808000"/>
            <a:ext cx="439020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Исчерпывающий опыт разработки и внедрения систем безопасности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1400">
        <p14:ripple/>
      </p:transition>
    </mc:Choice>
    <mc:Fallback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Application>LibreOffice/6.4.7.2$Linux_X86_64 LibreOffice_project/40$Build-2</Application>
  <Words>499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2015-09-21T11:45:55Z</dcterms:created>
  <dc:creator>Валерий Устинов</dc:creator>
  <dc:description/>
  <dc:language>ru-RU</dc:language>
  <cp:lastModifiedBy/>
  <cp:lastPrinted>2016-11-03T14:29:34Z</cp:lastPrinted>
  <dcterms:modified xsi:type="dcterms:W3CDTF">2022-11-29T13:12:46Z</dcterms:modified>
  <cp:revision>149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