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6" r:id="rId2"/>
    <p:sldMasterId id="2147483668" r:id="rId3"/>
  </p:sldMasterIdLst>
  <p:notesMasterIdLst>
    <p:notesMasterId r:id="rId24"/>
  </p:notesMasterIdLst>
  <p:sldIdLst>
    <p:sldId id="328" r:id="rId4"/>
    <p:sldId id="299" r:id="rId5"/>
    <p:sldId id="300" r:id="rId6"/>
    <p:sldId id="301" r:id="rId7"/>
    <p:sldId id="290" r:id="rId8"/>
    <p:sldId id="329" r:id="rId9"/>
    <p:sldId id="304" r:id="rId10"/>
    <p:sldId id="305" r:id="rId11"/>
    <p:sldId id="306" r:id="rId12"/>
    <p:sldId id="310" r:id="rId13"/>
    <p:sldId id="311" r:id="rId14"/>
    <p:sldId id="312" r:id="rId15"/>
    <p:sldId id="313" r:id="rId16"/>
    <p:sldId id="323" r:id="rId17"/>
    <p:sldId id="315" r:id="rId18"/>
    <p:sldId id="324" r:id="rId19"/>
    <p:sldId id="325" r:id="rId20"/>
    <p:sldId id="327" r:id="rId21"/>
    <p:sldId id="330" r:id="rId22"/>
    <p:sldId id="283" r:id="rId23"/>
  </p:sldIdLst>
  <p:sldSz cx="12192000" cy="6858000"/>
  <p:notesSz cx="6858000" cy="9144000"/>
  <p:embeddedFontLst>
    <p:embeddedFont>
      <p:font typeface="Verdana" panose="020B0604030504040204" pitchFamily="34" charset="0"/>
      <p:regular r:id="rId25"/>
      <p:bold r:id="rId26"/>
      <p:italic r:id="rId27"/>
      <p:boldItalic r:id="rId28"/>
    </p:embeddedFont>
    <p:embeddedFont>
      <p:font typeface="Arial Black" panose="020B0A04020102020204" pitchFamily="34" charset="0"/>
      <p:bold r:id="rId29"/>
    </p:embeddedFont>
    <p:embeddedFont>
      <p:font typeface="Montserrat" panose="00000500000000000000" pitchFamily="50" charset="-52"/>
      <p:regular r:id="rId30"/>
      <p:bold r:id="rId31"/>
    </p:embeddedFont>
    <p:embeddedFont>
      <p:font typeface="Open Sans Extrabold" panose="020B0906030804020204" pitchFamily="34" charset="0"/>
      <p:bold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era Pro" panose="00000500000000000000" pitchFamily="2" charset="0"/>
      <p:regular r:id="rId37"/>
      <p:bold r:id="rId38"/>
      <p:italic r:id="rId39"/>
      <p:boldItalic r:id="rId40"/>
    </p:embeddedFont>
    <p:embeddedFont>
      <p:font typeface="Roboto" panose="02000000000000000000" pitchFamily="2" charset="0"/>
      <p:regular r:id="rId41"/>
      <p:bold r:id="rId4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E00"/>
    <a:srgbClr val="01A0CE"/>
    <a:srgbClr val="002551"/>
    <a:srgbClr val="1475CF"/>
    <a:srgbClr val="01153A"/>
    <a:srgbClr val="1A75CF"/>
    <a:srgbClr val="0D427F"/>
    <a:srgbClr val="1D7CDB"/>
    <a:srgbClr val="11539B"/>
    <a:srgbClr val="0A2D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59" autoAdjust="0"/>
    <p:restoredTop sz="68124" autoAdjust="0"/>
  </p:normalViewPr>
  <p:slideViewPr>
    <p:cSldViewPr snapToGrid="0" showGuides="1">
      <p:cViewPr varScale="1">
        <p:scale>
          <a:sx n="75" d="100"/>
          <a:sy n="75" d="100"/>
        </p:scale>
        <p:origin x="171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7.fntdata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6E8132-08F5-4DFC-9CCE-E4657A3F5CAD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CE0630-8974-4203-97FB-B1C0196B78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2778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E0630-8974-4203-97FB-B1C0196B78E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401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383D47"/>
                </a:solidFill>
                <a:latin typeface="Montserrat"/>
              </a:rPr>
              <a:t>менталитет. Чтобы приучить людей работать в новых системах, нужно время и демонстрация политической воли. У нас существенную роль играет привычка, поэтому при внедрении новых решений часто организации сталкиваются с саботажем. Во-вторых, </a:t>
            </a:r>
            <a:r>
              <a:rPr lang="ru-RU" dirty="0" err="1" smtClean="0">
                <a:solidFill>
                  <a:srgbClr val="383D47"/>
                </a:solidFill>
                <a:latin typeface="Montserrat"/>
              </a:rPr>
              <a:t>импортозамещение</a:t>
            </a:r>
            <a:r>
              <a:rPr lang="ru-RU" dirty="0" smtClean="0">
                <a:solidFill>
                  <a:srgbClr val="383D47"/>
                </a:solidFill>
                <a:latin typeface="Montserrat"/>
              </a:rPr>
              <a:t> – это вектор государства, и на коммерческие структуры он не очень распространяется.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E0630-8974-4203-97FB-B1C0196B78E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9664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383D47"/>
                </a:solidFill>
                <a:latin typeface="Montserrat"/>
              </a:rPr>
              <a:t>менталитет. Чтобы приучить людей работать в новых системах, нужно время и демонстрация политической воли. У нас существенную роль играет привычка, поэтому при внедрении новых решений часто организации сталкиваются с саботажем. Во-вторых, </a:t>
            </a:r>
            <a:r>
              <a:rPr lang="ru-RU" dirty="0" err="1" smtClean="0">
                <a:solidFill>
                  <a:srgbClr val="383D47"/>
                </a:solidFill>
                <a:latin typeface="Montserrat"/>
              </a:rPr>
              <a:t>импортозамещение</a:t>
            </a:r>
            <a:r>
              <a:rPr lang="ru-RU" dirty="0" smtClean="0">
                <a:solidFill>
                  <a:srgbClr val="383D47"/>
                </a:solidFill>
                <a:latin typeface="Montserrat"/>
              </a:rPr>
              <a:t> – это вектор государства, и на коммерческие структуры он не очень распространяется.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E0630-8974-4203-97FB-B1C0196B78E0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94275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383D47"/>
                </a:solidFill>
                <a:latin typeface="Montserrat"/>
              </a:rPr>
              <a:t>менталитет. Чтобы приучить людей работать в новых системах, нужно время и демонстрация политической воли. У нас существенную роль играет привычка, поэтому при внедрении новых решений часто организации сталкиваются с саботажем. Во-вторых, </a:t>
            </a:r>
            <a:r>
              <a:rPr lang="ru-RU" dirty="0" err="1" smtClean="0">
                <a:solidFill>
                  <a:srgbClr val="383D47"/>
                </a:solidFill>
                <a:latin typeface="Montserrat"/>
              </a:rPr>
              <a:t>импортозамещение</a:t>
            </a:r>
            <a:r>
              <a:rPr lang="ru-RU" dirty="0" smtClean="0">
                <a:solidFill>
                  <a:srgbClr val="383D47"/>
                </a:solidFill>
                <a:latin typeface="Montserrat"/>
              </a:rPr>
              <a:t> – это вектор государства, и на коммерческие структуры </a:t>
            </a:r>
          </a:p>
          <a:p>
            <a:endParaRPr lang="ru-RU" dirty="0" smtClean="0">
              <a:solidFill>
                <a:srgbClr val="383D47"/>
              </a:solidFill>
              <a:latin typeface="Montserrat"/>
            </a:endParaRP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Компенсация затрат на российское ПО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Малые и средние предприятия смогут получить от государства субсидию на компенсацию 50% расходов на покупку российского ПО.</a:t>
            </a:r>
          </a:p>
          <a:p>
            <a:r>
              <a:rPr lang="ru-RU" dirty="0" smtClean="0">
                <a:solidFill>
                  <a:srgbClr val="383D47"/>
                </a:solidFill>
                <a:latin typeface="Montserrat"/>
              </a:rPr>
              <a:t>он не очень распространяется.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E0630-8974-4203-97FB-B1C0196B78E0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361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E0630-8974-4203-97FB-B1C0196B78E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6131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E0630-8974-4203-97FB-B1C0196B78E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79565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E0630-8974-4203-97FB-B1C0196B78E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0808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E0630-8974-4203-97FB-B1C0196B78E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90332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E0630-8974-4203-97FB-B1C0196B78E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6784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ru-RU" dirty="0" smtClean="0">
                <a:solidFill>
                  <a:srgbClr val="000000"/>
                </a:solidFill>
                <a:latin typeface="Roboto"/>
              </a:rPr>
              <a:t>попытки </a:t>
            </a:r>
            <a:r>
              <a:rPr lang="ru-RU" dirty="0" err="1" smtClean="0">
                <a:solidFill>
                  <a:srgbClr val="000000"/>
                </a:solidFill>
                <a:latin typeface="Roboto"/>
              </a:rPr>
              <a:t>импортозаместиться</a:t>
            </a:r>
            <a:r>
              <a:rPr lang="ru-RU" dirty="0" smtClean="0">
                <a:solidFill>
                  <a:srgbClr val="000000"/>
                </a:solidFill>
                <a:latin typeface="Roboto"/>
              </a:rPr>
              <a:t> приводили к очевидным косметическим мероприятиям: заменить </a:t>
            </a:r>
            <a:r>
              <a:rPr lang="ru-RU" dirty="0" err="1" smtClean="0">
                <a:solidFill>
                  <a:srgbClr val="000000"/>
                </a:solidFill>
                <a:latin typeface="Roboto"/>
              </a:rPr>
              <a:t>Windows</a:t>
            </a:r>
            <a:r>
              <a:rPr lang="ru-RU" dirty="0" smtClean="0">
                <a:solidFill>
                  <a:srgbClr val="000000"/>
                </a:solidFill>
                <a:latin typeface="Roboto"/>
              </a:rPr>
              <a:t> на </a:t>
            </a:r>
            <a:r>
              <a:rPr lang="ru-RU" dirty="0" err="1" smtClean="0">
                <a:solidFill>
                  <a:srgbClr val="000000"/>
                </a:solidFill>
                <a:latin typeface="Roboto"/>
              </a:rPr>
              <a:t>Linux</a:t>
            </a:r>
            <a:r>
              <a:rPr lang="ru-RU" dirty="0" smtClean="0">
                <a:solidFill>
                  <a:srgbClr val="000000"/>
                </a:solidFill>
                <a:latin typeface="Roboto"/>
              </a:rPr>
              <a:t>, поставить «Мой Офис», перейти на СУБД </a:t>
            </a:r>
            <a:r>
              <a:rPr lang="ru-RU" dirty="0" err="1" smtClean="0">
                <a:solidFill>
                  <a:srgbClr val="000000"/>
                </a:solidFill>
                <a:latin typeface="Roboto"/>
              </a:rPr>
              <a:t>Postgres</a:t>
            </a:r>
            <a:r>
              <a:rPr lang="ru-RU" dirty="0" smtClean="0">
                <a:solidFill>
                  <a:srgbClr val="000000"/>
                </a:solidFill>
                <a:latin typeface="Roboto"/>
              </a:rPr>
              <a:t>. Что мешает российским компаниям, какие организационные ошибки они совершают при попытках запустить </a:t>
            </a:r>
            <a:r>
              <a:rPr lang="ru-RU" dirty="0" err="1" smtClean="0">
                <a:solidFill>
                  <a:srgbClr val="000000"/>
                </a:solidFill>
                <a:latin typeface="Roboto"/>
              </a:rPr>
              <a:t>импортозамещение</a:t>
            </a:r>
            <a:r>
              <a:rPr lang="ru-RU" dirty="0" smtClean="0">
                <a:solidFill>
                  <a:srgbClr val="000000"/>
                </a:solidFill>
                <a:latin typeface="Roboto"/>
              </a:rPr>
              <a:t>? И как правильно выстроить процесс, чтобы добиться результата?</a:t>
            </a:r>
          </a:p>
          <a:p>
            <a:pPr fontAlgn="base"/>
            <a:r>
              <a:rPr lang="ru-RU" dirty="0" smtClean="0">
                <a:solidFill>
                  <a:srgbClr val="000000"/>
                </a:solidFill>
                <a:latin typeface="Roboto"/>
              </a:rPr>
              <a:t>Для своих клиентов мы разработали и на практике проверили алгоритм действий, </a:t>
            </a:r>
            <a:r>
              <a:rPr lang="ru-RU" dirty="0" err="1" smtClean="0">
                <a:solidFill>
                  <a:srgbClr val="000000"/>
                </a:solidFill>
                <a:latin typeface="Roboto"/>
              </a:rPr>
              <a:t>минимизирующий</a:t>
            </a:r>
            <a:r>
              <a:rPr lang="ru-RU" dirty="0" smtClean="0">
                <a:solidFill>
                  <a:srgbClr val="000000"/>
                </a:solidFill>
                <a:latin typeface="Roboto"/>
              </a:rPr>
              <a:t> риски провала проектов по импортозамещению. Хотим поделиться этой историей.</a:t>
            </a:r>
          </a:p>
          <a:p>
            <a:pPr fontAlgn="base"/>
            <a:endParaRPr lang="ru-RU" b="0" i="0" dirty="0" smtClean="0">
              <a:solidFill>
                <a:srgbClr val="000000"/>
              </a:solidFill>
              <a:effectLst/>
              <a:latin typeface="Roboto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Выбор правильного ПО напрямую зависит от того, какие бизнес-задачи стоят перед компанией и какие процессы требуют автоматизации. В крупных организациях, особенно с низким уровнем </a:t>
            </a:r>
            <a:r>
              <a:rPr lang="ru-RU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цифровизации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процессы могут идти хаотично, с наложением сфер ответственности разных бизнес-подразделений, с дублированием или непрозрачным разделением обязанностей. И вполне может сложиться ситуация, когда запланировали сменить одно ПО на другое, выбили бюджет, ресурсы. И вдруг нарисовался огромный фронт работ в по разгребанию всего этого хаоса.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i="0" dirty="0" smtClean="0">
                <a:solidFill>
                  <a:srgbClr val="000000"/>
                </a:solidFill>
                <a:effectLst/>
                <a:latin typeface="Roboto"/>
              </a:rPr>
              <a:t>2. 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Зачем установлена данная корпоративная система? Кто ею пользуется? Какие бизнес-процессы через нее идут? О каких ограничениях существующей системы известно? Почему система развернута именно так? Надо отдавать себе отчет, что программные продукты не копируют друг друга до байта, у них разный набор возможностей, разные ограничения и требования. Что при внедрении старого продукта процессы были деформированы под него, и не стоит эту деформацию брать за эталон.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Процесс импортозамещения займет какое-то время (причем существенное), и надо позаботиться о </a:t>
            </a:r>
            <a:r>
              <a:rPr lang="ru-RU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митигации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рисков иностранного ПО на этот период. Грубо говоря, надо сделать все, чтобы старое ПО не смогло под конец «подложить свинью», перестав вдруг работать или обновляться.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000000"/>
                </a:solidFill>
                <a:latin typeface="Roboto"/>
              </a:rPr>
              <a:t>5 Пятая проблема также связана с возможностями сотрудников. Часто инициативы по импортозамещению разбиваются об </a:t>
            </a:r>
            <a:r>
              <a:rPr lang="ru-RU" b="1" dirty="0" smtClean="0">
                <a:solidFill>
                  <a:srgbClr val="000000"/>
                </a:solidFill>
                <a:latin typeface="Roboto"/>
              </a:rPr>
              <a:t>ограниченные компетенции и кадровые ресурсы для реализации комплексных, кросс-функциональных интеграционных проектов.</a:t>
            </a:r>
            <a:r>
              <a:rPr lang="ru-RU" dirty="0" smtClean="0">
                <a:solidFill>
                  <a:srgbClr val="000000"/>
                </a:solidFill>
                <a:latin typeface="Roboto"/>
              </a:rPr>
              <a:t> Замена ПО затрагивает интересы сразу нескольких участников, как внутренних: бизнес-заказчик, ИТ, ИБ, финансисты, топ-менеджмент, так и внешних: интеграторы, </a:t>
            </a:r>
            <a:r>
              <a:rPr lang="ru-RU" dirty="0" err="1" smtClean="0">
                <a:solidFill>
                  <a:srgbClr val="000000"/>
                </a:solidFill>
                <a:latin typeface="Roboto"/>
              </a:rPr>
              <a:t>вендоры</a:t>
            </a:r>
            <a:r>
              <a:rPr lang="ru-RU" dirty="0" smtClean="0">
                <a:solidFill>
                  <a:srgbClr val="000000"/>
                </a:solidFill>
                <a:latin typeface="Roboto"/>
              </a:rPr>
              <a:t>, консультанты. Обеспечить единый фронт поддержки проекта и скорость принятия решений очень непросто.</a:t>
            </a:r>
            <a:endParaRPr lang="ru-RU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ru-RU" dirty="0" smtClean="0">
                <a:solidFill>
                  <a:srgbClr val="000000"/>
                </a:solidFill>
                <a:latin typeface="Roboto"/>
              </a:rPr>
              <a:t>Когда проект уже стартовал, всплывает шестая проблема - </a:t>
            </a:r>
            <a:r>
              <a:rPr lang="ru-RU" b="1" dirty="0" smtClean="0">
                <a:solidFill>
                  <a:srgbClr val="000000"/>
                </a:solidFill>
                <a:latin typeface="Roboto"/>
              </a:rPr>
              <a:t>отсутствие или неэффективная система управления реализацией программы импортозамещения.</a:t>
            </a:r>
            <a:r>
              <a:rPr lang="ru-RU" dirty="0" smtClean="0">
                <a:solidFill>
                  <a:srgbClr val="000000"/>
                </a:solidFill>
                <a:latin typeface="Roboto"/>
              </a:rPr>
              <a:t> Вдруг оказывается, что зоны ответственности участников размыты, КПЭ участников плохо определены или вообще отсутствуют. И сразу же начинают срываться сроки, появляется </a:t>
            </a:r>
            <a:r>
              <a:rPr lang="ru-RU" dirty="0" err="1" smtClean="0">
                <a:solidFill>
                  <a:srgbClr val="000000"/>
                </a:solidFill>
                <a:latin typeface="Roboto"/>
              </a:rPr>
              <a:t>рассинхрон</a:t>
            </a:r>
            <a:r>
              <a:rPr lang="ru-RU" dirty="0" smtClean="0">
                <a:solidFill>
                  <a:srgbClr val="000000"/>
                </a:solidFill>
                <a:latin typeface="Roboto"/>
              </a:rPr>
              <a:t> в действиях, который выливается в реальные убытки.</a:t>
            </a:r>
            <a:endParaRPr lang="ru-RU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endParaRPr lang="ru-RU" b="0" i="0" dirty="0">
              <a:solidFill>
                <a:srgbClr val="000000"/>
              </a:solidFill>
              <a:effectLst/>
              <a:latin typeface="Roboto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E0630-8974-4203-97FB-B1C0196B78E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5028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ru-RU" dirty="0" smtClean="0">
                <a:solidFill>
                  <a:srgbClr val="000000"/>
                </a:solidFill>
                <a:latin typeface="Roboto"/>
              </a:rPr>
              <a:t>У нас выработался следующий план реализации проектов по импортозамещению. Сначала проводим аудит процессов и IT-ландшафта, затем оцениваем угрозы, после планируем реализацию и, наконец, сопровождаем внедрение.</a:t>
            </a:r>
          </a:p>
          <a:p>
            <a:pPr fontAlgn="base"/>
            <a:r>
              <a:rPr lang="ru-RU" b="1" dirty="0" smtClean="0">
                <a:solidFill>
                  <a:srgbClr val="000000"/>
                </a:solidFill>
                <a:latin typeface="inherit"/>
              </a:rPr>
              <a:t>Аудит процессов и IT-ландшафта</a:t>
            </a:r>
            <a:endParaRPr lang="ru-RU" dirty="0" smtClean="0">
              <a:solidFill>
                <a:srgbClr val="000000"/>
              </a:solidFill>
              <a:latin typeface="Roboto"/>
            </a:endParaRPr>
          </a:p>
          <a:p>
            <a:pPr fontAlgn="base"/>
            <a:r>
              <a:rPr lang="ru-RU" dirty="0" smtClean="0">
                <a:solidFill>
                  <a:srgbClr val="000000"/>
                </a:solidFill>
                <a:latin typeface="Roboto"/>
              </a:rPr>
              <a:t>В процессе аудита мы первым делом делаем оцениваем покрытие </a:t>
            </a:r>
            <a:r>
              <a:rPr lang="ru-RU" dirty="0" err="1" smtClean="0">
                <a:solidFill>
                  <a:srgbClr val="000000"/>
                </a:solidFill>
                <a:latin typeface="Roboto"/>
              </a:rPr>
              <a:t>mission</a:t>
            </a:r>
            <a:r>
              <a:rPr lang="ru-RU" dirty="0" smtClean="0">
                <a:solidFill>
                  <a:srgbClr val="000000"/>
                </a:solidFill>
                <a:latin typeface="Roboto"/>
              </a:rPr>
              <a:t>- и </a:t>
            </a:r>
            <a:r>
              <a:rPr lang="ru-RU" dirty="0" err="1" smtClean="0">
                <a:solidFill>
                  <a:srgbClr val="000000"/>
                </a:solidFill>
                <a:latin typeface="Roboto"/>
              </a:rPr>
              <a:t>business-critical</a:t>
            </a:r>
            <a:r>
              <a:rPr lang="ru-RU" dirty="0" smtClean="0">
                <a:solidFill>
                  <a:srgbClr val="000000"/>
                </a:solidFill>
                <a:latin typeface="Roboto"/>
              </a:rPr>
              <a:t> бизнес-процессов иностранным (</a:t>
            </a:r>
            <a:r>
              <a:rPr lang="ru-RU" dirty="0" err="1" smtClean="0">
                <a:solidFill>
                  <a:srgbClr val="000000"/>
                </a:solidFill>
                <a:latin typeface="Roboto"/>
              </a:rPr>
              <a:t>санкционным</a:t>
            </a:r>
            <a:r>
              <a:rPr lang="ru-RU" dirty="0" smtClean="0">
                <a:solidFill>
                  <a:srgbClr val="000000"/>
                </a:solidFill>
                <a:latin typeface="Roboto"/>
              </a:rPr>
              <a:t>) ПО и соответствующими объектами ИТ-инфраструктуры. Сюда входит анализ текущего ИТ-ландшафта в связке «бизнес-процесс – домен ИС – конкретная ИС/ модули – ИТ-инфраструктура», формирование карты покрытия бизнес-процессов ИС, а затем и категоризация групп бизнес-процессов и соответствующих ИС, исходя из критичности для бизнеса / обеспечения непрерывности операций. Также мы проводим выявление рисков прерывания критичных для бизнеса бизнес-процессов в связи с использованием иностранного ПО и объектов ИТ-инфраструктуры.</a:t>
            </a:r>
          </a:p>
          <a:p>
            <a:pPr fontAlgn="base"/>
            <a:r>
              <a:rPr lang="ru-RU" dirty="0" smtClean="0">
                <a:solidFill>
                  <a:srgbClr val="000000"/>
                </a:solidFill>
                <a:latin typeface="Roboto"/>
              </a:rPr>
              <a:t>Результатом этого этапа становятся карты бизнес-процессов и соответствующих ИС, </a:t>
            </a:r>
            <a:r>
              <a:rPr lang="ru-RU" dirty="0" err="1" smtClean="0">
                <a:solidFill>
                  <a:srgbClr val="000000"/>
                </a:solidFill>
                <a:latin typeface="Roboto"/>
              </a:rPr>
              <a:t>long-list</a:t>
            </a:r>
            <a:r>
              <a:rPr lang="ru-RU" dirty="0" smtClean="0">
                <a:solidFill>
                  <a:srgbClr val="000000"/>
                </a:solidFill>
                <a:latin typeface="Roboto"/>
              </a:rPr>
              <a:t> угроз (рисков) для </a:t>
            </a:r>
            <a:r>
              <a:rPr lang="ru-RU" dirty="0" err="1" smtClean="0">
                <a:solidFill>
                  <a:srgbClr val="000000"/>
                </a:solidFill>
                <a:latin typeface="Roboto"/>
              </a:rPr>
              <a:t>mission</a:t>
            </a:r>
            <a:r>
              <a:rPr lang="ru-RU" dirty="0" smtClean="0">
                <a:solidFill>
                  <a:srgbClr val="000000"/>
                </a:solidFill>
                <a:latin typeface="Roboto"/>
              </a:rPr>
              <a:t>- и </a:t>
            </a:r>
            <a:r>
              <a:rPr lang="ru-RU" dirty="0" err="1" smtClean="0">
                <a:solidFill>
                  <a:srgbClr val="000000"/>
                </a:solidFill>
                <a:latin typeface="Roboto"/>
              </a:rPr>
              <a:t>business-critical</a:t>
            </a:r>
            <a:r>
              <a:rPr lang="ru-RU" dirty="0" smtClean="0">
                <a:solidFill>
                  <a:srgbClr val="000000"/>
                </a:solidFill>
                <a:latin typeface="Roboto"/>
              </a:rPr>
              <a:t> бизнес-процессов.</a:t>
            </a:r>
            <a:endParaRPr lang="ru-RU" b="0" i="0" dirty="0" smtClean="0">
              <a:solidFill>
                <a:srgbClr val="000000"/>
              </a:solidFill>
              <a:effectLst/>
              <a:latin typeface="Roboto"/>
            </a:endParaRPr>
          </a:p>
          <a:p>
            <a:pPr fontAlgn="base"/>
            <a:r>
              <a:rPr lang="ru-RU" b="1" dirty="0" smtClean="0">
                <a:solidFill>
                  <a:srgbClr val="000000"/>
                </a:solidFill>
                <a:latin typeface="inherit"/>
              </a:rPr>
              <a:t>Оценка угроз</a:t>
            </a:r>
            <a:endParaRPr lang="ru-RU" dirty="0" smtClean="0">
              <a:solidFill>
                <a:srgbClr val="000000"/>
              </a:solidFill>
              <a:latin typeface="Roboto"/>
            </a:endParaRPr>
          </a:p>
          <a:p>
            <a:pPr fontAlgn="base"/>
            <a:r>
              <a:rPr lang="ru-RU" dirty="0" smtClean="0">
                <a:solidFill>
                  <a:srgbClr val="000000"/>
                </a:solidFill>
                <a:latin typeface="Roboto"/>
              </a:rPr>
              <a:t>Следующий этап включает в себя формирование вариантов реализации угроз, связанных с иностранным ПО и объектами инфраструктуры. Что это за варианты? Например, отзыв права использования, прекращение технической поддержки, прекращение доступа к данным, блокировка использования. Отдельно прорабатываются варианты реализации угроз информационной безопасности.</a:t>
            </a:r>
          </a:p>
          <a:p>
            <a:pPr fontAlgn="base"/>
            <a:r>
              <a:rPr lang="ru-RU" dirty="0" smtClean="0">
                <a:solidFill>
                  <a:srgbClr val="000000"/>
                </a:solidFill>
                <a:latin typeface="Roboto"/>
              </a:rPr>
              <a:t>Затем разрабатываются критерии категоризации возможного ущерба в разрезе уровней / приоритетов угроз, после чего проводится сама категоризация.</a:t>
            </a:r>
          </a:p>
          <a:p>
            <a:pPr fontAlgn="base"/>
            <a:r>
              <a:rPr lang="ru-RU" dirty="0" smtClean="0">
                <a:solidFill>
                  <a:srgbClr val="000000"/>
                </a:solidFill>
                <a:latin typeface="Roboto"/>
              </a:rPr>
              <a:t>Для каждого объекта ПО и инфраструктуры высоких уровней критичности проводится оценка возможных уязвимостей для элементов. Сюда входят такие критерии, как доступность исходного кода, наличие известных уязвимостей, договоры на тех. поддержку.</a:t>
            </a:r>
          </a:p>
          <a:p>
            <a:pPr fontAlgn="base"/>
            <a:r>
              <a:rPr lang="ru-RU" dirty="0" smtClean="0">
                <a:solidFill>
                  <a:srgbClr val="000000"/>
                </a:solidFill>
                <a:latin typeface="Roboto"/>
              </a:rPr>
              <a:t>На основе полученной информации уже возможна проработка решении по устранению выявленных угроз для объектов высокого и среднего уровня критичности. На этом шаге происходит формирование перечня отечественного ПО, которое можно использовать в качестве аналога, проводится индикативная оценка сроков и стоимости, идет разработка </a:t>
            </a:r>
            <a:r>
              <a:rPr lang="ru-RU" dirty="0" err="1" smtClean="0">
                <a:solidFill>
                  <a:srgbClr val="000000"/>
                </a:solidFill>
                <a:latin typeface="Roboto"/>
              </a:rPr>
              <a:t>верхнеуровневых</a:t>
            </a:r>
            <a:r>
              <a:rPr lang="ru-RU" dirty="0" smtClean="0">
                <a:solidFill>
                  <a:srgbClr val="000000"/>
                </a:solidFill>
                <a:latin typeface="Roboto"/>
              </a:rPr>
              <a:t> дорожных карт.</a:t>
            </a:r>
          </a:p>
          <a:p>
            <a:pPr fontAlgn="base"/>
            <a:r>
              <a:rPr lang="ru-RU" dirty="0" smtClean="0">
                <a:solidFill>
                  <a:srgbClr val="000000"/>
                </a:solidFill>
                <a:latin typeface="Roboto"/>
              </a:rPr>
              <a:t>Результатом этапа оценки угроз становятся карты угроз для ПО и объектов инфраструктуры, включая сценарии реализации угроз, и </a:t>
            </a:r>
            <a:r>
              <a:rPr lang="ru-RU" dirty="0" err="1" smtClean="0">
                <a:solidFill>
                  <a:srgbClr val="000000"/>
                </a:solidFill>
                <a:latin typeface="Roboto"/>
              </a:rPr>
              <a:t>верхнеуровневые</a:t>
            </a:r>
            <a:r>
              <a:rPr lang="ru-RU" dirty="0" smtClean="0">
                <a:solidFill>
                  <a:srgbClr val="000000"/>
                </a:solidFill>
                <a:latin typeface="Roboto"/>
              </a:rPr>
              <a:t> дорожные карты внедрения.</a:t>
            </a:r>
          </a:p>
          <a:p>
            <a:pPr fontAlgn="base"/>
            <a:r>
              <a:rPr lang="ru-RU" b="1" dirty="0" smtClean="0">
                <a:solidFill>
                  <a:srgbClr val="000000"/>
                </a:solidFill>
                <a:latin typeface="inherit"/>
              </a:rPr>
              <a:t>Планирование реализации</a:t>
            </a:r>
            <a:endParaRPr lang="ru-RU" dirty="0" smtClean="0">
              <a:solidFill>
                <a:srgbClr val="000000"/>
              </a:solidFill>
              <a:latin typeface="Roboto"/>
            </a:endParaRPr>
          </a:p>
          <a:p>
            <a:pPr fontAlgn="base"/>
            <a:r>
              <a:rPr lang="ru-RU" dirty="0" smtClean="0">
                <a:solidFill>
                  <a:srgbClr val="000000"/>
                </a:solidFill>
                <a:latin typeface="Roboto"/>
              </a:rPr>
              <a:t>После первых двух этапов становится понятен требуемый объем работ, поэтому можно переходить выделению ресурсов. Планирование реализации программы импортозамещения начинается с формирования проектного офиса с пулом внутренних сотрудников, непосредственно задействованных в проектах.</a:t>
            </a:r>
          </a:p>
          <a:p>
            <a:pPr fontAlgn="base"/>
            <a:r>
              <a:rPr lang="ru-RU" dirty="0" smtClean="0">
                <a:solidFill>
                  <a:srgbClr val="000000"/>
                </a:solidFill>
                <a:latin typeface="Roboto"/>
              </a:rPr>
              <a:t>Параллельно силами привлеченных консультантов ведется формирование целевой ИТ-архитектуры. Определяются потенциальные </a:t>
            </a:r>
            <a:r>
              <a:rPr lang="ru-RU" dirty="0" err="1" smtClean="0">
                <a:solidFill>
                  <a:srgbClr val="000000"/>
                </a:solidFill>
                <a:latin typeface="Roboto"/>
              </a:rPr>
              <a:t>вендоры</a:t>
            </a:r>
            <a:r>
              <a:rPr lang="ru-RU" dirty="0" smtClean="0">
                <a:solidFill>
                  <a:srgbClr val="000000"/>
                </a:solidFill>
                <a:latin typeface="Roboto"/>
              </a:rPr>
              <a:t> для реализации целевой архитектуры и уточняется оценка стоимости. Формируются ТЗ на внедрение целевых систем. В принципе, внешние эксперты могут брать на себя максимум работы, например, поддержку в формировании закупочной документации и ведения закупочного процесса.</a:t>
            </a:r>
          </a:p>
          <a:p>
            <a:pPr fontAlgn="base"/>
            <a:r>
              <a:rPr lang="ru-RU" dirty="0" smtClean="0">
                <a:solidFill>
                  <a:srgbClr val="000000"/>
                </a:solidFill>
                <a:latin typeface="Roboto"/>
              </a:rPr>
              <a:t>Не забываем на этом этапе и о существующих ИС. Требуется разработка процессов «переходного периода» с учетом выявленных угроз текущего иностранного ПО. Нужно запланировать все необходимые мероприятия для обеспечения непрерывности существующих критичных бизнес-процессов.</a:t>
            </a:r>
          </a:p>
          <a:p>
            <a:pPr fontAlgn="base"/>
            <a:r>
              <a:rPr lang="ru-RU" dirty="0" smtClean="0">
                <a:solidFill>
                  <a:srgbClr val="000000"/>
                </a:solidFill>
                <a:latin typeface="Roboto"/>
              </a:rPr>
              <a:t>Результаты этапа: ТЗ на внедрение, закупочная документация, процессы/ мероприятия «переходного периода».</a:t>
            </a:r>
            <a:endParaRPr lang="ru-RU" b="0" i="0" dirty="0" smtClean="0">
              <a:solidFill>
                <a:srgbClr val="000000"/>
              </a:solidFill>
              <a:effectLst/>
              <a:latin typeface="Roboto"/>
            </a:endParaRPr>
          </a:p>
          <a:p>
            <a:pPr fontAlgn="base"/>
            <a:endParaRPr lang="ru-RU" b="0" i="0" dirty="0" smtClean="0">
              <a:solidFill>
                <a:srgbClr val="000000"/>
              </a:solidFill>
              <a:effectLst/>
              <a:latin typeface="Roboto"/>
            </a:endParaRPr>
          </a:p>
          <a:p>
            <a:pPr fontAlgn="base"/>
            <a:r>
              <a:rPr lang="ru-RU" b="1" dirty="0" smtClean="0">
                <a:solidFill>
                  <a:srgbClr val="000000"/>
                </a:solidFill>
                <a:latin typeface="inherit"/>
              </a:rPr>
              <a:t>Сопровождение внедрения</a:t>
            </a:r>
            <a:endParaRPr lang="ru-RU" dirty="0" smtClean="0">
              <a:solidFill>
                <a:srgbClr val="000000"/>
              </a:solidFill>
              <a:latin typeface="Roboto"/>
            </a:endParaRPr>
          </a:p>
          <a:p>
            <a:pPr fontAlgn="base"/>
            <a:r>
              <a:rPr lang="ru-RU" dirty="0" smtClean="0">
                <a:solidFill>
                  <a:srgbClr val="000000"/>
                </a:solidFill>
                <a:latin typeface="Roboto"/>
              </a:rPr>
              <a:t>Для повышения шансов успешного завершения проектов импортозамещения компаниям стоит использовать внешних консультантов для независимого аудита хода и промежуточных результатов работ. В процессе сопровождения внедрения сначала должна проводиться экспертиза целостности и полноты разработанных проектных артефактов, включая технический проект, интеграции и регламенты.</a:t>
            </a:r>
          </a:p>
          <a:p>
            <a:pPr fontAlgn="base"/>
            <a:r>
              <a:rPr lang="ru-RU" dirty="0" smtClean="0">
                <a:solidFill>
                  <a:srgbClr val="000000"/>
                </a:solidFill>
                <a:latin typeface="Roboto"/>
              </a:rPr>
              <a:t>Затем должна быть дана оценка хода проекта и возможностей достижения целей проекта. Важно, чтобы руководители проекта в течение всего этапа внедрения были обеспечены достоверной информацией о ходе проекта. Это позволит своевременно обнаружить и устранить возникающие проблемы, а в итоге – достичь поставленного результата с заданными сроками и качеством.</a:t>
            </a:r>
          </a:p>
          <a:p>
            <a:pPr fontAlgn="base"/>
            <a:r>
              <a:rPr lang="ru-RU" dirty="0" smtClean="0">
                <a:solidFill>
                  <a:srgbClr val="000000"/>
                </a:solidFill>
                <a:latin typeface="Roboto"/>
              </a:rPr>
              <a:t>Результатом этого этапа является отчет по результатам проекта с оценкой достижения поставленных целей.</a:t>
            </a:r>
          </a:p>
          <a:p>
            <a:pPr fontAlgn="base"/>
            <a:r>
              <a:rPr lang="ru-RU" dirty="0" smtClean="0">
                <a:solidFill>
                  <a:srgbClr val="000000"/>
                </a:solidFill>
                <a:latin typeface="Roboto"/>
              </a:rPr>
              <a:t>Последовательное выполнение этих четырех этапов позволяет справиться с основными проблемами и сосредоточиться на конструктивной составляющей проекта импортозамещения. А главное, это значительно сокращает сроки «переходного этапа» и итоговые затраты на обретение технологической </a:t>
            </a:r>
            <a:r>
              <a:rPr lang="ru-RU" dirty="0" err="1" smtClean="0">
                <a:solidFill>
                  <a:srgbClr val="000000"/>
                </a:solidFill>
                <a:latin typeface="Roboto"/>
              </a:rPr>
              <a:t>импортонезависимости</a:t>
            </a:r>
            <a:r>
              <a:rPr lang="ru-RU" dirty="0" smtClean="0">
                <a:solidFill>
                  <a:srgbClr val="000000"/>
                </a:solidFill>
                <a:latin typeface="Roboto"/>
              </a:rPr>
              <a:t>.</a:t>
            </a:r>
            <a:endParaRPr lang="ru-RU" b="0" i="0" dirty="0" smtClean="0">
              <a:solidFill>
                <a:srgbClr val="000000"/>
              </a:solidFill>
              <a:effectLst/>
              <a:latin typeface="Roboto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E0630-8974-4203-97FB-B1C0196B78E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9601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383D47"/>
                </a:solidFill>
                <a:latin typeface="Montserrat"/>
              </a:rPr>
              <a:t>менталитет. Чтобы приучить людей работать в новых системах, нужно время и демонстрация политической воли. У нас существенную роль играет привычка, поэтому при внедрении новых решений часто организации сталкиваются с саботажем. Во-вторых, </a:t>
            </a:r>
            <a:r>
              <a:rPr lang="ru-RU" dirty="0" err="1" smtClean="0">
                <a:solidFill>
                  <a:srgbClr val="383D47"/>
                </a:solidFill>
                <a:latin typeface="Montserrat"/>
              </a:rPr>
              <a:t>импортозамещение</a:t>
            </a:r>
            <a:r>
              <a:rPr lang="ru-RU" dirty="0" smtClean="0">
                <a:solidFill>
                  <a:srgbClr val="383D47"/>
                </a:solidFill>
                <a:latin typeface="Montserrat"/>
              </a:rPr>
              <a:t> – это вектор государства, и на коммерческие структуры он не очень распространяется.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E0630-8974-4203-97FB-B1C0196B78E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5385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E4DE2C38-6590-495D-96F8-8C1F4F3B6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9E677-433C-43BB-85FB-942D346720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276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Пустой слайд">
    <p:bg>
      <p:bgPr>
        <a:gradFill>
          <a:gsLst>
            <a:gs pos="0">
              <a:srgbClr val="1A75CF"/>
            </a:gs>
            <a:gs pos="84000">
              <a:srgbClr val="01153A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E4DE2C38-6590-495D-96F8-8C1F4F3B6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9E677-433C-43BB-85FB-942D346720BC}" type="slidenum">
              <a:rPr lang="ru-RU" smtClean="0"/>
              <a:t>‹#›</a:t>
            </a:fld>
            <a:endParaRPr lang="ru-RU"/>
          </a:p>
        </p:txBody>
      </p:sp>
      <p:grpSp>
        <p:nvGrpSpPr>
          <p:cNvPr id="3" name="Рисунок 9">
            <a:extLst>
              <a:ext uri="{FF2B5EF4-FFF2-40B4-BE49-F238E27FC236}">
                <a16:creationId xmlns="" xmlns:a16="http://schemas.microsoft.com/office/drawing/2014/main" id="{F6FCDEC4-6CC3-4E40-B018-07B8987EB9BB}"/>
              </a:ext>
            </a:extLst>
          </p:cNvPr>
          <p:cNvGrpSpPr/>
          <p:nvPr userDrawn="1"/>
        </p:nvGrpSpPr>
        <p:grpSpPr>
          <a:xfrm>
            <a:off x="10909206" y="260429"/>
            <a:ext cx="1140111" cy="373654"/>
            <a:chOff x="5162931" y="2931699"/>
            <a:chExt cx="1860042" cy="609600"/>
          </a:xfrm>
          <a:solidFill>
            <a:schemeClr val="bg1"/>
          </a:solidFill>
        </p:grpSpPr>
        <p:sp>
          <p:nvSpPr>
            <p:cNvPr id="5" name="Полилиния: фигура 4">
              <a:extLst>
                <a:ext uri="{FF2B5EF4-FFF2-40B4-BE49-F238E27FC236}">
                  <a16:creationId xmlns="" xmlns:a16="http://schemas.microsoft.com/office/drawing/2014/main" id="{F094BCFF-19E0-4FEA-BD1F-5B0986BD768A}"/>
                </a:ext>
              </a:extLst>
            </p:cNvPr>
            <p:cNvSpPr/>
            <p:nvPr/>
          </p:nvSpPr>
          <p:spPr>
            <a:xfrm>
              <a:off x="5162931" y="3497580"/>
              <a:ext cx="495300" cy="38100"/>
            </a:xfrm>
            <a:custGeom>
              <a:avLst/>
              <a:gdLst>
                <a:gd name="connsiteX0" fmla="*/ 501777 w 495300"/>
                <a:gd name="connsiteY0" fmla="*/ 0 h 38100"/>
                <a:gd name="connsiteX1" fmla="*/ 474821 w 495300"/>
                <a:gd name="connsiteY1" fmla="*/ 42101 h 38100"/>
                <a:gd name="connsiteX2" fmla="*/ 0 w 495300"/>
                <a:gd name="connsiteY2" fmla="*/ 42101 h 38100"/>
                <a:gd name="connsiteX3" fmla="*/ 501777 w 495300"/>
                <a:gd name="connsiteY3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5300" h="38100">
                  <a:moveTo>
                    <a:pt x="501777" y="0"/>
                  </a:moveTo>
                  <a:lnTo>
                    <a:pt x="474821" y="42101"/>
                  </a:lnTo>
                  <a:lnTo>
                    <a:pt x="0" y="42101"/>
                  </a:lnTo>
                  <a:lnTo>
                    <a:pt x="501777" y="0"/>
                  </a:lnTo>
                  <a:close/>
                </a:path>
              </a:pathLst>
            </a:custGeom>
            <a:grpFill/>
            <a:ln w="94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" name="Полилиния: фигура 5">
              <a:extLst>
                <a:ext uri="{FF2B5EF4-FFF2-40B4-BE49-F238E27FC236}">
                  <a16:creationId xmlns="" xmlns:a16="http://schemas.microsoft.com/office/drawing/2014/main" id="{BE500724-7E7B-46EC-82EB-849F218D6C2A}"/>
                </a:ext>
              </a:extLst>
            </p:cNvPr>
            <p:cNvSpPr/>
            <p:nvPr/>
          </p:nvSpPr>
          <p:spPr>
            <a:xfrm>
              <a:off x="5693759" y="2931699"/>
              <a:ext cx="523875" cy="609600"/>
            </a:xfrm>
            <a:custGeom>
              <a:avLst/>
              <a:gdLst>
                <a:gd name="connsiteX0" fmla="*/ 402145 w 523875"/>
                <a:gd name="connsiteY0" fmla="*/ 0 h 609600"/>
                <a:gd name="connsiteX1" fmla="*/ 528733 w 523875"/>
                <a:gd name="connsiteY1" fmla="*/ 192215 h 609600"/>
                <a:gd name="connsiteX2" fmla="*/ 475869 w 523875"/>
                <a:gd name="connsiteY2" fmla="*/ 272415 h 609600"/>
                <a:gd name="connsiteX3" fmla="*/ 402145 w 523875"/>
                <a:gd name="connsiteY3" fmla="*/ 160496 h 609600"/>
                <a:gd name="connsiteX4" fmla="*/ 105632 w 523875"/>
                <a:gd name="connsiteY4" fmla="*/ 611410 h 609600"/>
                <a:gd name="connsiteX5" fmla="*/ 0 w 523875"/>
                <a:gd name="connsiteY5" fmla="*/ 611410 h 609600"/>
                <a:gd name="connsiteX6" fmla="*/ 402145 w 523875"/>
                <a:gd name="connsiteY6" fmla="*/ 0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3875" h="609600">
                  <a:moveTo>
                    <a:pt x="402145" y="0"/>
                  </a:moveTo>
                  <a:lnTo>
                    <a:pt x="528733" y="192215"/>
                  </a:lnTo>
                  <a:lnTo>
                    <a:pt x="475869" y="272415"/>
                  </a:lnTo>
                  <a:lnTo>
                    <a:pt x="402145" y="160496"/>
                  </a:lnTo>
                  <a:lnTo>
                    <a:pt x="105632" y="611410"/>
                  </a:lnTo>
                  <a:lnTo>
                    <a:pt x="0" y="611410"/>
                  </a:lnTo>
                  <a:lnTo>
                    <a:pt x="402145" y="0"/>
                  </a:lnTo>
                  <a:close/>
                </a:path>
              </a:pathLst>
            </a:custGeom>
            <a:grpFill/>
            <a:ln w="13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" name="Полилиния: фигура 6">
              <a:extLst>
                <a:ext uri="{FF2B5EF4-FFF2-40B4-BE49-F238E27FC236}">
                  <a16:creationId xmlns="" xmlns:a16="http://schemas.microsoft.com/office/drawing/2014/main" id="{36341545-23A9-4653-BB78-54E630E2077A}"/>
                </a:ext>
              </a:extLst>
            </p:cNvPr>
            <p:cNvSpPr/>
            <p:nvPr/>
          </p:nvSpPr>
          <p:spPr>
            <a:xfrm>
              <a:off x="6527673" y="3497580"/>
              <a:ext cx="495300" cy="38100"/>
            </a:xfrm>
            <a:custGeom>
              <a:avLst/>
              <a:gdLst>
                <a:gd name="connsiteX0" fmla="*/ 0 w 495300"/>
                <a:gd name="connsiteY0" fmla="*/ 0 h 38100"/>
                <a:gd name="connsiteX1" fmla="*/ 26956 w 495300"/>
                <a:gd name="connsiteY1" fmla="*/ 42101 h 38100"/>
                <a:gd name="connsiteX2" fmla="*/ 501777 w 495300"/>
                <a:gd name="connsiteY2" fmla="*/ 42101 h 38100"/>
                <a:gd name="connsiteX3" fmla="*/ 0 w 495300"/>
                <a:gd name="connsiteY3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5300" h="38100">
                  <a:moveTo>
                    <a:pt x="0" y="0"/>
                  </a:moveTo>
                  <a:lnTo>
                    <a:pt x="26956" y="42101"/>
                  </a:lnTo>
                  <a:lnTo>
                    <a:pt x="501777" y="4210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" name="Полилиния: фигура 7">
              <a:extLst>
                <a:ext uri="{FF2B5EF4-FFF2-40B4-BE49-F238E27FC236}">
                  <a16:creationId xmlns="" xmlns:a16="http://schemas.microsoft.com/office/drawing/2014/main" id="{EA01F9B6-9DC6-41F2-902A-8F821FC15F26}"/>
                </a:ext>
              </a:extLst>
            </p:cNvPr>
            <p:cNvSpPr/>
            <p:nvPr/>
          </p:nvSpPr>
          <p:spPr>
            <a:xfrm>
              <a:off x="6014466" y="3176016"/>
              <a:ext cx="476250" cy="361950"/>
            </a:xfrm>
            <a:custGeom>
              <a:avLst/>
              <a:gdLst>
                <a:gd name="connsiteX0" fmla="*/ 241840 w 476250"/>
                <a:gd name="connsiteY0" fmla="*/ 0 h 361950"/>
                <a:gd name="connsiteX1" fmla="*/ 483680 w 476250"/>
                <a:gd name="connsiteY1" fmla="*/ 367094 h 361950"/>
                <a:gd name="connsiteX2" fmla="*/ 378047 w 476250"/>
                <a:gd name="connsiteY2" fmla="*/ 367094 h 361950"/>
                <a:gd name="connsiteX3" fmla="*/ 241935 w 476250"/>
                <a:gd name="connsiteY3" fmla="*/ 160401 h 361950"/>
                <a:gd name="connsiteX4" fmla="*/ 105727 w 476250"/>
                <a:gd name="connsiteY4" fmla="*/ 367094 h 361950"/>
                <a:gd name="connsiteX5" fmla="*/ 0 w 476250"/>
                <a:gd name="connsiteY5" fmla="*/ 367094 h 361950"/>
                <a:gd name="connsiteX6" fmla="*/ 241840 w 476250"/>
                <a:gd name="connsiteY6" fmla="*/ 0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361950">
                  <a:moveTo>
                    <a:pt x="241840" y="0"/>
                  </a:moveTo>
                  <a:lnTo>
                    <a:pt x="483680" y="367094"/>
                  </a:lnTo>
                  <a:lnTo>
                    <a:pt x="378047" y="367094"/>
                  </a:lnTo>
                  <a:lnTo>
                    <a:pt x="241935" y="160401"/>
                  </a:lnTo>
                  <a:lnTo>
                    <a:pt x="105727" y="367094"/>
                  </a:lnTo>
                  <a:lnTo>
                    <a:pt x="0" y="367094"/>
                  </a:lnTo>
                  <a:lnTo>
                    <a:pt x="24184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3821AB30-3FB6-4C8E-838B-5AE9BCF91E36}"/>
              </a:ext>
            </a:extLst>
          </p:cNvPr>
          <p:cNvSpPr/>
          <p:nvPr userDrawn="1"/>
        </p:nvSpPr>
        <p:spPr>
          <a:xfrm>
            <a:off x="10935394" y="639587"/>
            <a:ext cx="10877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spc="50" dirty="0">
                <a:solidFill>
                  <a:schemeClr val="bg1"/>
                </a:solidFill>
              </a:rPr>
              <a:t>IT-POLE.COM</a:t>
            </a:r>
          </a:p>
        </p:txBody>
      </p:sp>
    </p:spTree>
    <p:extLst>
      <p:ext uri="{BB962C8B-B14F-4D97-AF65-F5344CB8AC3E}">
        <p14:creationId xmlns:p14="http://schemas.microsoft.com/office/powerpoint/2010/main" val="2374396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Пустой слайд">
    <p:bg>
      <p:bgPr>
        <a:gradFill>
          <a:gsLst>
            <a:gs pos="0">
              <a:srgbClr val="1A75CF"/>
            </a:gs>
            <a:gs pos="84000">
              <a:srgbClr val="01153A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E4DE2C38-6590-495D-96F8-8C1F4F3B6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9E677-433C-43BB-85FB-942D346720BC}" type="slidenum">
              <a:rPr lang="ru-RU" smtClean="0"/>
              <a:t>‹#›</a:t>
            </a:fld>
            <a:endParaRPr lang="ru-RU"/>
          </a:p>
        </p:txBody>
      </p:sp>
      <p:grpSp>
        <p:nvGrpSpPr>
          <p:cNvPr id="3" name="Рисунок 9">
            <a:extLst>
              <a:ext uri="{FF2B5EF4-FFF2-40B4-BE49-F238E27FC236}">
                <a16:creationId xmlns="" xmlns:a16="http://schemas.microsoft.com/office/drawing/2014/main" id="{F6FCDEC4-6CC3-4E40-B018-07B8987EB9BB}"/>
              </a:ext>
            </a:extLst>
          </p:cNvPr>
          <p:cNvGrpSpPr/>
          <p:nvPr userDrawn="1"/>
        </p:nvGrpSpPr>
        <p:grpSpPr>
          <a:xfrm>
            <a:off x="10909206" y="260429"/>
            <a:ext cx="1140111" cy="373654"/>
            <a:chOff x="5162931" y="2931699"/>
            <a:chExt cx="1860042" cy="609600"/>
          </a:xfrm>
          <a:solidFill>
            <a:schemeClr val="bg1"/>
          </a:solidFill>
        </p:grpSpPr>
        <p:sp>
          <p:nvSpPr>
            <p:cNvPr id="5" name="Полилиния: фигура 4">
              <a:extLst>
                <a:ext uri="{FF2B5EF4-FFF2-40B4-BE49-F238E27FC236}">
                  <a16:creationId xmlns="" xmlns:a16="http://schemas.microsoft.com/office/drawing/2014/main" id="{F094BCFF-19E0-4FEA-BD1F-5B0986BD768A}"/>
                </a:ext>
              </a:extLst>
            </p:cNvPr>
            <p:cNvSpPr/>
            <p:nvPr/>
          </p:nvSpPr>
          <p:spPr>
            <a:xfrm>
              <a:off x="5162931" y="3497580"/>
              <a:ext cx="495300" cy="38100"/>
            </a:xfrm>
            <a:custGeom>
              <a:avLst/>
              <a:gdLst>
                <a:gd name="connsiteX0" fmla="*/ 501777 w 495300"/>
                <a:gd name="connsiteY0" fmla="*/ 0 h 38100"/>
                <a:gd name="connsiteX1" fmla="*/ 474821 w 495300"/>
                <a:gd name="connsiteY1" fmla="*/ 42101 h 38100"/>
                <a:gd name="connsiteX2" fmla="*/ 0 w 495300"/>
                <a:gd name="connsiteY2" fmla="*/ 42101 h 38100"/>
                <a:gd name="connsiteX3" fmla="*/ 501777 w 495300"/>
                <a:gd name="connsiteY3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5300" h="38100">
                  <a:moveTo>
                    <a:pt x="501777" y="0"/>
                  </a:moveTo>
                  <a:lnTo>
                    <a:pt x="474821" y="42101"/>
                  </a:lnTo>
                  <a:lnTo>
                    <a:pt x="0" y="42101"/>
                  </a:lnTo>
                  <a:lnTo>
                    <a:pt x="501777" y="0"/>
                  </a:lnTo>
                  <a:close/>
                </a:path>
              </a:pathLst>
            </a:custGeom>
            <a:grpFill/>
            <a:ln w="94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" name="Полилиния: фигура 5">
              <a:extLst>
                <a:ext uri="{FF2B5EF4-FFF2-40B4-BE49-F238E27FC236}">
                  <a16:creationId xmlns="" xmlns:a16="http://schemas.microsoft.com/office/drawing/2014/main" id="{BE500724-7E7B-46EC-82EB-849F218D6C2A}"/>
                </a:ext>
              </a:extLst>
            </p:cNvPr>
            <p:cNvSpPr/>
            <p:nvPr/>
          </p:nvSpPr>
          <p:spPr>
            <a:xfrm>
              <a:off x="5693759" y="2931699"/>
              <a:ext cx="523875" cy="609600"/>
            </a:xfrm>
            <a:custGeom>
              <a:avLst/>
              <a:gdLst>
                <a:gd name="connsiteX0" fmla="*/ 402145 w 523875"/>
                <a:gd name="connsiteY0" fmla="*/ 0 h 609600"/>
                <a:gd name="connsiteX1" fmla="*/ 528733 w 523875"/>
                <a:gd name="connsiteY1" fmla="*/ 192215 h 609600"/>
                <a:gd name="connsiteX2" fmla="*/ 475869 w 523875"/>
                <a:gd name="connsiteY2" fmla="*/ 272415 h 609600"/>
                <a:gd name="connsiteX3" fmla="*/ 402145 w 523875"/>
                <a:gd name="connsiteY3" fmla="*/ 160496 h 609600"/>
                <a:gd name="connsiteX4" fmla="*/ 105632 w 523875"/>
                <a:gd name="connsiteY4" fmla="*/ 611410 h 609600"/>
                <a:gd name="connsiteX5" fmla="*/ 0 w 523875"/>
                <a:gd name="connsiteY5" fmla="*/ 611410 h 609600"/>
                <a:gd name="connsiteX6" fmla="*/ 402145 w 523875"/>
                <a:gd name="connsiteY6" fmla="*/ 0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3875" h="609600">
                  <a:moveTo>
                    <a:pt x="402145" y="0"/>
                  </a:moveTo>
                  <a:lnTo>
                    <a:pt x="528733" y="192215"/>
                  </a:lnTo>
                  <a:lnTo>
                    <a:pt x="475869" y="272415"/>
                  </a:lnTo>
                  <a:lnTo>
                    <a:pt x="402145" y="160496"/>
                  </a:lnTo>
                  <a:lnTo>
                    <a:pt x="105632" y="611410"/>
                  </a:lnTo>
                  <a:lnTo>
                    <a:pt x="0" y="611410"/>
                  </a:lnTo>
                  <a:lnTo>
                    <a:pt x="402145" y="0"/>
                  </a:lnTo>
                  <a:close/>
                </a:path>
              </a:pathLst>
            </a:custGeom>
            <a:grpFill/>
            <a:ln w="13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" name="Полилиния: фигура 6">
              <a:extLst>
                <a:ext uri="{FF2B5EF4-FFF2-40B4-BE49-F238E27FC236}">
                  <a16:creationId xmlns="" xmlns:a16="http://schemas.microsoft.com/office/drawing/2014/main" id="{36341545-23A9-4653-BB78-54E630E2077A}"/>
                </a:ext>
              </a:extLst>
            </p:cNvPr>
            <p:cNvSpPr/>
            <p:nvPr/>
          </p:nvSpPr>
          <p:spPr>
            <a:xfrm>
              <a:off x="6527673" y="3497580"/>
              <a:ext cx="495300" cy="38100"/>
            </a:xfrm>
            <a:custGeom>
              <a:avLst/>
              <a:gdLst>
                <a:gd name="connsiteX0" fmla="*/ 0 w 495300"/>
                <a:gd name="connsiteY0" fmla="*/ 0 h 38100"/>
                <a:gd name="connsiteX1" fmla="*/ 26956 w 495300"/>
                <a:gd name="connsiteY1" fmla="*/ 42101 h 38100"/>
                <a:gd name="connsiteX2" fmla="*/ 501777 w 495300"/>
                <a:gd name="connsiteY2" fmla="*/ 42101 h 38100"/>
                <a:gd name="connsiteX3" fmla="*/ 0 w 495300"/>
                <a:gd name="connsiteY3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5300" h="38100">
                  <a:moveTo>
                    <a:pt x="0" y="0"/>
                  </a:moveTo>
                  <a:lnTo>
                    <a:pt x="26956" y="42101"/>
                  </a:lnTo>
                  <a:lnTo>
                    <a:pt x="501777" y="4210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" name="Полилиния: фигура 7">
              <a:extLst>
                <a:ext uri="{FF2B5EF4-FFF2-40B4-BE49-F238E27FC236}">
                  <a16:creationId xmlns="" xmlns:a16="http://schemas.microsoft.com/office/drawing/2014/main" id="{EA01F9B6-9DC6-41F2-902A-8F821FC15F26}"/>
                </a:ext>
              </a:extLst>
            </p:cNvPr>
            <p:cNvSpPr/>
            <p:nvPr/>
          </p:nvSpPr>
          <p:spPr>
            <a:xfrm>
              <a:off x="6014466" y="3176016"/>
              <a:ext cx="476250" cy="361950"/>
            </a:xfrm>
            <a:custGeom>
              <a:avLst/>
              <a:gdLst>
                <a:gd name="connsiteX0" fmla="*/ 241840 w 476250"/>
                <a:gd name="connsiteY0" fmla="*/ 0 h 361950"/>
                <a:gd name="connsiteX1" fmla="*/ 483680 w 476250"/>
                <a:gd name="connsiteY1" fmla="*/ 367094 h 361950"/>
                <a:gd name="connsiteX2" fmla="*/ 378047 w 476250"/>
                <a:gd name="connsiteY2" fmla="*/ 367094 h 361950"/>
                <a:gd name="connsiteX3" fmla="*/ 241935 w 476250"/>
                <a:gd name="connsiteY3" fmla="*/ 160401 h 361950"/>
                <a:gd name="connsiteX4" fmla="*/ 105727 w 476250"/>
                <a:gd name="connsiteY4" fmla="*/ 367094 h 361950"/>
                <a:gd name="connsiteX5" fmla="*/ 0 w 476250"/>
                <a:gd name="connsiteY5" fmla="*/ 367094 h 361950"/>
                <a:gd name="connsiteX6" fmla="*/ 241840 w 476250"/>
                <a:gd name="connsiteY6" fmla="*/ 0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361950">
                  <a:moveTo>
                    <a:pt x="241840" y="0"/>
                  </a:moveTo>
                  <a:lnTo>
                    <a:pt x="483680" y="367094"/>
                  </a:lnTo>
                  <a:lnTo>
                    <a:pt x="378047" y="367094"/>
                  </a:lnTo>
                  <a:lnTo>
                    <a:pt x="241935" y="160401"/>
                  </a:lnTo>
                  <a:lnTo>
                    <a:pt x="105727" y="367094"/>
                  </a:lnTo>
                  <a:lnTo>
                    <a:pt x="0" y="367094"/>
                  </a:lnTo>
                  <a:lnTo>
                    <a:pt x="24184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3821AB30-3FB6-4C8E-838B-5AE9BCF91E36}"/>
              </a:ext>
            </a:extLst>
          </p:cNvPr>
          <p:cNvSpPr/>
          <p:nvPr userDrawn="1"/>
        </p:nvSpPr>
        <p:spPr>
          <a:xfrm>
            <a:off x="10935394" y="639587"/>
            <a:ext cx="10877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spc="50" dirty="0">
                <a:solidFill>
                  <a:schemeClr val="bg1"/>
                </a:solidFill>
              </a:rPr>
              <a:t>IT-POLE.COM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302E157F-A686-4016-8490-7A06F83F92A1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>
            <a:outerShdw blurRad="317500" dist="38100" dir="3000000" sx="101000" sy="101000" algn="tl" rotWithShape="0">
              <a:srgbClr val="0A2D4F">
                <a:alpha val="11000"/>
              </a:srgb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15817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CEBE0C18-8E93-45ED-A64A-9E3849834AAA}"/>
              </a:ext>
            </a:extLst>
          </p:cNvPr>
          <p:cNvGrpSpPr/>
          <p:nvPr userDrawn="1"/>
        </p:nvGrpSpPr>
        <p:grpSpPr>
          <a:xfrm>
            <a:off x="5380477" y="738954"/>
            <a:ext cx="6811523" cy="6119046"/>
            <a:chOff x="5380477" y="738954"/>
            <a:chExt cx="6811523" cy="6119046"/>
          </a:xfrm>
          <a:solidFill>
            <a:schemeClr val="bg1">
              <a:lumMod val="85000"/>
              <a:alpha val="16000"/>
            </a:schemeClr>
          </a:solidFill>
        </p:grpSpPr>
        <p:sp>
          <p:nvSpPr>
            <p:cNvPr id="5" name="Полилиния: фигура 4">
              <a:extLst>
                <a:ext uri="{FF2B5EF4-FFF2-40B4-BE49-F238E27FC236}">
                  <a16:creationId xmlns="" xmlns:a16="http://schemas.microsoft.com/office/drawing/2014/main" id="{2DF5CE4C-93AB-429E-93AC-D5A8E66E3172}"/>
                </a:ext>
              </a:extLst>
            </p:cNvPr>
            <p:cNvSpPr/>
            <p:nvPr/>
          </p:nvSpPr>
          <p:spPr>
            <a:xfrm>
              <a:off x="5380477" y="738954"/>
              <a:ext cx="5331358" cy="6119046"/>
            </a:xfrm>
            <a:custGeom>
              <a:avLst/>
              <a:gdLst>
                <a:gd name="connsiteX0" fmla="*/ 4065065 w 5331358"/>
                <a:gd name="connsiteY0" fmla="*/ 0 h 6119046"/>
                <a:gd name="connsiteX1" fmla="*/ 5331358 w 5331358"/>
                <a:gd name="connsiteY1" fmla="*/ 1923536 h 6119046"/>
                <a:gd name="connsiteX2" fmla="*/ 4794608 w 5331358"/>
                <a:gd name="connsiteY2" fmla="*/ 2738521 h 6119046"/>
                <a:gd name="connsiteX3" fmla="*/ 4040967 w 5331358"/>
                <a:gd name="connsiteY3" fmla="*/ 1605872 h 6119046"/>
                <a:gd name="connsiteX4" fmla="*/ 3030993 w 5331358"/>
                <a:gd name="connsiteY4" fmla="*/ 3137252 h 6119046"/>
                <a:gd name="connsiteX5" fmla="*/ 2018839 w 5331358"/>
                <a:gd name="connsiteY5" fmla="*/ 4677397 h 6119046"/>
                <a:gd name="connsiteX6" fmla="*/ 1069503 w 5331358"/>
                <a:gd name="connsiteY6" fmla="*/ 6119046 h 6119046"/>
                <a:gd name="connsiteX7" fmla="*/ 0 w 5331358"/>
                <a:gd name="connsiteY7" fmla="*/ 6119046 h 6119046"/>
                <a:gd name="connsiteX8" fmla="*/ 3973051 w 5331358"/>
                <a:gd name="connsiteY8" fmla="*/ 63533 h 6119046"/>
                <a:gd name="connsiteX9" fmla="*/ 4065065 w 5331358"/>
                <a:gd name="connsiteY9" fmla="*/ 0 h 6119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1358" h="6119046">
                  <a:moveTo>
                    <a:pt x="4065065" y="0"/>
                  </a:moveTo>
                  <a:cubicBezTo>
                    <a:pt x="4483508" y="637528"/>
                    <a:pt x="4904145" y="1272867"/>
                    <a:pt x="5331358" y="1923536"/>
                  </a:cubicBezTo>
                  <a:cubicBezTo>
                    <a:pt x="5158282" y="2186437"/>
                    <a:pt x="4985207" y="2449333"/>
                    <a:pt x="4794608" y="2738521"/>
                  </a:cubicBezTo>
                  <a:cubicBezTo>
                    <a:pt x="4536089" y="2350748"/>
                    <a:pt x="4297292" y="1991451"/>
                    <a:pt x="4040967" y="1605872"/>
                  </a:cubicBezTo>
                  <a:cubicBezTo>
                    <a:pt x="3688245" y="2125092"/>
                    <a:pt x="3363998" y="2633360"/>
                    <a:pt x="3030993" y="3137252"/>
                  </a:cubicBezTo>
                  <a:cubicBezTo>
                    <a:pt x="2691418" y="3649902"/>
                    <a:pt x="2356226" y="4164741"/>
                    <a:pt x="2018839" y="4677397"/>
                  </a:cubicBezTo>
                  <a:lnTo>
                    <a:pt x="1069503" y="6119046"/>
                  </a:lnTo>
                  <a:lnTo>
                    <a:pt x="0" y="6119046"/>
                  </a:lnTo>
                  <a:lnTo>
                    <a:pt x="3973051" y="63533"/>
                  </a:lnTo>
                  <a:cubicBezTo>
                    <a:pt x="3990574" y="39434"/>
                    <a:pt x="4001527" y="6570"/>
                    <a:pt x="4065065" y="0"/>
                  </a:cubicBezTo>
                  <a:close/>
                </a:path>
              </a:pathLst>
            </a:custGeom>
            <a:grpFill/>
            <a:ln w="364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" name="Полилиния: фигура 5">
              <a:extLst>
                <a:ext uri="{FF2B5EF4-FFF2-40B4-BE49-F238E27FC236}">
                  <a16:creationId xmlns="" xmlns:a16="http://schemas.microsoft.com/office/drawing/2014/main" id="{D98BB8EF-4540-429A-A142-DA6283032FD1}"/>
                </a:ext>
              </a:extLst>
            </p:cNvPr>
            <p:cNvSpPr/>
            <p:nvPr/>
          </p:nvSpPr>
          <p:spPr>
            <a:xfrm>
              <a:off x="8675953" y="3242154"/>
              <a:ext cx="3516047" cy="3615846"/>
            </a:xfrm>
            <a:custGeom>
              <a:avLst/>
              <a:gdLst>
                <a:gd name="connsiteX0" fmla="*/ 2397362 w 3516047"/>
                <a:gd name="connsiteY0" fmla="*/ 907 h 3615846"/>
                <a:gd name="connsiteX1" fmla="*/ 2414885 w 3516047"/>
                <a:gd name="connsiteY1" fmla="*/ 14053 h 3615846"/>
                <a:gd name="connsiteX2" fmla="*/ 3516047 w 3516047"/>
                <a:gd name="connsiteY2" fmla="*/ 1679860 h 3615846"/>
                <a:gd name="connsiteX3" fmla="*/ 3516047 w 3516047"/>
                <a:gd name="connsiteY3" fmla="*/ 3310355 h 3615846"/>
                <a:gd name="connsiteX4" fmla="*/ 3086371 w 3516047"/>
                <a:gd name="connsiteY4" fmla="*/ 2658921 h 3615846"/>
                <a:gd name="connsiteX5" fmla="*/ 2386403 w 3516047"/>
                <a:gd name="connsiteY5" fmla="*/ 1598017 h 3615846"/>
                <a:gd name="connsiteX6" fmla="*/ 1687537 w 3516047"/>
                <a:gd name="connsiteY6" fmla="*/ 2647418 h 3615846"/>
                <a:gd name="connsiteX7" fmla="*/ 1345495 w 3516047"/>
                <a:gd name="connsiteY7" fmla="*/ 3163630 h 3615846"/>
                <a:gd name="connsiteX8" fmla="*/ 1049133 w 3516047"/>
                <a:gd name="connsiteY8" fmla="*/ 3615846 h 3615846"/>
                <a:gd name="connsiteX9" fmla="*/ 0 w 3516047"/>
                <a:gd name="connsiteY9" fmla="*/ 3615846 h 3615846"/>
                <a:gd name="connsiteX10" fmla="*/ 32506 w 3516047"/>
                <a:gd name="connsiteY10" fmla="*/ 3560984 h 3615846"/>
                <a:gd name="connsiteX11" fmla="*/ 2375451 w 3516047"/>
                <a:gd name="connsiteY11" fmla="*/ 3095 h 3615846"/>
                <a:gd name="connsiteX12" fmla="*/ 2397362 w 3516047"/>
                <a:gd name="connsiteY12" fmla="*/ 907 h 3615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16047" h="3615846">
                  <a:moveTo>
                    <a:pt x="2397362" y="907"/>
                  </a:moveTo>
                  <a:cubicBezTo>
                    <a:pt x="2403932" y="3095"/>
                    <a:pt x="2410502" y="9671"/>
                    <a:pt x="2414885" y="14053"/>
                  </a:cubicBezTo>
                  <a:lnTo>
                    <a:pt x="3516047" y="1679860"/>
                  </a:lnTo>
                  <a:lnTo>
                    <a:pt x="3516047" y="3310355"/>
                  </a:lnTo>
                  <a:lnTo>
                    <a:pt x="3086371" y="2658921"/>
                  </a:lnTo>
                  <a:cubicBezTo>
                    <a:pt x="2856883" y="2311128"/>
                    <a:pt x="2624109" y="1958406"/>
                    <a:pt x="2386403" y="1598017"/>
                  </a:cubicBezTo>
                  <a:cubicBezTo>
                    <a:pt x="2130078" y="1959503"/>
                    <a:pt x="1915381" y="2307843"/>
                    <a:pt x="1687537" y="2647418"/>
                  </a:cubicBezTo>
                  <a:cubicBezTo>
                    <a:pt x="1572518" y="2818303"/>
                    <a:pt x="1459143" y="2990282"/>
                    <a:pt x="1345495" y="3163630"/>
                  </a:cubicBezTo>
                  <a:lnTo>
                    <a:pt x="1049133" y="3615846"/>
                  </a:lnTo>
                  <a:lnTo>
                    <a:pt x="0" y="3615846"/>
                  </a:lnTo>
                  <a:lnTo>
                    <a:pt x="32506" y="3560984"/>
                  </a:lnTo>
                  <a:cubicBezTo>
                    <a:pt x="419742" y="2917585"/>
                    <a:pt x="2222572" y="173842"/>
                    <a:pt x="2375451" y="3095"/>
                  </a:cubicBezTo>
                  <a:cubicBezTo>
                    <a:pt x="2384215" y="907"/>
                    <a:pt x="2390785" y="-1282"/>
                    <a:pt x="2397362" y="907"/>
                  </a:cubicBezTo>
                  <a:close/>
                </a:path>
              </a:pathLst>
            </a:custGeom>
            <a:grpFill/>
            <a:ln w="364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9" name="Рисунок 8">
            <a:extLst>
              <a:ext uri="{FF2B5EF4-FFF2-40B4-BE49-F238E27FC236}">
                <a16:creationId xmlns="" xmlns:a16="http://schemas.microsoft.com/office/drawing/2014/main" id="{832C3C54-8D7F-4330-9F92-80F9A0AA2C5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10425" y="1885950"/>
            <a:ext cx="3068638" cy="4972050"/>
          </a:xfrm>
          <a:prstGeom prst="round2SameRect">
            <a:avLst>
              <a:gd name="adj1" fmla="val 12895"/>
              <a:gd name="adj2" fmla="val 0"/>
            </a:avLst>
          </a:prstGeo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EC6E5506-B1B8-4D1F-95B6-62D474FE8D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ru-RU"/>
              <a:t>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44962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EC6E5506-B1B8-4D1F-95B6-62D474FE8D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ru-RU"/>
              <a:t>1</a:t>
            </a:r>
            <a:endParaRPr lang="ru-RU" dirty="0"/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CEBE0C18-8E93-45ED-A64A-9E3849834AAA}"/>
              </a:ext>
            </a:extLst>
          </p:cNvPr>
          <p:cNvGrpSpPr/>
          <p:nvPr userDrawn="1"/>
        </p:nvGrpSpPr>
        <p:grpSpPr>
          <a:xfrm>
            <a:off x="5380477" y="738954"/>
            <a:ext cx="6811523" cy="6119046"/>
            <a:chOff x="5380477" y="738954"/>
            <a:chExt cx="6811523" cy="6119046"/>
          </a:xfrm>
          <a:solidFill>
            <a:schemeClr val="bg1">
              <a:lumMod val="85000"/>
              <a:alpha val="16000"/>
            </a:schemeClr>
          </a:solidFill>
        </p:grpSpPr>
        <p:sp>
          <p:nvSpPr>
            <p:cNvPr id="5" name="Полилиния: фигура 4">
              <a:extLst>
                <a:ext uri="{FF2B5EF4-FFF2-40B4-BE49-F238E27FC236}">
                  <a16:creationId xmlns="" xmlns:a16="http://schemas.microsoft.com/office/drawing/2014/main" id="{2DF5CE4C-93AB-429E-93AC-D5A8E66E3172}"/>
                </a:ext>
              </a:extLst>
            </p:cNvPr>
            <p:cNvSpPr/>
            <p:nvPr/>
          </p:nvSpPr>
          <p:spPr>
            <a:xfrm>
              <a:off x="5380477" y="738954"/>
              <a:ext cx="5331358" cy="6119046"/>
            </a:xfrm>
            <a:custGeom>
              <a:avLst/>
              <a:gdLst>
                <a:gd name="connsiteX0" fmla="*/ 4065065 w 5331358"/>
                <a:gd name="connsiteY0" fmla="*/ 0 h 6119046"/>
                <a:gd name="connsiteX1" fmla="*/ 5331358 w 5331358"/>
                <a:gd name="connsiteY1" fmla="*/ 1923536 h 6119046"/>
                <a:gd name="connsiteX2" fmla="*/ 4794608 w 5331358"/>
                <a:gd name="connsiteY2" fmla="*/ 2738521 h 6119046"/>
                <a:gd name="connsiteX3" fmla="*/ 4040967 w 5331358"/>
                <a:gd name="connsiteY3" fmla="*/ 1605872 h 6119046"/>
                <a:gd name="connsiteX4" fmla="*/ 3030993 w 5331358"/>
                <a:gd name="connsiteY4" fmla="*/ 3137252 h 6119046"/>
                <a:gd name="connsiteX5" fmla="*/ 2018839 w 5331358"/>
                <a:gd name="connsiteY5" fmla="*/ 4677397 h 6119046"/>
                <a:gd name="connsiteX6" fmla="*/ 1069503 w 5331358"/>
                <a:gd name="connsiteY6" fmla="*/ 6119046 h 6119046"/>
                <a:gd name="connsiteX7" fmla="*/ 0 w 5331358"/>
                <a:gd name="connsiteY7" fmla="*/ 6119046 h 6119046"/>
                <a:gd name="connsiteX8" fmla="*/ 3973051 w 5331358"/>
                <a:gd name="connsiteY8" fmla="*/ 63533 h 6119046"/>
                <a:gd name="connsiteX9" fmla="*/ 4065065 w 5331358"/>
                <a:gd name="connsiteY9" fmla="*/ 0 h 6119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1358" h="6119046">
                  <a:moveTo>
                    <a:pt x="4065065" y="0"/>
                  </a:moveTo>
                  <a:cubicBezTo>
                    <a:pt x="4483508" y="637528"/>
                    <a:pt x="4904145" y="1272867"/>
                    <a:pt x="5331358" y="1923536"/>
                  </a:cubicBezTo>
                  <a:cubicBezTo>
                    <a:pt x="5158282" y="2186437"/>
                    <a:pt x="4985207" y="2449333"/>
                    <a:pt x="4794608" y="2738521"/>
                  </a:cubicBezTo>
                  <a:cubicBezTo>
                    <a:pt x="4536089" y="2350748"/>
                    <a:pt x="4297292" y="1991451"/>
                    <a:pt x="4040967" y="1605872"/>
                  </a:cubicBezTo>
                  <a:cubicBezTo>
                    <a:pt x="3688245" y="2125092"/>
                    <a:pt x="3363998" y="2633360"/>
                    <a:pt x="3030993" y="3137252"/>
                  </a:cubicBezTo>
                  <a:cubicBezTo>
                    <a:pt x="2691418" y="3649902"/>
                    <a:pt x="2356226" y="4164741"/>
                    <a:pt x="2018839" y="4677397"/>
                  </a:cubicBezTo>
                  <a:lnTo>
                    <a:pt x="1069503" y="6119046"/>
                  </a:lnTo>
                  <a:lnTo>
                    <a:pt x="0" y="6119046"/>
                  </a:lnTo>
                  <a:lnTo>
                    <a:pt x="3973051" y="63533"/>
                  </a:lnTo>
                  <a:cubicBezTo>
                    <a:pt x="3990574" y="39434"/>
                    <a:pt x="4001527" y="6570"/>
                    <a:pt x="4065065" y="0"/>
                  </a:cubicBezTo>
                  <a:close/>
                </a:path>
              </a:pathLst>
            </a:custGeom>
            <a:grpFill/>
            <a:ln w="364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" name="Полилиния: фигура 5">
              <a:extLst>
                <a:ext uri="{FF2B5EF4-FFF2-40B4-BE49-F238E27FC236}">
                  <a16:creationId xmlns="" xmlns:a16="http://schemas.microsoft.com/office/drawing/2014/main" id="{D98BB8EF-4540-429A-A142-DA6283032FD1}"/>
                </a:ext>
              </a:extLst>
            </p:cNvPr>
            <p:cNvSpPr/>
            <p:nvPr/>
          </p:nvSpPr>
          <p:spPr>
            <a:xfrm>
              <a:off x="8675953" y="3242154"/>
              <a:ext cx="3516047" cy="3615846"/>
            </a:xfrm>
            <a:custGeom>
              <a:avLst/>
              <a:gdLst>
                <a:gd name="connsiteX0" fmla="*/ 2397362 w 3516047"/>
                <a:gd name="connsiteY0" fmla="*/ 907 h 3615846"/>
                <a:gd name="connsiteX1" fmla="*/ 2414885 w 3516047"/>
                <a:gd name="connsiteY1" fmla="*/ 14053 h 3615846"/>
                <a:gd name="connsiteX2" fmla="*/ 3516047 w 3516047"/>
                <a:gd name="connsiteY2" fmla="*/ 1679860 h 3615846"/>
                <a:gd name="connsiteX3" fmla="*/ 3516047 w 3516047"/>
                <a:gd name="connsiteY3" fmla="*/ 3310355 h 3615846"/>
                <a:gd name="connsiteX4" fmla="*/ 3086371 w 3516047"/>
                <a:gd name="connsiteY4" fmla="*/ 2658921 h 3615846"/>
                <a:gd name="connsiteX5" fmla="*/ 2386403 w 3516047"/>
                <a:gd name="connsiteY5" fmla="*/ 1598017 h 3615846"/>
                <a:gd name="connsiteX6" fmla="*/ 1687537 w 3516047"/>
                <a:gd name="connsiteY6" fmla="*/ 2647418 h 3615846"/>
                <a:gd name="connsiteX7" fmla="*/ 1345495 w 3516047"/>
                <a:gd name="connsiteY7" fmla="*/ 3163630 h 3615846"/>
                <a:gd name="connsiteX8" fmla="*/ 1049133 w 3516047"/>
                <a:gd name="connsiteY8" fmla="*/ 3615846 h 3615846"/>
                <a:gd name="connsiteX9" fmla="*/ 0 w 3516047"/>
                <a:gd name="connsiteY9" fmla="*/ 3615846 h 3615846"/>
                <a:gd name="connsiteX10" fmla="*/ 32506 w 3516047"/>
                <a:gd name="connsiteY10" fmla="*/ 3560984 h 3615846"/>
                <a:gd name="connsiteX11" fmla="*/ 2375451 w 3516047"/>
                <a:gd name="connsiteY11" fmla="*/ 3095 h 3615846"/>
                <a:gd name="connsiteX12" fmla="*/ 2397362 w 3516047"/>
                <a:gd name="connsiteY12" fmla="*/ 907 h 3615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16047" h="3615846">
                  <a:moveTo>
                    <a:pt x="2397362" y="907"/>
                  </a:moveTo>
                  <a:cubicBezTo>
                    <a:pt x="2403932" y="3095"/>
                    <a:pt x="2410502" y="9671"/>
                    <a:pt x="2414885" y="14053"/>
                  </a:cubicBezTo>
                  <a:lnTo>
                    <a:pt x="3516047" y="1679860"/>
                  </a:lnTo>
                  <a:lnTo>
                    <a:pt x="3516047" y="3310355"/>
                  </a:lnTo>
                  <a:lnTo>
                    <a:pt x="3086371" y="2658921"/>
                  </a:lnTo>
                  <a:cubicBezTo>
                    <a:pt x="2856883" y="2311128"/>
                    <a:pt x="2624109" y="1958406"/>
                    <a:pt x="2386403" y="1598017"/>
                  </a:cubicBezTo>
                  <a:cubicBezTo>
                    <a:pt x="2130078" y="1959503"/>
                    <a:pt x="1915381" y="2307843"/>
                    <a:pt x="1687537" y="2647418"/>
                  </a:cubicBezTo>
                  <a:cubicBezTo>
                    <a:pt x="1572518" y="2818303"/>
                    <a:pt x="1459143" y="2990282"/>
                    <a:pt x="1345495" y="3163630"/>
                  </a:cubicBezTo>
                  <a:lnTo>
                    <a:pt x="1049133" y="3615846"/>
                  </a:lnTo>
                  <a:lnTo>
                    <a:pt x="0" y="3615846"/>
                  </a:lnTo>
                  <a:lnTo>
                    <a:pt x="32506" y="3560984"/>
                  </a:lnTo>
                  <a:cubicBezTo>
                    <a:pt x="419742" y="2917585"/>
                    <a:pt x="2222572" y="173842"/>
                    <a:pt x="2375451" y="3095"/>
                  </a:cubicBezTo>
                  <a:cubicBezTo>
                    <a:pt x="2384215" y="907"/>
                    <a:pt x="2390785" y="-1282"/>
                    <a:pt x="2397362" y="907"/>
                  </a:cubicBezTo>
                  <a:close/>
                </a:path>
              </a:pathLst>
            </a:custGeom>
            <a:grpFill/>
            <a:ln w="364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0216676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EC6E5506-B1B8-4D1F-95B6-62D474FE8D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ru-RU"/>
              <a:t>1</a:t>
            </a:r>
            <a:endParaRPr lang="ru-RU" dirty="0"/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CEBE0C18-8E93-45ED-A64A-9E3849834AAA}"/>
              </a:ext>
            </a:extLst>
          </p:cNvPr>
          <p:cNvGrpSpPr/>
          <p:nvPr userDrawn="1"/>
        </p:nvGrpSpPr>
        <p:grpSpPr>
          <a:xfrm>
            <a:off x="5380477" y="738954"/>
            <a:ext cx="6811523" cy="6119046"/>
            <a:chOff x="5380477" y="738954"/>
            <a:chExt cx="6811523" cy="6119046"/>
          </a:xfrm>
          <a:solidFill>
            <a:schemeClr val="bg1">
              <a:lumMod val="85000"/>
              <a:alpha val="16000"/>
            </a:schemeClr>
          </a:solidFill>
        </p:grpSpPr>
        <p:sp>
          <p:nvSpPr>
            <p:cNvPr id="5" name="Полилиния: фигура 4">
              <a:extLst>
                <a:ext uri="{FF2B5EF4-FFF2-40B4-BE49-F238E27FC236}">
                  <a16:creationId xmlns="" xmlns:a16="http://schemas.microsoft.com/office/drawing/2014/main" id="{2DF5CE4C-93AB-429E-93AC-D5A8E66E3172}"/>
                </a:ext>
              </a:extLst>
            </p:cNvPr>
            <p:cNvSpPr/>
            <p:nvPr/>
          </p:nvSpPr>
          <p:spPr>
            <a:xfrm>
              <a:off x="5380477" y="738954"/>
              <a:ext cx="5331358" cy="6119046"/>
            </a:xfrm>
            <a:custGeom>
              <a:avLst/>
              <a:gdLst>
                <a:gd name="connsiteX0" fmla="*/ 4065065 w 5331358"/>
                <a:gd name="connsiteY0" fmla="*/ 0 h 6119046"/>
                <a:gd name="connsiteX1" fmla="*/ 5331358 w 5331358"/>
                <a:gd name="connsiteY1" fmla="*/ 1923536 h 6119046"/>
                <a:gd name="connsiteX2" fmla="*/ 4794608 w 5331358"/>
                <a:gd name="connsiteY2" fmla="*/ 2738521 h 6119046"/>
                <a:gd name="connsiteX3" fmla="*/ 4040967 w 5331358"/>
                <a:gd name="connsiteY3" fmla="*/ 1605872 h 6119046"/>
                <a:gd name="connsiteX4" fmla="*/ 3030993 w 5331358"/>
                <a:gd name="connsiteY4" fmla="*/ 3137252 h 6119046"/>
                <a:gd name="connsiteX5" fmla="*/ 2018839 w 5331358"/>
                <a:gd name="connsiteY5" fmla="*/ 4677397 h 6119046"/>
                <a:gd name="connsiteX6" fmla="*/ 1069503 w 5331358"/>
                <a:gd name="connsiteY6" fmla="*/ 6119046 h 6119046"/>
                <a:gd name="connsiteX7" fmla="*/ 0 w 5331358"/>
                <a:gd name="connsiteY7" fmla="*/ 6119046 h 6119046"/>
                <a:gd name="connsiteX8" fmla="*/ 3973051 w 5331358"/>
                <a:gd name="connsiteY8" fmla="*/ 63533 h 6119046"/>
                <a:gd name="connsiteX9" fmla="*/ 4065065 w 5331358"/>
                <a:gd name="connsiteY9" fmla="*/ 0 h 6119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1358" h="6119046">
                  <a:moveTo>
                    <a:pt x="4065065" y="0"/>
                  </a:moveTo>
                  <a:cubicBezTo>
                    <a:pt x="4483508" y="637528"/>
                    <a:pt x="4904145" y="1272867"/>
                    <a:pt x="5331358" y="1923536"/>
                  </a:cubicBezTo>
                  <a:cubicBezTo>
                    <a:pt x="5158282" y="2186437"/>
                    <a:pt x="4985207" y="2449333"/>
                    <a:pt x="4794608" y="2738521"/>
                  </a:cubicBezTo>
                  <a:cubicBezTo>
                    <a:pt x="4536089" y="2350748"/>
                    <a:pt x="4297292" y="1991451"/>
                    <a:pt x="4040967" y="1605872"/>
                  </a:cubicBezTo>
                  <a:cubicBezTo>
                    <a:pt x="3688245" y="2125092"/>
                    <a:pt x="3363998" y="2633360"/>
                    <a:pt x="3030993" y="3137252"/>
                  </a:cubicBezTo>
                  <a:cubicBezTo>
                    <a:pt x="2691418" y="3649902"/>
                    <a:pt x="2356226" y="4164741"/>
                    <a:pt x="2018839" y="4677397"/>
                  </a:cubicBezTo>
                  <a:lnTo>
                    <a:pt x="1069503" y="6119046"/>
                  </a:lnTo>
                  <a:lnTo>
                    <a:pt x="0" y="6119046"/>
                  </a:lnTo>
                  <a:lnTo>
                    <a:pt x="3973051" y="63533"/>
                  </a:lnTo>
                  <a:cubicBezTo>
                    <a:pt x="3990574" y="39434"/>
                    <a:pt x="4001527" y="6570"/>
                    <a:pt x="4065065" y="0"/>
                  </a:cubicBezTo>
                  <a:close/>
                </a:path>
              </a:pathLst>
            </a:custGeom>
            <a:grpFill/>
            <a:ln w="364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" name="Полилиния: фигура 5">
              <a:extLst>
                <a:ext uri="{FF2B5EF4-FFF2-40B4-BE49-F238E27FC236}">
                  <a16:creationId xmlns="" xmlns:a16="http://schemas.microsoft.com/office/drawing/2014/main" id="{D98BB8EF-4540-429A-A142-DA6283032FD1}"/>
                </a:ext>
              </a:extLst>
            </p:cNvPr>
            <p:cNvSpPr/>
            <p:nvPr/>
          </p:nvSpPr>
          <p:spPr>
            <a:xfrm>
              <a:off x="8675953" y="3242154"/>
              <a:ext cx="3516047" cy="3615846"/>
            </a:xfrm>
            <a:custGeom>
              <a:avLst/>
              <a:gdLst>
                <a:gd name="connsiteX0" fmla="*/ 2397362 w 3516047"/>
                <a:gd name="connsiteY0" fmla="*/ 907 h 3615846"/>
                <a:gd name="connsiteX1" fmla="*/ 2414885 w 3516047"/>
                <a:gd name="connsiteY1" fmla="*/ 14053 h 3615846"/>
                <a:gd name="connsiteX2" fmla="*/ 3516047 w 3516047"/>
                <a:gd name="connsiteY2" fmla="*/ 1679860 h 3615846"/>
                <a:gd name="connsiteX3" fmla="*/ 3516047 w 3516047"/>
                <a:gd name="connsiteY3" fmla="*/ 3310355 h 3615846"/>
                <a:gd name="connsiteX4" fmla="*/ 3086371 w 3516047"/>
                <a:gd name="connsiteY4" fmla="*/ 2658921 h 3615846"/>
                <a:gd name="connsiteX5" fmla="*/ 2386403 w 3516047"/>
                <a:gd name="connsiteY5" fmla="*/ 1598017 h 3615846"/>
                <a:gd name="connsiteX6" fmla="*/ 1687537 w 3516047"/>
                <a:gd name="connsiteY6" fmla="*/ 2647418 h 3615846"/>
                <a:gd name="connsiteX7" fmla="*/ 1345495 w 3516047"/>
                <a:gd name="connsiteY7" fmla="*/ 3163630 h 3615846"/>
                <a:gd name="connsiteX8" fmla="*/ 1049133 w 3516047"/>
                <a:gd name="connsiteY8" fmla="*/ 3615846 h 3615846"/>
                <a:gd name="connsiteX9" fmla="*/ 0 w 3516047"/>
                <a:gd name="connsiteY9" fmla="*/ 3615846 h 3615846"/>
                <a:gd name="connsiteX10" fmla="*/ 32506 w 3516047"/>
                <a:gd name="connsiteY10" fmla="*/ 3560984 h 3615846"/>
                <a:gd name="connsiteX11" fmla="*/ 2375451 w 3516047"/>
                <a:gd name="connsiteY11" fmla="*/ 3095 h 3615846"/>
                <a:gd name="connsiteX12" fmla="*/ 2397362 w 3516047"/>
                <a:gd name="connsiteY12" fmla="*/ 907 h 3615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16047" h="3615846">
                  <a:moveTo>
                    <a:pt x="2397362" y="907"/>
                  </a:moveTo>
                  <a:cubicBezTo>
                    <a:pt x="2403932" y="3095"/>
                    <a:pt x="2410502" y="9671"/>
                    <a:pt x="2414885" y="14053"/>
                  </a:cubicBezTo>
                  <a:lnTo>
                    <a:pt x="3516047" y="1679860"/>
                  </a:lnTo>
                  <a:lnTo>
                    <a:pt x="3516047" y="3310355"/>
                  </a:lnTo>
                  <a:lnTo>
                    <a:pt x="3086371" y="2658921"/>
                  </a:lnTo>
                  <a:cubicBezTo>
                    <a:pt x="2856883" y="2311128"/>
                    <a:pt x="2624109" y="1958406"/>
                    <a:pt x="2386403" y="1598017"/>
                  </a:cubicBezTo>
                  <a:cubicBezTo>
                    <a:pt x="2130078" y="1959503"/>
                    <a:pt x="1915381" y="2307843"/>
                    <a:pt x="1687537" y="2647418"/>
                  </a:cubicBezTo>
                  <a:cubicBezTo>
                    <a:pt x="1572518" y="2818303"/>
                    <a:pt x="1459143" y="2990282"/>
                    <a:pt x="1345495" y="3163630"/>
                  </a:cubicBezTo>
                  <a:lnTo>
                    <a:pt x="1049133" y="3615846"/>
                  </a:lnTo>
                  <a:lnTo>
                    <a:pt x="0" y="3615846"/>
                  </a:lnTo>
                  <a:lnTo>
                    <a:pt x="32506" y="3560984"/>
                  </a:lnTo>
                  <a:cubicBezTo>
                    <a:pt x="419742" y="2917585"/>
                    <a:pt x="2222572" y="173842"/>
                    <a:pt x="2375451" y="3095"/>
                  </a:cubicBezTo>
                  <a:cubicBezTo>
                    <a:pt x="2384215" y="907"/>
                    <a:pt x="2390785" y="-1282"/>
                    <a:pt x="2397362" y="907"/>
                  </a:cubicBezTo>
                  <a:close/>
                </a:path>
              </a:pathLst>
            </a:custGeom>
            <a:grpFill/>
            <a:ln w="364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AEEC44AA-D01D-407B-A241-0E838CD6E251}"/>
              </a:ext>
            </a:extLst>
          </p:cNvPr>
          <p:cNvSpPr/>
          <p:nvPr userDrawn="1"/>
        </p:nvSpPr>
        <p:spPr>
          <a:xfrm>
            <a:off x="1158140" y="1453243"/>
            <a:ext cx="9875719" cy="3951514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>
            <a:outerShdw blurRad="317500" dist="38100" dir="3000000" sx="101000" sy="101000" algn="tl" rotWithShape="0">
              <a:srgbClr val="0A2D4F">
                <a:alpha val="11000"/>
              </a:srgb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исунок 7">
            <a:extLst>
              <a:ext uri="{FF2B5EF4-FFF2-40B4-BE49-F238E27FC236}">
                <a16:creationId xmlns="" xmlns:a16="http://schemas.microsoft.com/office/drawing/2014/main" id="{9D375FA3-C137-4AB0-A534-4D8ADBC47EE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79843" y="1980031"/>
            <a:ext cx="2220912" cy="2220912"/>
          </a:xfrm>
          <a:prstGeom prst="roundRect">
            <a:avLst>
              <a:gd name="adj" fmla="val 7619"/>
            </a:avLst>
          </a:prstGeom>
          <a:pattFill prst="pct2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43103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Рисунок 16">
            <a:extLst>
              <a:ext uri="{FF2B5EF4-FFF2-40B4-BE49-F238E27FC236}">
                <a16:creationId xmlns="" xmlns:a16="http://schemas.microsoft.com/office/drawing/2014/main" id="{927A8F21-B7A2-4134-BCB3-01998CAD40C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6460" y="681717"/>
            <a:ext cx="5370653" cy="4891885"/>
          </a:xfrm>
          <a:custGeom>
            <a:avLst/>
            <a:gdLst>
              <a:gd name="connsiteX0" fmla="*/ 3216226 w 5370653"/>
              <a:gd name="connsiteY0" fmla="*/ 4248335 h 4891885"/>
              <a:gd name="connsiteX1" fmla="*/ 3589485 w 5370653"/>
              <a:gd name="connsiteY1" fmla="*/ 4891885 h 4891885"/>
              <a:gd name="connsiteX2" fmla="*/ 2842967 w 5370653"/>
              <a:gd name="connsiteY2" fmla="*/ 4891885 h 4891885"/>
              <a:gd name="connsiteX3" fmla="*/ 402596 w 5370653"/>
              <a:gd name="connsiteY3" fmla="*/ 2809492 h 4891885"/>
              <a:gd name="connsiteX4" fmla="*/ 800952 w 5370653"/>
              <a:gd name="connsiteY4" fmla="*/ 3496314 h 4891885"/>
              <a:gd name="connsiteX5" fmla="*/ 805442 w 5370653"/>
              <a:gd name="connsiteY5" fmla="*/ 3488572 h 4891885"/>
              <a:gd name="connsiteX6" fmla="*/ 1610883 w 5370653"/>
              <a:gd name="connsiteY6" fmla="*/ 4877265 h 4891885"/>
              <a:gd name="connsiteX7" fmla="*/ 0 w 5370653"/>
              <a:gd name="connsiteY7" fmla="*/ 4877265 h 4891885"/>
              <a:gd name="connsiteX8" fmla="*/ 796713 w 5370653"/>
              <a:gd name="connsiteY8" fmla="*/ 3503623 h 4891885"/>
              <a:gd name="connsiteX9" fmla="*/ 0 w 5370653"/>
              <a:gd name="connsiteY9" fmla="*/ 3503623 h 4891885"/>
              <a:gd name="connsiteX10" fmla="*/ 1703546 w 5370653"/>
              <a:gd name="connsiteY10" fmla="*/ 1722026 h 4891885"/>
              <a:gd name="connsiteX11" fmla="*/ 2371484 w 5370653"/>
              <a:gd name="connsiteY11" fmla="*/ 1722026 h 4891885"/>
              <a:gd name="connsiteX12" fmla="*/ 3617633 w 5370653"/>
              <a:gd name="connsiteY12" fmla="*/ 3870334 h 4891885"/>
              <a:gd name="connsiteX13" fmla="*/ 2936715 w 5370653"/>
              <a:gd name="connsiteY13" fmla="*/ 3870334 h 4891885"/>
              <a:gd name="connsiteX14" fmla="*/ 1035609 w 5370653"/>
              <a:gd name="connsiteY14" fmla="*/ 1722026 h 4891885"/>
              <a:gd name="connsiteX15" fmla="*/ 1703546 w 5370653"/>
              <a:gd name="connsiteY15" fmla="*/ 1722026 h 4891885"/>
              <a:gd name="connsiteX16" fmla="*/ 1079321 w 5370653"/>
              <a:gd name="connsiteY16" fmla="*/ 2809492 h 4891885"/>
              <a:gd name="connsiteX17" fmla="*/ 404813 w 5370653"/>
              <a:gd name="connsiteY17" fmla="*/ 2809492 h 4891885"/>
              <a:gd name="connsiteX18" fmla="*/ 2188128 w 5370653"/>
              <a:gd name="connsiteY18" fmla="*/ 530646 h 4891885"/>
              <a:gd name="connsiteX19" fmla="*/ 2856065 w 5370653"/>
              <a:gd name="connsiteY19" fmla="*/ 530646 h 4891885"/>
              <a:gd name="connsiteX20" fmla="*/ 5370653 w 5370653"/>
              <a:gd name="connsiteY20" fmla="*/ 4865690 h 4891885"/>
              <a:gd name="connsiteX21" fmla="*/ 4676522 w 5370653"/>
              <a:gd name="connsiteY21" fmla="*/ 4865690 h 4891885"/>
              <a:gd name="connsiteX22" fmla="*/ 1880353 w 5370653"/>
              <a:gd name="connsiteY22" fmla="*/ 0 h 4891885"/>
              <a:gd name="connsiteX23" fmla="*/ 2188128 w 5370653"/>
              <a:gd name="connsiteY23" fmla="*/ 530646 h 4891885"/>
              <a:gd name="connsiteX24" fmla="*/ 1572578 w 5370653"/>
              <a:gd name="connsiteY24" fmla="*/ 530646 h 4891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70653" h="4891885">
                <a:moveTo>
                  <a:pt x="3216226" y="4248335"/>
                </a:moveTo>
                <a:lnTo>
                  <a:pt x="3589485" y="4891885"/>
                </a:lnTo>
                <a:lnTo>
                  <a:pt x="2842967" y="4891885"/>
                </a:lnTo>
                <a:close/>
                <a:moveTo>
                  <a:pt x="402596" y="2809492"/>
                </a:moveTo>
                <a:lnTo>
                  <a:pt x="800952" y="3496314"/>
                </a:lnTo>
                <a:lnTo>
                  <a:pt x="805442" y="3488572"/>
                </a:lnTo>
                <a:lnTo>
                  <a:pt x="1610883" y="4877265"/>
                </a:lnTo>
                <a:lnTo>
                  <a:pt x="0" y="4877265"/>
                </a:lnTo>
                <a:lnTo>
                  <a:pt x="796713" y="3503623"/>
                </a:lnTo>
                <a:lnTo>
                  <a:pt x="0" y="3503623"/>
                </a:lnTo>
                <a:close/>
                <a:moveTo>
                  <a:pt x="1703546" y="1722026"/>
                </a:moveTo>
                <a:lnTo>
                  <a:pt x="2371484" y="1722026"/>
                </a:lnTo>
                <a:lnTo>
                  <a:pt x="3617633" y="3870334"/>
                </a:lnTo>
                <a:lnTo>
                  <a:pt x="2936715" y="3870334"/>
                </a:lnTo>
                <a:close/>
                <a:moveTo>
                  <a:pt x="1035609" y="1722026"/>
                </a:moveTo>
                <a:lnTo>
                  <a:pt x="1703546" y="1722026"/>
                </a:lnTo>
                <a:lnTo>
                  <a:pt x="1079321" y="2809492"/>
                </a:lnTo>
                <a:lnTo>
                  <a:pt x="404813" y="2809492"/>
                </a:lnTo>
                <a:close/>
                <a:moveTo>
                  <a:pt x="2188128" y="530646"/>
                </a:moveTo>
                <a:lnTo>
                  <a:pt x="2856065" y="530646"/>
                </a:lnTo>
                <a:lnTo>
                  <a:pt x="5370653" y="4865690"/>
                </a:lnTo>
                <a:lnTo>
                  <a:pt x="4676522" y="4865690"/>
                </a:lnTo>
                <a:close/>
                <a:moveTo>
                  <a:pt x="1880353" y="0"/>
                </a:moveTo>
                <a:lnTo>
                  <a:pt x="2188128" y="530646"/>
                </a:lnTo>
                <a:lnTo>
                  <a:pt x="1572578" y="530646"/>
                </a:lnTo>
                <a:close/>
              </a:path>
            </a:pathLst>
          </a:custGeo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E4DE2C38-6590-495D-96F8-8C1F4F3B6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9E677-433C-43BB-85FB-942D346720BC}" type="slidenum">
              <a:rPr lang="ru-RU" smtClean="0"/>
              <a:t>‹#›</a:t>
            </a:fld>
            <a:endParaRPr lang="ru-RU"/>
          </a:p>
        </p:txBody>
      </p:sp>
      <p:sp>
        <p:nvSpPr>
          <p:cNvPr id="5" name="Равнобедренный треугольник 4">
            <a:extLst>
              <a:ext uri="{FF2B5EF4-FFF2-40B4-BE49-F238E27FC236}">
                <a16:creationId xmlns="" xmlns:a16="http://schemas.microsoft.com/office/drawing/2014/main" id="{3236AA6B-9E21-4954-9DDA-9AEA88BA0A75}"/>
              </a:ext>
            </a:extLst>
          </p:cNvPr>
          <p:cNvSpPr/>
          <p:nvPr/>
        </p:nvSpPr>
        <p:spPr>
          <a:xfrm>
            <a:off x="8289813" y="5704796"/>
            <a:ext cx="546923" cy="471486"/>
          </a:xfrm>
          <a:prstGeom prst="triangle">
            <a:avLst/>
          </a:prstGeom>
          <a:solidFill>
            <a:srgbClr val="F25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авнобедренный треугольник 8">
            <a:extLst>
              <a:ext uri="{FF2B5EF4-FFF2-40B4-BE49-F238E27FC236}">
                <a16:creationId xmlns="" xmlns:a16="http://schemas.microsoft.com/office/drawing/2014/main" id="{A929477D-E17A-44B3-8E60-759C354E7F91}"/>
              </a:ext>
            </a:extLst>
          </p:cNvPr>
          <p:cNvSpPr/>
          <p:nvPr/>
        </p:nvSpPr>
        <p:spPr>
          <a:xfrm>
            <a:off x="6692001" y="1487395"/>
            <a:ext cx="546923" cy="471486"/>
          </a:xfrm>
          <a:prstGeom prst="triangle">
            <a:avLst/>
          </a:prstGeom>
          <a:solidFill>
            <a:srgbClr val="F25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8889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32FF1EA1-10CB-4A36-96A4-B8CE346071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9E677-433C-43BB-85FB-942D346720BC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32A218F9-67E7-4CB6-9F1E-2F04C01B079E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3669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1DA16728-2714-4090-A17F-A2F3665C42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9E677-433C-43BB-85FB-942D346720B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8481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bg>
      <p:bgPr>
        <a:gradFill>
          <a:gsLst>
            <a:gs pos="0">
              <a:srgbClr val="1A75CF"/>
            </a:gs>
            <a:gs pos="84000">
              <a:srgbClr val="01153A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E4DE2C38-6590-495D-96F8-8C1F4F3B6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9E677-433C-43BB-85FB-942D346720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5616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E4DE2C38-6590-495D-96F8-8C1F4F3B6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9E677-433C-43BB-85FB-942D346720BC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4">
            <a:extLst>
              <a:ext uri="{FF2B5EF4-FFF2-40B4-BE49-F238E27FC236}">
                <a16:creationId xmlns="" xmlns:a16="http://schemas.microsoft.com/office/drawing/2014/main" id="{FB5A26BF-A4CD-4913-9223-95CFAF8CCCC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29856" y="1829324"/>
            <a:ext cx="4813282" cy="3074272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608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1DA16728-2714-4090-A17F-A2F3665C42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9E677-433C-43BB-85FB-942D346720B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1244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EC6E5506-B1B8-4D1F-95B6-62D474FE8D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ru-RU"/>
              <a:t>1</a:t>
            </a:r>
            <a:endParaRPr lang="ru-RU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CEBE0C18-8E93-45ED-A64A-9E3849834AAA}"/>
              </a:ext>
            </a:extLst>
          </p:cNvPr>
          <p:cNvGrpSpPr/>
          <p:nvPr userDrawn="1"/>
        </p:nvGrpSpPr>
        <p:grpSpPr>
          <a:xfrm>
            <a:off x="5380477" y="738954"/>
            <a:ext cx="6811523" cy="6119046"/>
            <a:chOff x="5380477" y="738954"/>
            <a:chExt cx="6811523" cy="6119046"/>
          </a:xfrm>
          <a:solidFill>
            <a:schemeClr val="bg1">
              <a:lumMod val="85000"/>
              <a:alpha val="16000"/>
            </a:schemeClr>
          </a:solidFill>
        </p:grpSpPr>
        <p:sp>
          <p:nvSpPr>
            <p:cNvPr id="5" name="Полилиния: фигура 4">
              <a:extLst>
                <a:ext uri="{FF2B5EF4-FFF2-40B4-BE49-F238E27FC236}">
                  <a16:creationId xmlns:a16="http://schemas.microsoft.com/office/drawing/2014/main" xmlns="" id="{2DF5CE4C-93AB-429E-93AC-D5A8E66E3172}"/>
                </a:ext>
              </a:extLst>
            </p:cNvPr>
            <p:cNvSpPr/>
            <p:nvPr/>
          </p:nvSpPr>
          <p:spPr>
            <a:xfrm>
              <a:off x="5380477" y="738954"/>
              <a:ext cx="5331358" cy="6119046"/>
            </a:xfrm>
            <a:custGeom>
              <a:avLst/>
              <a:gdLst>
                <a:gd name="connsiteX0" fmla="*/ 4065065 w 5331358"/>
                <a:gd name="connsiteY0" fmla="*/ 0 h 6119046"/>
                <a:gd name="connsiteX1" fmla="*/ 5331358 w 5331358"/>
                <a:gd name="connsiteY1" fmla="*/ 1923536 h 6119046"/>
                <a:gd name="connsiteX2" fmla="*/ 4794608 w 5331358"/>
                <a:gd name="connsiteY2" fmla="*/ 2738521 h 6119046"/>
                <a:gd name="connsiteX3" fmla="*/ 4040967 w 5331358"/>
                <a:gd name="connsiteY3" fmla="*/ 1605872 h 6119046"/>
                <a:gd name="connsiteX4" fmla="*/ 3030993 w 5331358"/>
                <a:gd name="connsiteY4" fmla="*/ 3137252 h 6119046"/>
                <a:gd name="connsiteX5" fmla="*/ 2018839 w 5331358"/>
                <a:gd name="connsiteY5" fmla="*/ 4677397 h 6119046"/>
                <a:gd name="connsiteX6" fmla="*/ 1069503 w 5331358"/>
                <a:gd name="connsiteY6" fmla="*/ 6119046 h 6119046"/>
                <a:gd name="connsiteX7" fmla="*/ 0 w 5331358"/>
                <a:gd name="connsiteY7" fmla="*/ 6119046 h 6119046"/>
                <a:gd name="connsiteX8" fmla="*/ 3973051 w 5331358"/>
                <a:gd name="connsiteY8" fmla="*/ 63533 h 6119046"/>
                <a:gd name="connsiteX9" fmla="*/ 4065065 w 5331358"/>
                <a:gd name="connsiteY9" fmla="*/ 0 h 6119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1358" h="6119046">
                  <a:moveTo>
                    <a:pt x="4065065" y="0"/>
                  </a:moveTo>
                  <a:cubicBezTo>
                    <a:pt x="4483508" y="637528"/>
                    <a:pt x="4904145" y="1272867"/>
                    <a:pt x="5331358" y="1923536"/>
                  </a:cubicBezTo>
                  <a:cubicBezTo>
                    <a:pt x="5158282" y="2186437"/>
                    <a:pt x="4985207" y="2449333"/>
                    <a:pt x="4794608" y="2738521"/>
                  </a:cubicBezTo>
                  <a:cubicBezTo>
                    <a:pt x="4536089" y="2350748"/>
                    <a:pt x="4297292" y="1991451"/>
                    <a:pt x="4040967" y="1605872"/>
                  </a:cubicBezTo>
                  <a:cubicBezTo>
                    <a:pt x="3688245" y="2125092"/>
                    <a:pt x="3363998" y="2633360"/>
                    <a:pt x="3030993" y="3137252"/>
                  </a:cubicBezTo>
                  <a:cubicBezTo>
                    <a:pt x="2691418" y="3649902"/>
                    <a:pt x="2356226" y="4164741"/>
                    <a:pt x="2018839" y="4677397"/>
                  </a:cubicBezTo>
                  <a:lnTo>
                    <a:pt x="1069503" y="6119046"/>
                  </a:lnTo>
                  <a:lnTo>
                    <a:pt x="0" y="6119046"/>
                  </a:lnTo>
                  <a:lnTo>
                    <a:pt x="3973051" y="63533"/>
                  </a:lnTo>
                  <a:cubicBezTo>
                    <a:pt x="3990574" y="39434"/>
                    <a:pt x="4001527" y="6570"/>
                    <a:pt x="4065065" y="0"/>
                  </a:cubicBezTo>
                  <a:close/>
                </a:path>
              </a:pathLst>
            </a:custGeom>
            <a:grpFill/>
            <a:ln w="364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" name="Полилиния: фигура 5">
              <a:extLst>
                <a:ext uri="{FF2B5EF4-FFF2-40B4-BE49-F238E27FC236}">
                  <a16:creationId xmlns:a16="http://schemas.microsoft.com/office/drawing/2014/main" xmlns="" id="{D98BB8EF-4540-429A-A142-DA6283032FD1}"/>
                </a:ext>
              </a:extLst>
            </p:cNvPr>
            <p:cNvSpPr/>
            <p:nvPr/>
          </p:nvSpPr>
          <p:spPr>
            <a:xfrm>
              <a:off x="8675953" y="3242154"/>
              <a:ext cx="3516047" cy="3615846"/>
            </a:xfrm>
            <a:custGeom>
              <a:avLst/>
              <a:gdLst>
                <a:gd name="connsiteX0" fmla="*/ 2397362 w 3516047"/>
                <a:gd name="connsiteY0" fmla="*/ 907 h 3615846"/>
                <a:gd name="connsiteX1" fmla="*/ 2414885 w 3516047"/>
                <a:gd name="connsiteY1" fmla="*/ 14053 h 3615846"/>
                <a:gd name="connsiteX2" fmla="*/ 3516047 w 3516047"/>
                <a:gd name="connsiteY2" fmla="*/ 1679860 h 3615846"/>
                <a:gd name="connsiteX3" fmla="*/ 3516047 w 3516047"/>
                <a:gd name="connsiteY3" fmla="*/ 3310355 h 3615846"/>
                <a:gd name="connsiteX4" fmla="*/ 3086371 w 3516047"/>
                <a:gd name="connsiteY4" fmla="*/ 2658921 h 3615846"/>
                <a:gd name="connsiteX5" fmla="*/ 2386403 w 3516047"/>
                <a:gd name="connsiteY5" fmla="*/ 1598017 h 3615846"/>
                <a:gd name="connsiteX6" fmla="*/ 1687537 w 3516047"/>
                <a:gd name="connsiteY6" fmla="*/ 2647418 h 3615846"/>
                <a:gd name="connsiteX7" fmla="*/ 1345495 w 3516047"/>
                <a:gd name="connsiteY7" fmla="*/ 3163630 h 3615846"/>
                <a:gd name="connsiteX8" fmla="*/ 1049133 w 3516047"/>
                <a:gd name="connsiteY8" fmla="*/ 3615846 h 3615846"/>
                <a:gd name="connsiteX9" fmla="*/ 0 w 3516047"/>
                <a:gd name="connsiteY9" fmla="*/ 3615846 h 3615846"/>
                <a:gd name="connsiteX10" fmla="*/ 32506 w 3516047"/>
                <a:gd name="connsiteY10" fmla="*/ 3560984 h 3615846"/>
                <a:gd name="connsiteX11" fmla="*/ 2375451 w 3516047"/>
                <a:gd name="connsiteY11" fmla="*/ 3095 h 3615846"/>
                <a:gd name="connsiteX12" fmla="*/ 2397362 w 3516047"/>
                <a:gd name="connsiteY12" fmla="*/ 907 h 3615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16047" h="3615846">
                  <a:moveTo>
                    <a:pt x="2397362" y="907"/>
                  </a:moveTo>
                  <a:cubicBezTo>
                    <a:pt x="2403932" y="3095"/>
                    <a:pt x="2410502" y="9671"/>
                    <a:pt x="2414885" y="14053"/>
                  </a:cubicBezTo>
                  <a:lnTo>
                    <a:pt x="3516047" y="1679860"/>
                  </a:lnTo>
                  <a:lnTo>
                    <a:pt x="3516047" y="3310355"/>
                  </a:lnTo>
                  <a:lnTo>
                    <a:pt x="3086371" y="2658921"/>
                  </a:lnTo>
                  <a:cubicBezTo>
                    <a:pt x="2856883" y="2311128"/>
                    <a:pt x="2624109" y="1958406"/>
                    <a:pt x="2386403" y="1598017"/>
                  </a:cubicBezTo>
                  <a:cubicBezTo>
                    <a:pt x="2130078" y="1959503"/>
                    <a:pt x="1915381" y="2307843"/>
                    <a:pt x="1687537" y="2647418"/>
                  </a:cubicBezTo>
                  <a:cubicBezTo>
                    <a:pt x="1572518" y="2818303"/>
                    <a:pt x="1459143" y="2990282"/>
                    <a:pt x="1345495" y="3163630"/>
                  </a:cubicBezTo>
                  <a:lnTo>
                    <a:pt x="1049133" y="3615846"/>
                  </a:lnTo>
                  <a:lnTo>
                    <a:pt x="0" y="3615846"/>
                  </a:lnTo>
                  <a:lnTo>
                    <a:pt x="32506" y="3560984"/>
                  </a:lnTo>
                  <a:cubicBezTo>
                    <a:pt x="419742" y="2917585"/>
                    <a:pt x="2222572" y="173842"/>
                    <a:pt x="2375451" y="3095"/>
                  </a:cubicBezTo>
                  <a:cubicBezTo>
                    <a:pt x="2384215" y="907"/>
                    <a:pt x="2390785" y="-1282"/>
                    <a:pt x="2397362" y="907"/>
                  </a:cubicBezTo>
                  <a:close/>
                </a:path>
              </a:pathLst>
            </a:custGeom>
            <a:grpFill/>
            <a:ln w="364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AEEC44AA-D01D-407B-A241-0E838CD6E251}"/>
              </a:ext>
            </a:extLst>
          </p:cNvPr>
          <p:cNvSpPr/>
          <p:nvPr userDrawn="1"/>
        </p:nvSpPr>
        <p:spPr>
          <a:xfrm>
            <a:off x="1158140" y="1453243"/>
            <a:ext cx="9875719" cy="3951514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>
            <a:outerShdw blurRad="317500" dist="38100" dir="3000000" sx="101000" sy="101000" algn="tl" rotWithShape="0">
              <a:srgbClr val="0A2D4F">
                <a:alpha val="11000"/>
              </a:srgb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xmlns="" id="{9D375FA3-C137-4AB0-A534-4D8ADBC47EE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79843" y="1980031"/>
            <a:ext cx="2220912" cy="2220912"/>
          </a:xfrm>
          <a:prstGeom prst="roundRect">
            <a:avLst>
              <a:gd name="adj" fmla="val 7619"/>
            </a:avLst>
          </a:prstGeom>
          <a:pattFill prst="pct2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9863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E4DE2C38-6590-495D-96F8-8C1F4F3B6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9E677-433C-43BB-85FB-942D346720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8724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E4DE2C38-6590-495D-96F8-8C1F4F3B6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9E677-433C-43BB-85FB-942D346720BC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4">
            <a:extLst>
              <a:ext uri="{FF2B5EF4-FFF2-40B4-BE49-F238E27FC236}">
                <a16:creationId xmlns="" xmlns:a16="http://schemas.microsoft.com/office/drawing/2014/main" id="{FB5A26BF-A4CD-4913-9223-95CFAF8CCCC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29856" y="1829324"/>
            <a:ext cx="4813282" cy="3074272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146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E4DE2C38-6590-495D-96F8-8C1F4F3B6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9E677-433C-43BB-85FB-942D346720BC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8405DD2E-FD73-4729-9E30-498C7B5960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3429000"/>
          </a:xfrm>
          <a:pattFill prst="pct2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7191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E4DE2C38-6590-495D-96F8-8C1F4F3B6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9E677-433C-43BB-85FB-942D346720BC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9E68CC2A-76B1-4CBB-BE81-52900FE71E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902824"/>
            <a:ext cx="5724525" cy="2685328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  <p:sp>
        <p:nvSpPr>
          <p:cNvPr id="5" name="Рисунок 2">
            <a:extLst>
              <a:ext uri="{FF2B5EF4-FFF2-40B4-BE49-F238E27FC236}">
                <a16:creationId xmlns="" xmlns:a16="http://schemas.microsoft.com/office/drawing/2014/main" id="{C51B4E36-2AC3-4F7D-9094-0B8A8C0AC32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5" y="3588152"/>
            <a:ext cx="5724525" cy="2901548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576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58EAAFD-24DF-4D9A-94E3-85763F562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F685E1E-F82A-476E-9E94-8D95A28374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4735189-FD43-4618-954A-451B0E75D8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era Pro" panose="00000500000000000000" pitchFamily="2" charset="0"/>
              </a:defRPr>
            </a:lvl1pPr>
          </a:lstStyle>
          <a:p>
            <a:fld id="{AAF9E677-433C-43BB-85FB-942D346720B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2268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7" r:id="rId2"/>
    <p:sldLayoutId id="2147483673" r:id="rId3"/>
    <p:sldLayoutId id="2147483675" r:id="rId4"/>
    <p:sldLayoutId id="214748367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Arial Black" panose="020B0A04020102020204" pitchFamily="34" charset="0"/>
          <a:ea typeface="Open Sans Extrabold" panose="020B0906030804020204" pitchFamily="34" charset="0"/>
          <a:cs typeface="Open Sans Extrabold" panose="020B09060308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ra Pro" panose="000005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ra Pro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ra Pro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ra Pro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ra Pro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34" userDrawn="1">
          <p15:clr>
            <a:srgbClr val="F26B43"/>
          </p15:clr>
        </p15:guide>
        <p15:guide id="4" pos="7446" userDrawn="1">
          <p15:clr>
            <a:srgbClr val="F26B43"/>
          </p15:clr>
        </p15:guide>
        <p15:guide id="5" orient="horz" pos="232" userDrawn="1">
          <p15:clr>
            <a:srgbClr val="F26B43"/>
          </p15:clr>
        </p15:guide>
        <p15:guide id="6" orient="horz" pos="408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58EAAFD-24DF-4D9A-94E3-85763F562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F685E1E-F82A-476E-9E94-8D95A28374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4735189-FD43-4618-954A-451B0E75D8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86" y="6550750"/>
            <a:ext cx="760846" cy="3736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>
                <a:solidFill>
                  <a:schemeClr val="bg1">
                    <a:lumMod val="85000"/>
                    <a:alpha val="70000"/>
                  </a:schemeClr>
                </a:solidFill>
                <a:latin typeface="Cera Pro" panose="00000500000000000000" pitchFamily="2" charset="0"/>
              </a:defRPr>
            </a:lvl1pPr>
          </a:lstStyle>
          <a:p>
            <a:fld id="{AAF9E677-433C-43BB-85FB-942D346720BC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5" name="Рисунок 9">
            <a:extLst>
              <a:ext uri="{FF2B5EF4-FFF2-40B4-BE49-F238E27FC236}">
                <a16:creationId xmlns="" xmlns:a16="http://schemas.microsoft.com/office/drawing/2014/main" id="{5350F270-F342-4700-BEFB-779C167C99B1}"/>
              </a:ext>
            </a:extLst>
          </p:cNvPr>
          <p:cNvGrpSpPr/>
          <p:nvPr userDrawn="1"/>
        </p:nvGrpSpPr>
        <p:grpSpPr>
          <a:xfrm>
            <a:off x="10909206" y="260429"/>
            <a:ext cx="1140111" cy="373654"/>
            <a:chOff x="5162931" y="2931699"/>
            <a:chExt cx="1860042" cy="609600"/>
          </a:xfrm>
        </p:grpSpPr>
        <p:sp>
          <p:nvSpPr>
            <p:cNvPr id="7" name="Полилиния: фигура 6">
              <a:extLst>
                <a:ext uri="{FF2B5EF4-FFF2-40B4-BE49-F238E27FC236}">
                  <a16:creationId xmlns="" xmlns:a16="http://schemas.microsoft.com/office/drawing/2014/main" id="{479702ED-DCE4-4CA4-98A2-66AA8B3E4BCB}"/>
                </a:ext>
              </a:extLst>
            </p:cNvPr>
            <p:cNvSpPr/>
            <p:nvPr/>
          </p:nvSpPr>
          <p:spPr>
            <a:xfrm>
              <a:off x="5162931" y="3497580"/>
              <a:ext cx="495300" cy="38100"/>
            </a:xfrm>
            <a:custGeom>
              <a:avLst/>
              <a:gdLst>
                <a:gd name="connsiteX0" fmla="*/ 501777 w 495300"/>
                <a:gd name="connsiteY0" fmla="*/ 0 h 38100"/>
                <a:gd name="connsiteX1" fmla="*/ 474821 w 495300"/>
                <a:gd name="connsiteY1" fmla="*/ 42101 h 38100"/>
                <a:gd name="connsiteX2" fmla="*/ 0 w 495300"/>
                <a:gd name="connsiteY2" fmla="*/ 42101 h 38100"/>
                <a:gd name="connsiteX3" fmla="*/ 501777 w 495300"/>
                <a:gd name="connsiteY3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5300" h="38100">
                  <a:moveTo>
                    <a:pt x="501777" y="0"/>
                  </a:moveTo>
                  <a:lnTo>
                    <a:pt x="474821" y="42101"/>
                  </a:lnTo>
                  <a:lnTo>
                    <a:pt x="0" y="42101"/>
                  </a:lnTo>
                  <a:lnTo>
                    <a:pt x="501777" y="0"/>
                  </a:lnTo>
                  <a:close/>
                </a:path>
              </a:pathLst>
            </a:custGeom>
            <a:solidFill>
              <a:srgbClr val="F25900"/>
            </a:solidFill>
            <a:ln w="94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" name="Полилиния: фигура 7">
              <a:extLst>
                <a:ext uri="{FF2B5EF4-FFF2-40B4-BE49-F238E27FC236}">
                  <a16:creationId xmlns="" xmlns:a16="http://schemas.microsoft.com/office/drawing/2014/main" id="{239B97DE-8F2E-4D3C-AA55-037FAD57E634}"/>
                </a:ext>
              </a:extLst>
            </p:cNvPr>
            <p:cNvSpPr/>
            <p:nvPr/>
          </p:nvSpPr>
          <p:spPr>
            <a:xfrm>
              <a:off x="5693759" y="2931699"/>
              <a:ext cx="523875" cy="609600"/>
            </a:xfrm>
            <a:custGeom>
              <a:avLst/>
              <a:gdLst>
                <a:gd name="connsiteX0" fmla="*/ 402145 w 523875"/>
                <a:gd name="connsiteY0" fmla="*/ 0 h 609600"/>
                <a:gd name="connsiteX1" fmla="*/ 528733 w 523875"/>
                <a:gd name="connsiteY1" fmla="*/ 192215 h 609600"/>
                <a:gd name="connsiteX2" fmla="*/ 475869 w 523875"/>
                <a:gd name="connsiteY2" fmla="*/ 272415 h 609600"/>
                <a:gd name="connsiteX3" fmla="*/ 402145 w 523875"/>
                <a:gd name="connsiteY3" fmla="*/ 160496 h 609600"/>
                <a:gd name="connsiteX4" fmla="*/ 105632 w 523875"/>
                <a:gd name="connsiteY4" fmla="*/ 611410 h 609600"/>
                <a:gd name="connsiteX5" fmla="*/ 0 w 523875"/>
                <a:gd name="connsiteY5" fmla="*/ 611410 h 609600"/>
                <a:gd name="connsiteX6" fmla="*/ 402145 w 523875"/>
                <a:gd name="connsiteY6" fmla="*/ 0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3875" h="609600">
                  <a:moveTo>
                    <a:pt x="402145" y="0"/>
                  </a:moveTo>
                  <a:lnTo>
                    <a:pt x="528733" y="192215"/>
                  </a:lnTo>
                  <a:lnTo>
                    <a:pt x="475869" y="272415"/>
                  </a:lnTo>
                  <a:lnTo>
                    <a:pt x="402145" y="160496"/>
                  </a:lnTo>
                  <a:lnTo>
                    <a:pt x="105632" y="611410"/>
                  </a:lnTo>
                  <a:lnTo>
                    <a:pt x="0" y="611410"/>
                  </a:lnTo>
                  <a:lnTo>
                    <a:pt x="402145" y="0"/>
                  </a:lnTo>
                  <a:close/>
                </a:path>
              </a:pathLst>
            </a:custGeom>
            <a:solidFill>
              <a:srgbClr val="F25900"/>
            </a:solidFill>
            <a:ln w="13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" name="Полилиния: фигура 8">
              <a:extLst>
                <a:ext uri="{FF2B5EF4-FFF2-40B4-BE49-F238E27FC236}">
                  <a16:creationId xmlns="" xmlns:a16="http://schemas.microsoft.com/office/drawing/2014/main" id="{F1AAB487-C8CA-488D-A0DB-E6D3C40E066C}"/>
                </a:ext>
              </a:extLst>
            </p:cNvPr>
            <p:cNvSpPr/>
            <p:nvPr/>
          </p:nvSpPr>
          <p:spPr>
            <a:xfrm>
              <a:off x="6527673" y="3497580"/>
              <a:ext cx="495300" cy="38100"/>
            </a:xfrm>
            <a:custGeom>
              <a:avLst/>
              <a:gdLst>
                <a:gd name="connsiteX0" fmla="*/ 0 w 495300"/>
                <a:gd name="connsiteY0" fmla="*/ 0 h 38100"/>
                <a:gd name="connsiteX1" fmla="*/ 26956 w 495300"/>
                <a:gd name="connsiteY1" fmla="*/ 42101 h 38100"/>
                <a:gd name="connsiteX2" fmla="*/ 501777 w 495300"/>
                <a:gd name="connsiteY2" fmla="*/ 42101 h 38100"/>
                <a:gd name="connsiteX3" fmla="*/ 0 w 495300"/>
                <a:gd name="connsiteY3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5300" h="38100">
                  <a:moveTo>
                    <a:pt x="0" y="0"/>
                  </a:moveTo>
                  <a:lnTo>
                    <a:pt x="26956" y="42101"/>
                  </a:lnTo>
                  <a:lnTo>
                    <a:pt x="501777" y="42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A75C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" name="Полилиния: фигура 9">
              <a:extLst>
                <a:ext uri="{FF2B5EF4-FFF2-40B4-BE49-F238E27FC236}">
                  <a16:creationId xmlns="" xmlns:a16="http://schemas.microsoft.com/office/drawing/2014/main" id="{F14806CA-DB8D-424C-8341-4E082B52FF97}"/>
                </a:ext>
              </a:extLst>
            </p:cNvPr>
            <p:cNvSpPr/>
            <p:nvPr/>
          </p:nvSpPr>
          <p:spPr>
            <a:xfrm>
              <a:off x="6014466" y="3176016"/>
              <a:ext cx="476250" cy="361950"/>
            </a:xfrm>
            <a:custGeom>
              <a:avLst/>
              <a:gdLst>
                <a:gd name="connsiteX0" fmla="*/ 241840 w 476250"/>
                <a:gd name="connsiteY0" fmla="*/ 0 h 361950"/>
                <a:gd name="connsiteX1" fmla="*/ 483680 w 476250"/>
                <a:gd name="connsiteY1" fmla="*/ 367094 h 361950"/>
                <a:gd name="connsiteX2" fmla="*/ 378047 w 476250"/>
                <a:gd name="connsiteY2" fmla="*/ 367094 h 361950"/>
                <a:gd name="connsiteX3" fmla="*/ 241935 w 476250"/>
                <a:gd name="connsiteY3" fmla="*/ 160401 h 361950"/>
                <a:gd name="connsiteX4" fmla="*/ 105727 w 476250"/>
                <a:gd name="connsiteY4" fmla="*/ 367094 h 361950"/>
                <a:gd name="connsiteX5" fmla="*/ 0 w 476250"/>
                <a:gd name="connsiteY5" fmla="*/ 367094 h 361950"/>
                <a:gd name="connsiteX6" fmla="*/ 241840 w 476250"/>
                <a:gd name="connsiteY6" fmla="*/ 0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361950">
                  <a:moveTo>
                    <a:pt x="241840" y="0"/>
                  </a:moveTo>
                  <a:lnTo>
                    <a:pt x="483680" y="367094"/>
                  </a:lnTo>
                  <a:lnTo>
                    <a:pt x="378047" y="367094"/>
                  </a:lnTo>
                  <a:lnTo>
                    <a:pt x="241935" y="160401"/>
                  </a:lnTo>
                  <a:lnTo>
                    <a:pt x="105727" y="367094"/>
                  </a:lnTo>
                  <a:lnTo>
                    <a:pt x="0" y="367094"/>
                  </a:lnTo>
                  <a:lnTo>
                    <a:pt x="241840" y="0"/>
                  </a:lnTo>
                  <a:close/>
                </a:path>
              </a:pathLst>
            </a:custGeom>
            <a:solidFill>
              <a:srgbClr val="1A75C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7F0F0301-A5E8-40E0-8F6A-03B6E0EE0040}"/>
              </a:ext>
            </a:extLst>
          </p:cNvPr>
          <p:cNvSpPr/>
          <p:nvPr userDrawn="1"/>
        </p:nvSpPr>
        <p:spPr>
          <a:xfrm>
            <a:off x="10935394" y="639587"/>
            <a:ext cx="10877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spc="50" dirty="0">
                <a:solidFill>
                  <a:srgbClr val="1A75CF"/>
                </a:solidFill>
              </a:rPr>
              <a:t>IT-POLE.COM</a:t>
            </a:r>
          </a:p>
        </p:txBody>
      </p:sp>
    </p:spTree>
    <p:extLst>
      <p:ext uri="{BB962C8B-B14F-4D97-AF65-F5344CB8AC3E}">
        <p14:creationId xmlns:p14="http://schemas.microsoft.com/office/powerpoint/2010/main" val="194764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66" r:id="rId2"/>
    <p:sldLayoutId id="2147483664" r:id="rId3"/>
    <p:sldLayoutId id="2147483662" r:id="rId4"/>
    <p:sldLayoutId id="2147483661" r:id="rId5"/>
    <p:sldLayoutId id="2147483663" r:id="rId6"/>
    <p:sldLayoutId id="2147483659" r:id="rId7"/>
    <p:sldLayoutId id="2147483660" r:id="rId8"/>
    <p:sldLayoutId id="2147483665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Arial Black" panose="020B0A04020102020204" pitchFamily="34" charset="0"/>
          <a:ea typeface="Open Sans Extrabold" panose="020B0906030804020204" pitchFamily="34" charset="0"/>
          <a:cs typeface="Open Sans Extrabold" panose="020B09060308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ra Pro" panose="000005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ra Pro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ra Pro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ra Pro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ra Pro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34" userDrawn="1">
          <p15:clr>
            <a:srgbClr val="F26B43"/>
          </p15:clr>
        </p15:guide>
        <p15:guide id="4" pos="7446" userDrawn="1">
          <p15:clr>
            <a:srgbClr val="F26B43"/>
          </p15:clr>
        </p15:guide>
        <p15:guide id="5" orient="horz" pos="232" userDrawn="1">
          <p15:clr>
            <a:srgbClr val="F26B43"/>
          </p15:clr>
        </p15:guide>
        <p15:guide id="6" orient="horz" pos="4088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1A75CF"/>
            </a:gs>
            <a:gs pos="84000">
              <a:srgbClr val="01153A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4735189-FD43-4618-954A-451B0E75D8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86" y="6550750"/>
            <a:ext cx="760846" cy="3736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>
                <a:solidFill>
                  <a:schemeClr val="bg1">
                    <a:alpha val="40000"/>
                  </a:schemeClr>
                </a:solidFill>
                <a:latin typeface="Cera Pro" panose="00000500000000000000" pitchFamily="2" charset="0"/>
              </a:defRPr>
            </a:lvl1pPr>
          </a:lstStyle>
          <a:p>
            <a:fld id="{AAF9E677-433C-43BB-85FB-942D346720BC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2" name="Рисунок 9">
            <a:extLst>
              <a:ext uri="{FF2B5EF4-FFF2-40B4-BE49-F238E27FC236}">
                <a16:creationId xmlns="" xmlns:a16="http://schemas.microsoft.com/office/drawing/2014/main" id="{88E672A2-EABB-435A-9108-556D47DE135A}"/>
              </a:ext>
            </a:extLst>
          </p:cNvPr>
          <p:cNvGrpSpPr/>
          <p:nvPr userDrawn="1"/>
        </p:nvGrpSpPr>
        <p:grpSpPr>
          <a:xfrm>
            <a:off x="10909206" y="260429"/>
            <a:ext cx="1140111" cy="373654"/>
            <a:chOff x="5162931" y="2931699"/>
            <a:chExt cx="1860042" cy="609600"/>
          </a:xfrm>
          <a:solidFill>
            <a:schemeClr val="bg1"/>
          </a:solidFill>
        </p:grpSpPr>
        <p:sp>
          <p:nvSpPr>
            <p:cNvPr id="13" name="Полилиния: фигура 12">
              <a:extLst>
                <a:ext uri="{FF2B5EF4-FFF2-40B4-BE49-F238E27FC236}">
                  <a16:creationId xmlns="" xmlns:a16="http://schemas.microsoft.com/office/drawing/2014/main" id="{E00028D5-6A39-49F4-BA4A-28185E981837}"/>
                </a:ext>
              </a:extLst>
            </p:cNvPr>
            <p:cNvSpPr/>
            <p:nvPr/>
          </p:nvSpPr>
          <p:spPr>
            <a:xfrm>
              <a:off x="5162931" y="3497580"/>
              <a:ext cx="495300" cy="38100"/>
            </a:xfrm>
            <a:custGeom>
              <a:avLst/>
              <a:gdLst>
                <a:gd name="connsiteX0" fmla="*/ 501777 w 495300"/>
                <a:gd name="connsiteY0" fmla="*/ 0 h 38100"/>
                <a:gd name="connsiteX1" fmla="*/ 474821 w 495300"/>
                <a:gd name="connsiteY1" fmla="*/ 42101 h 38100"/>
                <a:gd name="connsiteX2" fmla="*/ 0 w 495300"/>
                <a:gd name="connsiteY2" fmla="*/ 42101 h 38100"/>
                <a:gd name="connsiteX3" fmla="*/ 501777 w 495300"/>
                <a:gd name="connsiteY3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5300" h="38100">
                  <a:moveTo>
                    <a:pt x="501777" y="0"/>
                  </a:moveTo>
                  <a:lnTo>
                    <a:pt x="474821" y="42101"/>
                  </a:lnTo>
                  <a:lnTo>
                    <a:pt x="0" y="42101"/>
                  </a:lnTo>
                  <a:lnTo>
                    <a:pt x="501777" y="0"/>
                  </a:lnTo>
                  <a:close/>
                </a:path>
              </a:pathLst>
            </a:custGeom>
            <a:grpFill/>
            <a:ln w="94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" name="Полилиния: фигура 13">
              <a:extLst>
                <a:ext uri="{FF2B5EF4-FFF2-40B4-BE49-F238E27FC236}">
                  <a16:creationId xmlns="" xmlns:a16="http://schemas.microsoft.com/office/drawing/2014/main" id="{9EE07401-D5C0-43A9-B0BA-4CCAA824F108}"/>
                </a:ext>
              </a:extLst>
            </p:cNvPr>
            <p:cNvSpPr/>
            <p:nvPr/>
          </p:nvSpPr>
          <p:spPr>
            <a:xfrm>
              <a:off x="5693759" y="2931699"/>
              <a:ext cx="523875" cy="609600"/>
            </a:xfrm>
            <a:custGeom>
              <a:avLst/>
              <a:gdLst>
                <a:gd name="connsiteX0" fmla="*/ 402145 w 523875"/>
                <a:gd name="connsiteY0" fmla="*/ 0 h 609600"/>
                <a:gd name="connsiteX1" fmla="*/ 528733 w 523875"/>
                <a:gd name="connsiteY1" fmla="*/ 192215 h 609600"/>
                <a:gd name="connsiteX2" fmla="*/ 475869 w 523875"/>
                <a:gd name="connsiteY2" fmla="*/ 272415 h 609600"/>
                <a:gd name="connsiteX3" fmla="*/ 402145 w 523875"/>
                <a:gd name="connsiteY3" fmla="*/ 160496 h 609600"/>
                <a:gd name="connsiteX4" fmla="*/ 105632 w 523875"/>
                <a:gd name="connsiteY4" fmla="*/ 611410 h 609600"/>
                <a:gd name="connsiteX5" fmla="*/ 0 w 523875"/>
                <a:gd name="connsiteY5" fmla="*/ 611410 h 609600"/>
                <a:gd name="connsiteX6" fmla="*/ 402145 w 523875"/>
                <a:gd name="connsiteY6" fmla="*/ 0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3875" h="609600">
                  <a:moveTo>
                    <a:pt x="402145" y="0"/>
                  </a:moveTo>
                  <a:lnTo>
                    <a:pt x="528733" y="192215"/>
                  </a:lnTo>
                  <a:lnTo>
                    <a:pt x="475869" y="272415"/>
                  </a:lnTo>
                  <a:lnTo>
                    <a:pt x="402145" y="160496"/>
                  </a:lnTo>
                  <a:lnTo>
                    <a:pt x="105632" y="611410"/>
                  </a:lnTo>
                  <a:lnTo>
                    <a:pt x="0" y="611410"/>
                  </a:lnTo>
                  <a:lnTo>
                    <a:pt x="402145" y="0"/>
                  </a:lnTo>
                  <a:close/>
                </a:path>
              </a:pathLst>
            </a:custGeom>
            <a:grpFill/>
            <a:ln w="13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" name="Полилиния: фигура 14">
              <a:extLst>
                <a:ext uri="{FF2B5EF4-FFF2-40B4-BE49-F238E27FC236}">
                  <a16:creationId xmlns="" xmlns:a16="http://schemas.microsoft.com/office/drawing/2014/main" id="{7BFB7D5E-AB79-47BD-9CA5-561005DD6EDF}"/>
                </a:ext>
              </a:extLst>
            </p:cNvPr>
            <p:cNvSpPr/>
            <p:nvPr/>
          </p:nvSpPr>
          <p:spPr>
            <a:xfrm>
              <a:off x="6527673" y="3497580"/>
              <a:ext cx="495300" cy="38100"/>
            </a:xfrm>
            <a:custGeom>
              <a:avLst/>
              <a:gdLst>
                <a:gd name="connsiteX0" fmla="*/ 0 w 495300"/>
                <a:gd name="connsiteY0" fmla="*/ 0 h 38100"/>
                <a:gd name="connsiteX1" fmla="*/ 26956 w 495300"/>
                <a:gd name="connsiteY1" fmla="*/ 42101 h 38100"/>
                <a:gd name="connsiteX2" fmla="*/ 501777 w 495300"/>
                <a:gd name="connsiteY2" fmla="*/ 42101 h 38100"/>
                <a:gd name="connsiteX3" fmla="*/ 0 w 495300"/>
                <a:gd name="connsiteY3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5300" h="38100">
                  <a:moveTo>
                    <a:pt x="0" y="0"/>
                  </a:moveTo>
                  <a:lnTo>
                    <a:pt x="26956" y="42101"/>
                  </a:lnTo>
                  <a:lnTo>
                    <a:pt x="501777" y="4210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" name="Полилиния: фигура 15">
              <a:extLst>
                <a:ext uri="{FF2B5EF4-FFF2-40B4-BE49-F238E27FC236}">
                  <a16:creationId xmlns="" xmlns:a16="http://schemas.microsoft.com/office/drawing/2014/main" id="{CE1C2294-1291-4EAD-83D4-6230F11BE2FB}"/>
                </a:ext>
              </a:extLst>
            </p:cNvPr>
            <p:cNvSpPr/>
            <p:nvPr/>
          </p:nvSpPr>
          <p:spPr>
            <a:xfrm>
              <a:off x="6014466" y="3176016"/>
              <a:ext cx="476250" cy="361950"/>
            </a:xfrm>
            <a:custGeom>
              <a:avLst/>
              <a:gdLst>
                <a:gd name="connsiteX0" fmla="*/ 241840 w 476250"/>
                <a:gd name="connsiteY0" fmla="*/ 0 h 361950"/>
                <a:gd name="connsiteX1" fmla="*/ 483680 w 476250"/>
                <a:gd name="connsiteY1" fmla="*/ 367094 h 361950"/>
                <a:gd name="connsiteX2" fmla="*/ 378047 w 476250"/>
                <a:gd name="connsiteY2" fmla="*/ 367094 h 361950"/>
                <a:gd name="connsiteX3" fmla="*/ 241935 w 476250"/>
                <a:gd name="connsiteY3" fmla="*/ 160401 h 361950"/>
                <a:gd name="connsiteX4" fmla="*/ 105727 w 476250"/>
                <a:gd name="connsiteY4" fmla="*/ 367094 h 361950"/>
                <a:gd name="connsiteX5" fmla="*/ 0 w 476250"/>
                <a:gd name="connsiteY5" fmla="*/ 367094 h 361950"/>
                <a:gd name="connsiteX6" fmla="*/ 241840 w 476250"/>
                <a:gd name="connsiteY6" fmla="*/ 0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361950">
                  <a:moveTo>
                    <a:pt x="241840" y="0"/>
                  </a:moveTo>
                  <a:lnTo>
                    <a:pt x="483680" y="367094"/>
                  </a:lnTo>
                  <a:lnTo>
                    <a:pt x="378047" y="367094"/>
                  </a:lnTo>
                  <a:lnTo>
                    <a:pt x="241935" y="160401"/>
                  </a:lnTo>
                  <a:lnTo>
                    <a:pt x="105727" y="367094"/>
                  </a:lnTo>
                  <a:lnTo>
                    <a:pt x="0" y="367094"/>
                  </a:lnTo>
                  <a:lnTo>
                    <a:pt x="24184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1DCEBA4D-3E3E-4979-8E62-741DC96A2783}"/>
              </a:ext>
            </a:extLst>
          </p:cNvPr>
          <p:cNvSpPr/>
          <p:nvPr userDrawn="1"/>
        </p:nvSpPr>
        <p:spPr>
          <a:xfrm>
            <a:off x="10935394" y="639587"/>
            <a:ext cx="10877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spc="50" dirty="0">
                <a:solidFill>
                  <a:schemeClr val="bg1"/>
                </a:solidFill>
              </a:rPr>
              <a:t>IT-POLE.COM</a:t>
            </a:r>
          </a:p>
        </p:txBody>
      </p:sp>
    </p:spTree>
    <p:extLst>
      <p:ext uri="{BB962C8B-B14F-4D97-AF65-F5344CB8AC3E}">
        <p14:creationId xmlns:p14="http://schemas.microsoft.com/office/powerpoint/2010/main" val="2107509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Arial Black" panose="020B0A04020102020204" pitchFamily="34" charset="0"/>
          <a:ea typeface="Open Sans Extrabold" panose="020B0906030804020204" pitchFamily="34" charset="0"/>
          <a:cs typeface="Open Sans Extrabold" panose="020B09060308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ra Pro" panose="000005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ra Pro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ra Pro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ra Pro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ra Pro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34" userDrawn="1">
          <p15:clr>
            <a:srgbClr val="F26B43"/>
          </p15:clr>
        </p15:guide>
        <p15:guide id="4" pos="7446" userDrawn="1">
          <p15:clr>
            <a:srgbClr val="F26B43"/>
          </p15:clr>
        </p15:guide>
        <p15:guide id="5" orient="horz" pos="232" userDrawn="1">
          <p15:clr>
            <a:srgbClr val="F26B43"/>
          </p15:clr>
        </p15:guide>
        <p15:guide id="6" orient="horz" pos="40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jpe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sv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digital.gov.ru/ru/activity/directions/986/" TargetMode="External"/><Relationship Id="rId5" Type="http://schemas.openxmlformats.org/officeDocument/2006/relationships/image" Target="../media/image15.sv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svg"/><Relationship Id="rId5" Type="http://schemas.openxmlformats.org/officeDocument/2006/relationships/image" Target="../media/image21.png"/><Relationship Id="rId4" Type="http://schemas.openxmlformats.org/officeDocument/2006/relationships/image" Target="../media/image1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hyperlink" Target="tel:8152692702" TargetMode="External"/><Relationship Id="rId3" Type="http://schemas.openxmlformats.org/officeDocument/2006/relationships/image" Target="../media/image35.png"/><Relationship Id="rId7" Type="http://schemas.openxmlformats.org/officeDocument/2006/relationships/image" Target="../media/image51.svg"/><Relationship Id="rId12" Type="http://schemas.openxmlformats.org/officeDocument/2006/relationships/hyperlink" Target="mailto:VoronovaNO@it-pole.com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11" Type="http://schemas.openxmlformats.org/officeDocument/2006/relationships/image" Target="../media/image30.svg"/><Relationship Id="rId5" Type="http://schemas.openxmlformats.org/officeDocument/2006/relationships/image" Target="../media/image49.svg"/><Relationship Id="rId10" Type="http://schemas.openxmlformats.org/officeDocument/2006/relationships/image" Target="../media/image38.png"/><Relationship Id="rId9" Type="http://schemas.openxmlformats.org/officeDocument/2006/relationships/image" Target="../media/image21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0.png"/><Relationship Id="rId3" Type="http://schemas.openxmlformats.org/officeDocument/2006/relationships/image" Target="../media/image2.png"/><Relationship Id="rId7" Type="http://schemas.openxmlformats.org/officeDocument/2006/relationships/image" Target="../media/image39.png"/><Relationship Id="rId12" Type="http://schemas.openxmlformats.org/officeDocument/2006/relationships/image" Target="../media/image57.svg"/><Relationship Id="rId2" Type="http://schemas.openxmlformats.org/officeDocument/2006/relationships/image" Target="../media/image1.jpe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15" Type="http://schemas.openxmlformats.org/officeDocument/2006/relationships/image" Target="../media/image41.png"/><Relationship Id="rId4" Type="http://schemas.openxmlformats.org/officeDocument/2006/relationships/image" Target="../media/image3.svg"/><Relationship Id="rId14" Type="http://schemas.openxmlformats.org/officeDocument/2006/relationships/image" Target="../media/image5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jpeg"/><Relationship Id="rId14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svg"/><Relationship Id="rId5" Type="http://schemas.openxmlformats.org/officeDocument/2006/relationships/image" Target="../media/image21.png"/><Relationship Id="rId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svg"/><Relationship Id="rId5" Type="http://schemas.openxmlformats.org/officeDocument/2006/relationships/image" Target="../media/image21.png"/><Relationship Id="rId4" Type="http://schemas.openxmlformats.org/officeDocument/2006/relationships/image" Target="../media/image1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svg"/><Relationship Id="rId5" Type="http://schemas.openxmlformats.org/officeDocument/2006/relationships/image" Target="../media/image21.png"/><Relationship Id="rId4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svg"/><Relationship Id="rId5" Type="http://schemas.openxmlformats.org/officeDocument/2006/relationships/image" Target="../media/image21.png"/><Relationship Id="rId4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04A1842-40A8-4DF2-8B82-90EE3AC17D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-2"/>
            <a:ext cx="12192000" cy="686417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F13333C6-216C-4437-9628-ACB0164B8C3D}"/>
              </a:ext>
            </a:extLst>
          </p:cNvPr>
          <p:cNvSpPr/>
          <p:nvPr/>
        </p:nvSpPr>
        <p:spPr>
          <a:xfrm>
            <a:off x="0" y="0"/>
            <a:ext cx="12192000" cy="6864174"/>
          </a:xfrm>
          <a:prstGeom prst="rect">
            <a:avLst/>
          </a:prstGeom>
          <a:gradFill flip="none" rotWithShape="1">
            <a:gsLst>
              <a:gs pos="0">
                <a:srgbClr val="1A75CF">
                  <a:alpha val="23000"/>
                </a:srgbClr>
              </a:gs>
              <a:gs pos="69000">
                <a:srgbClr val="01153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0ACA58D4-05B8-4780-A7E4-D0C9876E20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13231" t="13562" r="13231" b="12909"/>
          <a:stretch/>
        </p:blipFill>
        <p:spPr>
          <a:xfrm>
            <a:off x="0" y="11601"/>
            <a:ext cx="12192000" cy="6858000"/>
          </a:xfrm>
          <a:prstGeom prst="rect">
            <a:avLst/>
          </a:prstGeom>
        </p:spPr>
      </p:pic>
      <p:sp>
        <p:nvSpPr>
          <p:cNvPr id="32" name="Полилиния: фигура 31">
            <a:extLst>
              <a:ext uri="{FF2B5EF4-FFF2-40B4-BE49-F238E27FC236}">
                <a16:creationId xmlns="" xmlns:a16="http://schemas.microsoft.com/office/drawing/2014/main" id="{1BDFAC5C-35A8-4629-AA9F-CDD905CD42DB}"/>
              </a:ext>
            </a:extLst>
          </p:cNvPr>
          <p:cNvSpPr/>
          <p:nvPr/>
        </p:nvSpPr>
        <p:spPr>
          <a:xfrm>
            <a:off x="5461500" y="738954"/>
            <a:ext cx="6730500" cy="6119046"/>
          </a:xfrm>
          <a:custGeom>
            <a:avLst/>
            <a:gdLst>
              <a:gd name="connsiteX0" fmla="*/ 5692838 w 6730500"/>
              <a:gd name="connsiteY0" fmla="*/ 2504107 h 6119046"/>
              <a:gd name="connsiteX1" fmla="*/ 5710361 w 6730500"/>
              <a:gd name="connsiteY1" fmla="*/ 2517253 h 6119046"/>
              <a:gd name="connsiteX2" fmla="*/ 6730500 w 6730500"/>
              <a:gd name="connsiteY2" fmla="*/ 4060491 h 6119046"/>
              <a:gd name="connsiteX3" fmla="*/ 6730500 w 6730500"/>
              <a:gd name="connsiteY3" fmla="*/ 5690716 h 6119046"/>
              <a:gd name="connsiteX4" fmla="*/ 6381847 w 6730500"/>
              <a:gd name="connsiteY4" fmla="*/ 5162121 h 6119046"/>
              <a:gd name="connsiteX5" fmla="*/ 5681879 w 6730500"/>
              <a:gd name="connsiteY5" fmla="*/ 4101217 h 6119046"/>
              <a:gd name="connsiteX6" fmla="*/ 4983013 w 6730500"/>
              <a:gd name="connsiteY6" fmla="*/ 5150618 h 6119046"/>
              <a:gd name="connsiteX7" fmla="*/ 4640971 w 6730500"/>
              <a:gd name="connsiteY7" fmla="*/ 5666830 h 6119046"/>
              <a:gd name="connsiteX8" fmla="*/ 4344609 w 6730500"/>
              <a:gd name="connsiteY8" fmla="*/ 6119046 h 6119046"/>
              <a:gd name="connsiteX9" fmla="*/ 3295476 w 6730500"/>
              <a:gd name="connsiteY9" fmla="*/ 6119046 h 6119046"/>
              <a:gd name="connsiteX10" fmla="*/ 3327982 w 6730500"/>
              <a:gd name="connsiteY10" fmla="*/ 6064184 h 6119046"/>
              <a:gd name="connsiteX11" fmla="*/ 5670927 w 6730500"/>
              <a:gd name="connsiteY11" fmla="*/ 2506295 h 6119046"/>
              <a:gd name="connsiteX12" fmla="*/ 5692838 w 6730500"/>
              <a:gd name="connsiteY12" fmla="*/ 2504107 h 6119046"/>
              <a:gd name="connsiteX13" fmla="*/ 4065065 w 6730500"/>
              <a:gd name="connsiteY13" fmla="*/ 0 h 6119046"/>
              <a:gd name="connsiteX14" fmla="*/ 5331358 w 6730500"/>
              <a:gd name="connsiteY14" fmla="*/ 1923536 h 6119046"/>
              <a:gd name="connsiteX15" fmla="*/ 4794608 w 6730500"/>
              <a:gd name="connsiteY15" fmla="*/ 2738521 h 6119046"/>
              <a:gd name="connsiteX16" fmla="*/ 4040967 w 6730500"/>
              <a:gd name="connsiteY16" fmla="*/ 1605872 h 6119046"/>
              <a:gd name="connsiteX17" fmla="*/ 3030993 w 6730500"/>
              <a:gd name="connsiteY17" fmla="*/ 3137252 h 6119046"/>
              <a:gd name="connsiteX18" fmla="*/ 2018839 w 6730500"/>
              <a:gd name="connsiteY18" fmla="*/ 4677397 h 6119046"/>
              <a:gd name="connsiteX19" fmla="*/ 1069503 w 6730500"/>
              <a:gd name="connsiteY19" fmla="*/ 6119046 h 6119046"/>
              <a:gd name="connsiteX20" fmla="*/ 0 w 6730500"/>
              <a:gd name="connsiteY20" fmla="*/ 6119046 h 6119046"/>
              <a:gd name="connsiteX21" fmla="*/ 3973051 w 6730500"/>
              <a:gd name="connsiteY21" fmla="*/ 63533 h 6119046"/>
              <a:gd name="connsiteX22" fmla="*/ 4065065 w 6730500"/>
              <a:gd name="connsiteY22" fmla="*/ 0 h 6119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730500" h="6119046">
                <a:moveTo>
                  <a:pt x="5692838" y="2504107"/>
                </a:moveTo>
                <a:cubicBezTo>
                  <a:pt x="5699408" y="2506295"/>
                  <a:pt x="5705978" y="2512871"/>
                  <a:pt x="5710361" y="2517253"/>
                </a:cubicBezTo>
                <a:lnTo>
                  <a:pt x="6730500" y="4060491"/>
                </a:lnTo>
                <a:lnTo>
                  <a:pt x="6730500" y="5690716"/>
                </a:lnTo>
                <a:lnTo>
                  <a:pt x="6381847" y="5162121"/>
                </a:lnTo>
                <a:cubicBezTo>
                  <a:pt x="6152359" y="4814328"/>
                  <a:pt x="5919585" y="4461606"/>
                  <a:pt x="5681879" y="4101217"/>
                </a:cubicBezTo>
                <a:cubicBezTo>
                  <a:pt x="5425554" y="4462703"/>
                  <a:pt x="5210857" y="4811043"/>
                  <a:pt x="4983013" y="5150618"/>
                </a:cubicBezTo>
                <a:cubicBezTo>
                  <a:pt x="4867994" y="5321503"/>
                  <a:pt x="4754619" y="5493482"/>
                  <a:pt x="4640971" y="5666830"/>
                </a:cubicBezTo>
                <a:lnTo>
                  <a:pt x="4344609" y="6119046"/>
                </a:lnTo>
                <a:lnTo>
                  <a:pt x="3295476" y="6119046"/>
                </a:lnTo>
                <a:lnTo>
                  <a:pt x="3327982" y="6064184"/>
                </a:lnTo>
                <a:cubicBezTo>
                  <a:pt x="3715218" y="5420785"/>
                  <a:pt x="5518048" y="2677042"/>
                  <a:pt x="5670927" y="2506295"/>
                </a:cubicBezTo>
                <a:cubicBezTo>
                  <a:pt x="5679691" y="2504107"/>
                  <a:pt x="5686261" y="2501918"/>
                  <a:pt x="5692838" y="2504107"/>
                </a:cubicBezTo>
                <a:close/>
                <a:moveTo>
                  <a:pt x="4065065" y="0"/>
                </a:moveTo>
                <a:cubicBezTo>
                  <a:pt x="4483508" y="637528"/>
                  <a:pt x="4904145" y="1272867"/>
                  <a:pt x="5331358" y="1923536"/>
                </a:cubicBezTo>
                <a:cubicBezTo>
                  <a:pt x="5158282" y="2186437"/>
                  <a:pt x="4985207" y="2449333"/>
                  <a:pt x="4794608" y="2738521"/>
                </a:cubicBezTo>
                <a:cubicBezTo>
                  <a:pt x="4536089" y="2350748"/>
                  <a:pt x="4297292" y="1991451"/>
                  <a:pt x="4040967" y="1605872"/>
                </a:cubicBezTo>
                <a:cubicBezTo>
                  <a:pt x="3688245" y="2125092"/>
                  <a:pt x="3363998" y="2633360"/>
                  <a:pt x="3030993" y="3137252"/>
                </a:cubicBezTo>
                <a:cubicBezTo>
                  <a:pt x="2691418" y="3649902"/>
                  <a:pt x="2356226" y="4164741"/>
                  <a:pt x="2018839" y="4677397"/>
                </a:cubicBezTo>
                <a:lnTo>
                  <a:pt x="1069503" y="6119046"/>
                </a:lnTo>
                <a:lnTo>
                  <a:pt x="0" y="6119046"/>
                </a:lnTo>
                <a:lnTo>
                  <a:pt x="3973051" y="63533"/>
                </a:lnTo>
                <a:cubicBezTo>
                  <a:pt x="3990574" y="39434"/>
                  <a:pt x="4001527" y="6570"/>
                  <a:pt x="4065065" y="0"/>
                </a:cubicBezTo>
                <a:close/>
              </a:path>
            </a:pathLst>
          </a:custGeom>
          <a:solidFill>
            <a:schemeClr val="bg1"/>
          </a:solidFill>
          <a:ln w="3643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/>
          </a:p>
        </p:txBody>
      </p:sp>
      <p:pic>
        <p:nvPicPr>
          <p:cNvPr id="64" name="Рисунок 63">
            <a:extLst>
              <a:ext uri="{FF2B5EF4-FFF2-40B4-BE49-F238E27FC236}">
                <a16:creationId xmlns="" xmlns:a16="http://schemas.microsoft.com/office/drawing/2014/main" id="{627F0431-E952-4726-909A-F282E9C413B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t="64048"/>
          <a:stretch/>
        </p:blipFill>
        <p:spPr>
          <a:xfrm rot="10800000">
            <a:off x="218897" y="5627118"/>
            <a:ext cx="1071158" cy="1237056"/>
          </a:xfrm>
          <a:prstGeom prst="rect">
            <a:avLst/>
          </a:prstGeom>
        </p:spPr>
      </p:pic>
      <p:sp>
        <p:nvSpPr>
          <p:cNvPr id="107" name="Прямоугольник 106">
            <a:extLst>
              <a:ext uri="{FF2B5EF4-FFF2-40B4-BE49-F238E27FC236}">
                <a16:creationId xmlns="" xmlns:a16="http://schemas.microsoft.com/office/drawing/2014/main" id="{B22BD1DC-AB88-44DF-9B17-36D9621A82B7}"/>
              </a:ext>
            </a:extLst>
          </p:cNvPr>
          <p:cNvSpPr/>
          <p:nvPr/>
        </p:nvSpPr>
        <p:spPr>
          <a:xfrm>
            <a:off x="515110" y="2275979"/>
            <a:ext cx="5943355" cy="252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4400" dirty="0">
                <a:solidFill>
                  <a:schemeClr val="bg1"/>
                </a:solidFill>
                <a:effectLst>
                  <a:outerShdw blurRad="101600" dist="38100" dir="2700000" algn="tl">
                    <a:srgbClr val="00206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Как обеспечить IT-суверенитет </a:t>
            </a:r>
            <a:endParaRPr lang="ru-RU" sz="4400" dirty="0" smtClean="0">
              <a:solidFill>
                <a:schemeClr val="bg1"/>
              </a:solidFill>
              <a:effectLst>
                <a:outerShdw blurRad="101600" dist="38100" dir="2700000" algn="tl">
                  <a:srgbClr val="002060">
                    <a:alpha val="30000"/>
                  </a:srgbClr>
                </a:outerShdw>
              </a:effectLst>
              <a:latin typeface="Arial Black" panose="020B0A04020102020204" pitchFamily="34" charset="0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4400" dirty="0" smtClean="0">
                <a:solidFill>
                  <a:schemeClr val="bg1"/>
                </a:solidFill>
                <a:effectLst>
                  <a:outerShdw blurRad="101600" dist="38100" dir="2700000" algn="tl">
                    <a:srgbClr val="00206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в </a:t>
            </a:r>
            <a:r>
              <a:rPr lang="ru-RU" sz="4400" dirty="0">
                <a:solidFill>
                  <a:schemeClr val="bg1"/>
                </a:solidFill>
                <a:effectLst>
                  <a:outerShdw blurRad="101600" dist="38100" dir="2700000" algn="tl">
                    <a:srgbClr val="00206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организации?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ru-RU" sz="4400" dirty="0">
              <a:solidFill>
                <a:schemeClr val="bg1"/>
              </a:solidFill>
              <a:effectLst>
                <a:outerShdw blurRad="101600" dist="38100" dir="2700000" algn="tl">
                  <a:srgbClr val="002060">
                    <a:alpha val="30000"/>
                  </a:srgbClr>
                </a:outerShdw>
              </a:effectLst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108" name="Прямоугольник 107">
            <a:extLst>
              <a:ext uri="{FF2B5EF4-FFF2-40B4-BE49-F238E27FC236}">
                <a16:creationId xmlns="" xmlns:a16="http://schemas.microsoft.com/office/drawing/2014/main" id="{EF79A0F3-51BF-47AA-9377-1C28FE5CBDA8}"/>
              </a:ext>
            </a:extLst>
          </p:cNvPr>
          <p:cNvSpPr/>
          <p:nvPr/>
        </p:nvSpPr>
        <p:spPr>
          <a:xfrm>
            <a:off x="536954" y="4301213"/>
            <a:ext cx="54684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Cera Pro" panose="00000500000000000000" pitchFamily="2" charset="0"/>
              </a:rPr>
              <a:t>Опыт и </a:t>
            </a:r>
            <a:r>
              <a:rPr lang="ru-RU" sz="2400" dirty="0" smtClean="0">
                <a:solidFill>
                  <a:schemeClr val="bg1"/>
                </a:solidFill>
                <a:latin typeface="Cera Pro" panose="00000500000000000000" pitchFamily="2" charset="0"/>
              </a:rPr>
              <a:t>рекомендации.</a:t>
            </a:r>
            <a:endParaRPr lang="ru-RU" sz="2400" dirty="0">
              <a:solidFill>
                <a:schemeClr val="bg1"/>
              </a:solidFill>
              <a:latin typeface="Cera Pro" panose="00000500000000000000" pitchFamily="2" charset="0"/>
            </a:endParaRPr>
          </a:p>
        </p:txBody>
      </p:sp>
      <p:sp>
        <p:nvSpPr>
          <p:cNvPr id="110" name="Прямоугольник 109">
            <a:extLst>
              <a:ext uri="{FF2B5EF4-FFF2-40B4-BE49-F238E27FC236}">
                <a16:creationId xmlns="" xmlns:a16="http://schemas.microsoft.com/office/drawing/2014/main" id="{8A5CAEF1-4E5A-48E3-B3C7-4EA570D9D302}"/>
              </a:ext>
            </a:extLst>
          </p:cNvPr>
          <p:cNvSpPr/>
          <p:nvPr/>
        </p:nvSpPr>
        <p:spPr>
          <a:xfrm>
            <a:off x="10629361" y="6307089"/>
            <a:ext cx="8787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Cera Pro" panose="00000500000000000000" pitchFamily="2" charset="0"/>
              </a:rPr>
              <a:t>2022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7787134" y="1747664"/>
            <a:ext cx="406720" cy="3609919"/>
            <a:chOff x="7787134" y="1747664"/>
            <a:chExt cx="406720" cy="3609919"/>
          </a:xfrm>
        </p:grpSpPr>
        <p:pic>
          <p:nvPicPr>
            <p:cNvPr id="111" name="Рисунок 110">
              <a:extLst>
                <a:ext uri="{FF2B5EF4-FFF2-40B4-BE49-F238E27FC236}">
                  <a16:creationId xmlns="" xmlns:a16="http://schemas.microsoft.com/office/drawing/2014/main" id="{93423CE4-005E-4F9D-9CE1-C4319D444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060504" y="1747664"/>
              <a:ext cx="133350" cy="2009775"/>
            </a:xfrm>
            <a:prstGeom prst="rect">
              <a:avLst/>
            </a:prstGeom>
          </p:spPr>
        </p:pic>
        <p:pic>
          <p:nvPicPr>
            <p:cNvPr id="112" name="Рисунок 111">
              <a:extLst>
                <a:ext uri="{FF2B5EF4-FFF2-40B4-BE49-F238E27FC236}">
                  <a16:creationId xmlns="" xmlns:a16="http://schemas.microsoft.com/office/drawing/2014/main" id="{B17B988F-7236-4C77-A53C-FC18D97CD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787134" y="3347808"/>
              <a:ext cx="133350" cy="2009775"/>
            </a:xfrm>
            <a:prstGeom prst="rect">
              <a:avLst/>
            </a:prstGeom>
          </p:spPr>
        </p:pic>
      </p:grpSp>
      <p:pic>
        <p:nvPicPr>
          <p:cNvPr id="113" name="Рисунок 112">
            <a:extLst>
              <a:ext uri="{FF2B5EF4-FFF2-40B4-BE49-F238E27FC236}">
                <a16:creationId xmlns="" xmlns:a16="http://schemas.microsoft.com/office/drawing/2014/main" id="{D3FA4A3D-319D-4983-9CDD-BD9FE58ECC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925186" y="1079"/>
            <a:ext cx="2933700" cy="209550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="" xmlns:a16="http://schemas.microsoft.com/office/drawing/2014/main" id="{954EAD40-2386-4193-8325-07427AC67B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070077" y="6680743"/>
            <a:ext cx="2628542" cy="187753"/>
          </a:xfrm>
          <a:prstGeom prst="rect">
            <a:avLst/>
          </a:prstGeom>
        </p:spPr>
      </p:pic>
      <p:sp>
        <p:nvSpPr>
          <p:cNvPr id="42" name="Полилиния: фигура 41">
            <a:extLst>
              <a:ext uri="{FF2B5EF4-FFF2-40B4-BE49-F238E27FC236}">
                <a16:creationId xmlns="" xmlns:a16="http://schemas.microsoft.com/office/drawing/2014/main" id="{E5C99A07-7E73-4FEE-81B2-529862D2F20F}"/>
              </a:ext>
            </a:extLst>
          </p:cNvPr>
          <p:cNvSpPr/>
          <p:nvPr/>
        </p:nvSpPr>
        <p:spPr>
          <a:xfrm>
            <a:off x="658498" y="1460499"/>
            <a:ext cx="2982757" cy="371991"/>
          </a:xfrm>
          <a:custGeom>
            <a:avLst/>
            <a:gdLst/>
            <a:ahLst/>
            <a:cxnLst/>
            <a:rect l="l" t="t" r="r" b="b"/>
            <a:pathLst>
              <a:path w="2047647" h="255370">
                <a:moveTo>
                  <a:pt x="1337886" y="39063"/>
                </a:moveTo>
                <a:cubicBezTo>
                  <a:pt x="1330543" y="39063"/>
                  <a:pt x="1324148" y="40583"/>
                  <a:pt x="1318698" y="43623"/>
                </a:cubicBezTo>
                <a:cubicBezTo>
                  <a:pt x="1313249" y="46663"/>
                  <a:pt x="1309062" y="51051"/>
                  <a:pt x="1306136" y="56787"/>
                </a:cubicBezTo>
                <a:cubicBezTo>
                  <a:pt x="1303211" y="62523"/>
                  <a:pt x="1301748" y="69234"/>
                  <a:pt x="1301748" y="76921"/>
                </a:cubicBezTo>
                <a:lnTo>
                  <a:pt x="1301748" y="178277"/>
                </a:lnTo>
                <a:cubicBezTo>
                  <a:pt x="1301748" y="185964"/>
                  <a:pt x="1303211" y="192675"/>
                  <a:pt x="1306136" y="198411"/>
                </a:cubicBezTo>
                <a:cubicBezTo>
                  <a:pt x="1309062" y="204147"/>
                  <a:pt x="1313249" y="208564"/>
                  <a:pt x="1318698" y="211661"/>
                </a:cubicBezTo>
                <a:cubicBezTo>
                  <a:pt x="1324148" y="214759"/>
                  <a:pt x="1330543" y="216308"/>
                  <a:pt x="1337886" y="216308"/>
                </a:cubicBezTo>
                <a:cubicBezTo>
                  <a:pt x="1345228" y="216308"/>
                  <a:pt x="1351623" y="214759"/>
                  <a:pt x="1357073" y="211661"/>
                </a:cubicBezTo>
                <a:cubicBezTo>
                  <a:pt x="1362522" y="208564"/>
                  <a:pt x="1366709" y="204147"/>
                  <a:pt x="1369635" y="198411"/>
                </a:cubicBezTo>
                <a:cubicBezTo>
                  <a:pt x="1372560" y="192675"/>
                  <a:pt x="1374023" y="185964"/>
                  <a:pt x="1374023" y="178277"/>
                </a:cubicBezTo>
                <a:lnTo>
                  <a:pt x="1374023" y="76921"/>
                </a:lnTo>
                <a:cubicBezTo>
                  <a:pt x="1374023" y="69234"/>
                  <a:pt x="1372560" y="62523"/>
                  <a:pt x="1369635" y="56787"/>
                </a:cubicBezTo>
                <a:cubicBezTo>
                  <a:pt x="1366709" y="51051"/>
                  <a:pt x="1362522" y="46663"/>
                  <a:pt x="1357073" y="43623"/>
                </a:cubicBezTo>
                <a:cubicBezTo>
                  <a:pt x="1351623" y="40583"/>
                  <a:pt x="1345228" y="39063"/>
                  <a:pt x="1337886" y="39063"/>
                </a:cubicBezTo>
                <a:close/>
                <a:moveTo>
                  <a:pt x="985460" y="39063"/>
                </a:moveTo>
                <a:cubicBezTo>
                  <a:pt x="978118" y="39063"/>
                  <a:pt x="971723" y="40583"/>
                  <a:pt x="966273" y="43623"/>
                </a:cubicBezTo>
                <a:cubicBezTo>
                  <a:pt x="960824" y="46663"/>
                  <a:pt x="956637" y="51051"/>
                  <a:pt x="953711" y="56787"/>
                </a:cubicBezTo>
                <a:cubicBezTo>
                  <a:pt x="950786" y="62523"/>
                  <a:pt x="949323" y="69234"/>
                  <a:pt x="949323" y="76921"/>
                </a:cubicBezTo>
                <a:lnTo>
                  <a:pt x="949323" y="178277"/>
                </a:lnTo>
                <a:cubicBezTo>
                  <a:pt x="949323" y="185964"/>
                  <a:pt x="950786" y="192675"/>
                  <a:pt x="953711" y="198411"/>
                </a:cubicBezTo>
                <a:cubicBezTo>
                  <a:pt x="956637" y="204147"/>
                  <a:pt x="960824" y="208564"/>
                  <a:pt x="966273" y="211661"/>
                </a:cubicBezTo>
                <a:cubicBezTo>
                  <a:pt x="971723" y="214759"/>
                  <a:pt x="978118" y="216308"/>
                  <a:pt x="985460" y="216308"/>
                </a:cubicBezTo>
                <a:cubicBezTo>
                  <a:pt x="992803" y="216308"/>
                  <a:pt x="999198" y="214759"/>
                  <a:pt x="1004648" y="211661"/>
                </a:cubicBezTo>
                <a:cubicBezTo>
                  <a:pt x="1010097" y="208564"/>
                  <a:pt x="1014284" y="204147"/>
                  <a:pt x="1017210" y="198411"/>
                </a:cubicBezTo>
                <a:cubicBezTo>
                  <a:pt x="1020135" y="192675"/>
                  <a:pt x="1021598" y="185964"/>
                  <a:pt x="1021598" y="178277"/>
                </a:cubicBezTo>
                <a:lnTo>
                  <a:pt x="1021598" y="76921"/>
                </a:lnTo>
                <a:cubicBezTo>
                  <a:pt x="1021598" y="69234"/>
                  <a:pt x="1020135" y="62523"/>
                  <a:pt x="1017210" y="56787"/>
                </a:cubicBezTo>
                <a:cubicBezTo>
                  <a:pt x="1014284" y="51051"/>
                  <a:pt x="1010097" y="46663"/>
                  <a:pt x="1004648" y="43623"/>
                </a:cubicBezTo>
                <a:cubicBezTo>
                  <a:pt x="999198" y="40583"/>
                  <a:pt x="992803" y="39063"/>
                  <a:pt x="985460" y="39063"/>
                </a:cubicBezTo>
                <a:close/>
                <a:moveTo>
                  <a:pt x="1730787" y="2581"/>
                </a:moveTo>
                <a:lnTo>
                  <a:pt x="1748340" y="2581"/>
                </a:lnTo>
                <a:lnTo>
                  <a:pt x="1770194" y="2581"/>
                </a:lnTo>
                <a:lnTo>
                  <a:pt x="1867593" y="2581"/>
                </a:lnTo>
                <a:lnTo>
                  <a:pt x="1867593" y="40439"/>
                </a:lnTo>
                <a:lnTo>
                  <a:pt x="1770194" y="40439"/>
                </a:lnTo>
                <a:lnTo>
                  <a:pt x="1770194" y="109616"/>
                </a:lnTo>
                <a:lnTo>
                  <a:pt x="1853826" y="109616"/>
                </a:lnTo>
                <a:lnTo>
                  <a:pt x="1853826" y="147475"/>
                </a:lnTo>
                <a:lnTo>
                  <a:pt x="1770194" y="147475"/>
                </a:lnTo>
                <a:lnTo>
                  <a:pt x="1770194" y="214931"/>
                </a:lnTo>
                <a:lnTo>
                  <a:pt x="1867593" y="214931"/>
                </a:lnTo>
                <a:lnTo>
                  <a:pt x="1867593" y="252789"/>
                </a:lnTo>
                <a:lnTo>
                  <a:pt x="1770194" y="252789"/>
                </a:lnTo>
                <a:lnTo>
                  <a:pt x="1748340" y="252789"/>
                </a:lnTo>
                <a:lnTo>
                  <a:pt x="1730787" y="252789"/>
                </a:lnTo>
                <a:close/>
                <a:moveTo>
                  <a:pt x="1643341" y="2581"/>
                </a:moveTo>
                <a:lnTo>
                  <a:pt x="1683092" y="2581"/>
                </a:lnTo>
                <a:lnTo>
                  <a:pt x="1683092" y="252789"/>
                </a:lnTo>
                <a:lnTo>
                  <a:pt x="1643341" y="252789"/>
                </a:lnTo>
                <a:close/>
                <a:moveTo>
                  <a:pt x="1102137" y="2581"/>
                </a:moveTo>
                <a:lnTo>
                  <a:pt x="1141544" y="2581"/>
                </a:lnTo>
                <a:lnTo>
                  <a:pt x="1141544" y="215103"/>
                </a:lnTo>
                <a:lnTo>
                  <a:pt x="1237222" y="215103"/>
                </a:lnTo>
                <a:lnTo>
                  <a:pt x="1237222" y="252789"/>
                </a:lnTo>
                <a:lnTo>
                  <a:pt x="1141544" y="252789"/>
                </a:lnTo>
                <a:lnTo>
                  <a:pt x="1120550" y="252789"/>
                </a:lnTo>
                <a:lnTo>
                  <a:pt x="1102137" y="252789"/>
                </a:lnTo>
                <a:close/>
                <a:moveTo>
                  <a:pt x="711612" y="2581"/>
                </a:moveTo>
                <a:lnTo>
                  <a:pt x="749642" y="2581"/>
                </a:lnTo>
                <a:lnTo>
                  <a:pt x="830693" y="178517"/>
                </a:lnTo>
                <a:lnTo>
                  <a:pt x="830693" y="2581"/>
                </a:lnTo>
                <a:lnTo>
                  <a:pt x="868207" y="2581"/>
                </a:lnTo>
                <a:lnTo>
                  <a:pt x="868207" y="252617"/>
                </a:lnTo>
                <a:lnTo>
                  <a:pt x="830005" y="252617"/>
                </a:lnTo>
                <a:lnTo>
                  <a:pt x="749126" y="81402"/>
                </a:lnTo>
                <a:lnTo>
                  <a:pt x="749126" y="252617"/>
                </a:lnTo>
                <a:lnTo>
                  <a:pt x="711612" y="252617"/>
                </a:lnTo>
                <a:close/>
                <a:moveTo>
                  <a:pt x="521112" y="2581"/>
                </a:moveTo>
                <a:lnTo>
                  <a:pt x="560691" y="2581"/>
                </a:lnTo>
                <a:lnTo>
                  <a:pt x="560691" y="110649"/>
                </a:lnTo>
                <a:lnTo>
                  <a:pt x="630729" y="110649"/>
                </a:lnTo>
                <a:lnTo>
                  <a:pt x="630729" y="2581"/>
                </a:lnTo>
                <a:lnTo>
                  <a:pt x="670136" y="2581"/>
                </a:lnTo>
                <a:lnTo>
                  <a:pt x="670136" y="252789"/>
                </a:lnTo>
                <a:lnTo>
                  <a:pt x="630729" y="252789"/>
                </a:lnTo>
                <a:lnTo>
                  <a:pt x="630729" y="147991"/>
                </a:lnTo>
                <a:lnTo>
                  <a:pt x="560691" y="147991"/>
                </a:lnTo>
                <a:lnTo>
                  <a:pt x="560691" y="252789"/>
                </a:lnTo>
                <a:lnTo>
                  <a:pt x="521112" y="252789"/>
                </a:lnTo>
                <a:close/>
                <a:moveTo>
                  <a:pt x="168687" y="2581"/>
                </a:moveTo>
                <a:lnTo>
                  <a:pt x="186240" y="2581"/>
                </a:lnTo>
                <a:lnTo>
                  <a:pt x="208094" y="2581"/>
                </a:lnTo>
                <a:lnTo>
                  <a:pt x="305493" y="2581"/>
                </a:lnTo>
                <a:lnTo>
                  <a:pt x="305493" y="40439"/>
                </a:lnTo>
                <a:lnTo>
                  <a:pt x="208094" y="40439"/>
                </a:lnTo>
                <a:lnTo>
                  <a:pt x="208094" y="109616"/>
                </a:lnTo>
                <a:lnTo>
                  <a:pt x="291726" y="109616"/>
                </a:lnTo>
                <a:lnTo>
                  <a:pt x="291726" y="147475"/>
                </a:lnTo>
                <a:lnTo>
                  <a:pt x="208094" y="147475"/>
                </a:lnTo>
                <a:lnTo>
                  <a:pt x="208094" y="214931"/>
                </a:lnTo>
                <a:lnTo>
                  <a:pt x="305493" y="214931"/>
                </a:lnTo>
                <a:lnTo>
                  <a:pt x="305493" y="252789"/>
                </a:lnTo>
                <a:lnTo>
                  <a:pt x="208094" y="252789"/>
                </a:lnTo>
                <a:lnTo>
                  <a:pt x="186240" y="252789"/>
                </a:lnTo>
                <a:lnTo>
                  <a:pt x="168687" y="252789"/>
                </a:lnTo>
                <a:close/>
                <a:moveTo>
                  <a:pt x="0" y="2581"/>
                </a:moveTo>
                <a:lnTo>
                  <a:pt x="151777" y="2581"/>
                </a:lnTo>
                <a:lnTo>
                  <a:pt x="151777" y="40267"/>
                </a:lnTo>
                <a:lnTo>
                  <a:pt x="95678" y="40267"/>
                </a:lnTo>
                <a:lnTo>
                  <a:pt x="95678" y="252789"/>
                </a:lnTo>
                <a:lnTo>
                  <a:pt x="56271" y="252789"/>
                </a:lnTo>
                <a:lnTo>
                  <a:pt x="56271" y="40267"/>
                </a:lnTo>
                <a:lnTo>
                  <a:pt x="0" y="40267"/>
                </a:lnTo>
                <a:close/>
                <a:moveTo>
                  <a:pt x="1975200" y="0"/>
                </a:moveTo>
                <a:cubicBezTo>
                  <a:pt x="1987246" y="0"/>
                  <a:pt x="1997944" y="1979"/>
                  <a:pt x="2007294" y="5937"/>
                </a:cubicBezTo>
                <a:cubicBezTo>
                  <a:pt x="2016643" y="9895"/>
                  <a:pt x="2024444" y="15745"/>
                  <a:pt x="2030697" y="23489"/>
                </a:cubicBezTo>
                <a:cubicBezTo>
                  <a:pt x="2036949" y="31233"/>
                  <a:pt x="2041567" y="40783"/>
                  <a:pt x="2044549" y="52141"/>
                </a:cubicBezTo>
                <a:lnTo>
                  <a:pt x="2008928" y="68661"/>
                </a:lnTo>
                <a:cubicBezTo>
                  <a:pt x="2005831" y="58680"/>
                  <a:pt x="2001271" y="51051"/>
                  <a:pt x="1995248" y="45774"/>
                </a:cubicBezTo>
                <a:cubicBezTo>
                  <a:pt x="1989225" y="40497"/>
                  <a:pt x="1982141" y="37858"/>
                  <a:pt x="1973996" y="37858"/>
                </a:cubicBezTo>
                <a:cubicBezTo>
                  <a:pt x="1962638" y="37858"/>
                  <a:pt x="1953891" y="40267"/>
                  <a:pt x="1947753" y="45085"/>
                </a:cubicBezTo>
                <a:cubicBezTo>
                  <a:pt x="1941615" y="49904"/>
                  <a:pt x="1938547" y="56730"/>
                  <a:pt x="1938547" y="65563"/>
                </a:cubicBezTo>
                <a:lnTo>
                  <a:pt x="1938547" y="73823"/>
                </a:lnTo>
                <a:cubicBezTo>
                  <a:pt x="1938547" y="80707"/>
                  <a:pt x="1940382" y="86271"/>
                  <a:pt x="1944053" y="90515"/>
                </a:cubicBezTo>
                <a:cubicBezTo>
                  <a:pt x="1947724" y="94760"/>
                  <a:pt x="1952342" y="98087"/>
                  <a:pt x="1957906" y="100496"/>
                </a:cubicBezTo>
                <a:cubicBezTo>
                  <a:pt x="1963470" y="102905"/>
                  <a:pt x="1971128" y="105544"/>
                  <a:pt x="1980879" y="108412"/>
                </a:cubicBezTo>
                <a:cubicBezTo>
                  <a:pt x="1981453" y="108641"/>
                  <a:pt x="1982026" y="108842"/>
                  <a:pt x="1982600" y="109014"/>
                </a:cubicBezTo>
                <a:cubicBezTo>
                  <a:pt x="1983173" y="109186"/>
                  <a:pt x="1983804" y="109387"/>
                  <a:pt x="1984493" y="109616"/>
                </a:cubicBezTo>
                <a:cubicBezTo>
                  <a:pt x="1984951" y="109731"/>
                  <a:pt x="1985439" y="109875"/>
                  <a:pt x="1985955" y="110047"/>
                </a:cubicBezTo>
                <a:cubicBezTo>
                  <a:pt x="1986472" y="110219"/>
                  <a:pt x="1987016" y="110362"/>
                  <a:pt x="1987590" y="110477"/>
                </a:cubicBezTo>
                <a:cubicBezTo>
                  <a:pt x="2000095" y="114377"/>
                  <a:pt x="2010448" y="118479"/>
                  <a:pt x="2018651" y="122781"/>
                </a:cubicBezTo>
                <a:cubicBezTo>
                  <a:pt x="2026853" y="127083"/>
                  <a:pt x="2033737" y="133565"/>
                  <a:pt x="2039301" y="142226"/>
                </a:cubicBezTo>
                <a:cubicBezTo>
                  <a:pt x="2044865" y="150888"/>
                  <a:pt x="2047647" y="162503"/>
                  <a:pt x="2047647" y="177073"/>
                </a:cubicBezTo>
                <a:lnTo>
                  <a:pt x="2047647" y="188086"/>
                </a:lnTo>
                <a:cubicBezTo>
                  <a:pt x="2047647" y="202312"/>
                  <a:pt x="2044635" y="214443"/>
                  <a:pt x="2038612" y="224481"/>
                </a:cubicBezTo>
                <a:cubicBezTo>
                  <a:pt x="2032590" y="234520"/>
                  <a:pt x="2023785" y="242177"/>
                  <a:pt x="2012198" y="247455"/>
                </a:cubicBezTo>
                <a:cubicBezTo>
                  <a:pt x="2000611" y="252732"/>
                  <a:pt x="1986672" y="255370"/>
                  <a:pt x="1970382" y="255370"/>
                </a:cubicBezTo>
                <a:cubicBezTo>
                  <a:pt x="1956730" y="255370"/>
                  <a:pt x="1944655" y="253305"/>
                  <a:pt x="1934158" y="249175"/>
                </a:cubicBezTo>
                <a:cubicBezTo>
                  <a:pt x="1923661" y="245045"/>
                  <a:pt x="1914943" y="238965"/>
                  <a:pt x="1908002" y="230935"/>
                </a:cubicBezTo>
                <a:cubicBezTo>
                  <a:pt x="1901061" y="222904"/>
                  <a:pt x="1896157" y="212981"/>
                  <a:pt x="1893289" y="201164"/>
                </a:cubicBezTo>
                <a:lnTo>
                  <a:pt x="1930459" y="184816"/>
                </a:lnTo>
                <a:cubicBezTo>
                  <a:pt x="1933556" y="195486"/>
                  <a:pt x="1938661" y="203573"/>
                  <a:pt x="1945774" y="209080"/>
                </a:cubicBezTo>
                <a:cubicBezTo>
                  <a:pt x="1952887" y="214587"/>
                  <a:pt x="1961548" y="217340"/>
                  <a:pt x="1971758" y="217340"/>
                </a:cubicBezTo>
                <a:cubicBezTo>
                  <a:pt x="1983460" y="217340"/>
                  <a:pt x="1992523" y="214788"/>
                  <a:pt x="1998948" y="209682"/>
                </a:cubicBezTo>
                <a:cubicBezTo>
                  <a:pt x="2005372" y="204577"/>
                  <a:pt x="2008584" y="197436"/>
                  <a:pt x="2008584" y="188258"/>
                </a:cubicBezTo>
                <a:lnTo>
                  <a:pt x="2008584" y="177245"/>
                </a:lnTo>
                <a:cubicBezTo>
                  <a:pt x="2008584" y="170706"/>
                  <a:pt x="2006806" y="165342"/>
                  <a:pt x="2003250" y="161155"/>
                </a:cubicBezTo>
                <a:cubicBezTo>
                  <a:pt x="1999693" y="156968"/>
                  <a:pt x="1995162" y="153698"/>
                  <a:pt x="1989655" y="151346"/>
                </a:cubicBezTo>
                <a:cubicBezTo>
                  <a:pt x="1984148" y="148995"/>
                  <a:pt x="1976864" y="146442"/>
                  <a:pt x="1967801" y="143689"/>
                </a:cubicBezTo>
                <a:cubicBezTo>
                  <a:pt x="1967571" y="143574"/>
                  <a:pt x="1967313" y="143488"/>
                  <a:pt x="1967026" y="143431"/>
                </a:cubicBezTo>
                <a:cubicBezTo>
                  <a:pt x="1966739" y="143373"/>
                  <a:pt x="1966481" y="143287"/>
                  <a:pt x="1966252" y="143173"/>
                </a:cubicBezTo>
                <a:lnTo>
                  <a:pt x="1964359" y="142656"/>
                </a:lnTo>
                <a:cubicBezTo>
                  <a:pt x="1950592" y="138641"/>
                  <a:pt x="1939378" y="134540"/>
                  <a:pt x="1930717" y="130352"/>
                </a:cubicBezTo>
                <a:cubicBezTo>
                  <a:pt x="1922055" y="126165"/>
                  <a:pt x="1914656" y="119569"/>
                  <a:pt x="1908518" y="110563"/>
                </a:cubicBezTo>
                <a:cubicBezTo>
                  <a:pt x="1902381" y="101557"/>
                  <a:pt x="1899312" y="89425"/>
                  <a:pt x="1899312" y="74167"/>
                </a:cubicBezTo>
                <a:lnTo>
                  <a:pt x="1899312" y="67284"/>
                </a:lnTo>
                <a:cubicBezTo>
                  <a:pt x="1899312" y="53059"/>
                  <a:pt x="1902266" y="40898"/>
                  <a:pt x="1908174" y="30803"/>
                </a:cubicBezTo>
                <a:cubicBezTo>
                  <a:pt x="1914082" y="20707"/>
                  <a:pt x="1922715" y="13049"/>
                  <a:pt x="1934072" y="7830"/>
                </a:cubicBezTo>
                <a:cubicBezTo>
                  <a:pt x="1945430" y="2610"/>
                  <a:pt x="1959139" y="0"/>
                  <a:pt x="1975200" y="0"/>
                </a:cubicBezTo>
                <a:close/>
                <a:moveTo>
                  <a:pt x="1527181" y="0"/>
                </a:moveTo>
                <a:cubicBezTo>
                  <a:pt x="1542095" y="0"/>
                  <a:pt x="1554886" y="2868"/>
                  <a:pt x="1565555" y="8604"/>
                </a:cubicBezTo>
                <a:cubicBezTo>
                  <a:pt x="1576224" y="14340"/>
                  <a:pt x="1584570" y="22887"/>
                  <a:pt x="1590593" y="34244"/>
                </a:cubicBezTo>
                <a:cubicBezTo>
                  <a:pt x="1596616" y="45602"/>
                  <a:pt x="1600201" y="59655"/>
                  <a:pt x="1601349" y="76404"/>
                </a:cubicBezTo>
                <a:lnTo>
                  <a:pt x="1559705" y="76404"/>
                </a:lnTo>
                <a:cubicBezTo>
                  <a:pt x="1559016" y="68145"/>
                  <a:pt x="1557267" y="61290"/>
                  <a:pt x="1554456" y="55841"/>
                </a:cubicBezTo>
                <a:cubicBezTo>
                  <a:pt x="1551645" y="50391"/>
                  <a:pt x="1547917" y="46319"/>
                  <a:pt x="1543271" y="43623"/>
                </a:cubicBezTo>
                <a:cubicBezTo>
                  <a:pt x="1538624" y="40927"/>
                  <a:pt x="1533261" y="39579"/>
                  <a:pt x="1527181" y="39579"/>
                </a:cubicBezTo>
                <a:cubicBezTo>
                  <a:pt x="1520068" y="39579"/>
                  <a:pt x="1513902" y="41185"/>
                  <a:pt x="1508682" y="44397"/>
                </a:cubicBezTo>
                <a:cubicBezTo>
                  <a:pt x="1503462" y="47609"/>
                  <a:pt x="1499418" y="52170"/>
                  <a:pt x="1496550" y="58078"/>
                </a:cubicBezTo>
                <a:cubicBezTo>
                  <a:pt x="1493682" y="63986"/>
                  <a:pt x="1492248" y="70955"/>
                  <a:pt x="1492248" y="78986"/>
                </a:cubicBezTo>
                <a:lnTo>
                  <a:pt x="1492248" y="180859"/>
                </a:lnTo>
                <a:cubicBezTo>
                  <a:pt x="1492248" y="187971"/>
                  <a:pt x="1493711" y="194166"/>
                  <a:pt x="1496636" y="199443"/>
                </a:cubicBezTo>
                <a:cubicBezTo>
                  <a:pt x="1499562" y="204721"/>
                  <a:pt x="1503749" y="208765"/>
                  <a:pt x="1509198" y="211575"/>
                </a:cubicBezTo>
                <a:cubicBezTo>
                  <a:pt x="1514648" y="214386"/>
                  <a:pt x="1520986" y="215791"/>
                  <a:pt x="1528213" y="215791"/>
                </a:cubicBezTo>
                <a:cubicBezTo>
                  <a:pt x="1535441" y="215791"/>
                  <a:pt x="1541693" y="214271"/>
                  <a:pt x="1546970" y="211231"/>
                </a:cubicBezTo>
                <a:cubicBezTo>
                  <a:pt x="1552248" y="208191"/>
                  <a:pt x="1556320" y="203803"/>
                  <a:pt x="1559188" y="198067"/>
                </a:cubicBezTo>
                <a:cubicBezTo>
                  <a:pt x="1562056" y="192331"/>
                  <a:pt x="1563490" y="185447"/>
                  <a:pt x="1563490" y="177417"/>
                </a:cubicBezTo>
                <a:lnTo>
                  <a:pt x="1563490" y="154358"/>
                </a:lnTo>
                <a:lnTo>
                  <a:pt x="1529074" y="154358"/>
                </a:lnTo>
                <a:lnTo>
                  <a:pt x="1529074" y="116672"/>
                </a:lnTo>
                <a:lnTo>
                  <a:pt x="1603414" y="116672"/>
                </a:lnTo>
                <a:lnTo>
                  <a:pt x="1603414" y="176901"/>
                </a:lnTo>
                <a:cubicBezTo>
                  <a:pt x="1603414" y="192847"/>
                  <a:pt x="1600345" y="206728"/>
                  <a:pt x="1594207" y="218545"/>
                </a:cubicBezTo>
                <a:cubicBezTo>
                  <a:pt x="1588070" y="230361"/>
                  <a:pt x="1579351" y="239453"/>
                  <a:pt x="1568051" y="245820"/>
                </a:cubicBezTo>
                <a:cubicBezTo>
                  <a:pt x="1556751" y="252187"/>
                  <a:pt x="1543471" y="255370"/>
                  <a:pt x="1528213" y="255370"/>
                </a:cubicBezTo>
                <a:cubicBezTo>
                  <a:pt x="1512726" y="255370"/>
                  <a:pt x="1499246" y="252359"/>
                  <a:pt x="1487774" y="246336"/>
                </a:cubicBezTo>
                <a:cubicBezTo>
                  <a:pt x="1476302" y="240313"/>
                  <a:pt x="1467468" y="231709"/>
                  <a:pt x="1461273" y="220524"/>
                </a:cubicBezTo>
                <a:cubicBezTo>
                  <a:pt x="1455078" y="209338"/>
                  <a:pt x="1451981" y="196117"/>
                  <a:pt x="1451981" y="180859"/>
                </a:cubicBezTo>
                <a:lnTo>
                  <a:pt x="1451981" y="78986"/>
                </a:lnTo>
                <a:cubicBezTo>
                  <a:pt x="1451981" y="62810"/>
                  <a:pt x="1455021" y="48814"/>
                  <a:pt x="1461101" y="36998"/>
                </a:cubicBezTo>
                <a:cubicBezTo>
                  <a:pt x="1467182" y="25181"/>
                  <a:pt x="1475900" y="16061"/>
                  <a:pt x="1487258" y="9636"/>
                </a:cubicBezTo>
                <a:cubicBezTo>
                  <a:pt x="1498615" y="3212"/>
                  <a:pt x="1511923" y="0"/>
                  <a:pt x="1527181" y="0"/>
                </a:cubicBezTo>
                <a:close/>
                <a:moveTo>
                  <a:pt x="1337886" y="0"/>
                </a:moveTo>
                <a:cubicBezTo>
                  <a:pt x="1353373" y="0"/>
                  <a:pt x="1366881" y="3097"/>
                  <a:pt x="1378411" y="9292"/>
                </a:cubicBezTo>
                <a:cubicBezTo>
                  <a:pt x="1389941" y="15487"/>
                  <a:pt x="1398803" y="24350"/>
                  <a:pt x="1404998" y="35879"/>
                </a:cubicBezTo>
                <a:cubicBezTo>
                  <a:pt x="1411193" y="47409"/>
                  <a:pt x="1414290" y="60974"/>
                  <a:pt x="1414290" y="76577"/>
                </a:cubicBezTo>
                <a:lnTo>
                  <a:pt x="1414290" y="178794"/>
                </a:lnTo>
                <a:cubicBezTo>
                  <a:pt x="1414290" y="194396"/>
                  <a:pt x="1411193" y="207962"/>
                  <a:pt x="1404998" y="219491"/>
                </a:cubicBezTo>
                <a:cubicBezTo>
                  <a:pt x="1398803" y="231021"/>
                  <a:pt x="1389941" y="239883"/>
                  <a:pt x="1378411" y="246078"/>
                </a:cubicBezTo>
                <a:cubicBezTo>
                  <a:pt x="1366881" y="252273"/>
                  <a:pt x="1353373" y="255370"/>
                  <a:pt x="1337886" y="255370"/>
                </a:cubicBezTo>
                <a:cubicBezTo>
                  <a:pt x="1322398" y="255370"/>
                  <a:pt x="1308890" y="252273"/>
                  <a:pt x="1297360" y="246078"/>
                </a:cubicBezTo>
                <a:cubicBezTo>
                  <a:pt x="1285831" y="239883"/>
                  <a:pt x="1276968" y="231021"/>
                  <a:pt x="1270773" y="219491"/>
                </a:cubicBezTo>
                <a:cubicBezTo>
                  <a:pt x="1264578" y="207962"/>
                  <a:pt x="1261481" y="194396"/>
                  <a:pt x="1261481" y="178794"/>
                </a:cubicBezTo>
                <a:lnTo>
                  <a:pt x="1261481" y="76577"/>
                </a:lnTo>
                <a:cubicBezTo>
                  <a:pt x="1261481" y="60974"/>
                  <a:pt x="1264578" y="47409"/>
                  <a:pt x="1270773" y="35879"/>
                </a:cubicBezTo>
                <a:cubicBezTo>
                  <a:pt x="1276968" y="24350"/>
                  <a:pt x="1285831" y="15487"/>
                  <a:pt x="1297360" y="9292"/>
                </a:cubicBezTo>
                <a:cubicBezTo>
                  <a:pt x="1308890" y="3097"/>
                  <a:pt x="1322398" y="0"/>
                  <a:pt x="1337886" y="0"/>
                </a:cubicBezTo>
                <a:close/>
                <a:moveTo>
                  <a:pt x="985460" y="0"/>
                </a:moveTo>
                <a:cubicBezTo>
                  <a:pt x="1000948" y="0"/>
                  <a:pt x="1014456" y="3097"/>
                  <a:pt x="1025986" y="9292"/>
                </a:cubicBezTo>
                <a:cubicBezTo>
                  <a:pt x="1037515" y="15487"/>
                  <a:pt x="1046378" y="24350"/>
                  <a:pt x="1052573" y="35879"/>
                </a:cubicBezTo>
                <a:cubicBezTo>
                  <a:pt x="1058768" y="47409"/>
                  <a:pt x="1061865" y="60974"/>
                  <a:pt x="1061865" y="76577"/>
                </a:cubicBezTo>
                <a:lnTo>
                  <a:pt x="1061865" y="178794"/>
                </a:lnTo>
                <a:cubicBezTo>
                  <a:pt x="1061865" y="194396"/>
                  <a:pt x="1058768" y="207962"/>
                  <a:pt x="1052573" y="219491"/>
                </a:cubicBezTo>
                <a:cubicBezTo>
                  <a:pt x="1046378" y="231021"/>
                  <a:pt x="1037515" y="239883"/>
                  <a:pt x="1025986" y="246078"/>
                </a:cubicBezTo>
                <a:cubicBezTo>
                  <a:pt x="1014456" y="252273"/>
                  <a:pt x="1000948" y="255370"/>
                  <a:pt x="985460" y="255370"/>
                </a:cubicBezTo>
                <a:cubicBezTo>
                  <a:pt x="969973" y="255370"/>
                  <a:pt x="956465" y="252273"/>
                  <a:pt x="944935" y="246078"/>
                </a:cubicBezTo>
                <a:cubicBezTo>
                  <a:pt x="933406" y="239883"/>
                  <a:pt x="924543" y="231021"/>
                  <a:pt x="918348" y="219491"/>
                </a:cubicBezTo>
                <a:cubicBezTo>
                  <a:pt x="912153" y="207962"/>
                  <a:pt x="909056" y="194396"/>
                  <a:pt x="909056" y="178794"/>
                </a:cubicBezTo>
                <a:lnTo>
                  <a:pt x="909056" y="76577"/>
                </a:lnTo>
                <a:cubicBezTo>
                  <a:pt x="909056" y="60974"/>
                  <a:pt x="912153" y="47409"/>
                  <a:pt x="918348" y="35879"/>
                </a:cubicBezTo>
                <a:cubicBezTo>
                  <a:pt x="924543" y="24350"/>
                  <a:pt x="933406" y="15487"/>
                  <a:pt x="944935" y="9292"/>
                </a:cubicBezTo>
                <a:cubicBezTo>
                  <a:pt x="956465" y="3097"/>
                  <a:pt x="969973" y="0"/>
                  <a:pt x="985460" y="0"/>
                </a:cubicBezTo>
                <a:close/>
                <a:moveTo>
                  <a:pt x="411551" y="0"/>
                </a:moveTo>
                <a:cubicBezTo>
                  <a:pt x="426465" y="0"/>
                  <a:pt x="439199" y="2983"/>
                  <a:pt x="449754" y="8948"/>
                </a:cubicBezTo>
                <a:cubicBezTo>
                  <a:pt x="460308" y="14914"/>
                  <a:pt x="468539" y="23833"/>
                  <a:pt x="474448" y="35707"/>
                </a:cubicBezTo>
                <a:cubicBezTo>
                  <a:pt x="480356" y="47581"/>
                  <a:pt x="483883" y="62294"/>
                  <a:pt x="485031" y="79846"/>
                </a:cubicBezTo>
                <a:lnTo>
                  <a:pt x="444763" y="79846"/>
                </a:lnTo>
                <a:cubicBezTo>
                  <a:pt x="444075" y="70898"/>
                  <a:pt x="442297" y="63412"/>
                  <a:pt x="439429" y="57389"/>
                </a:cubicBezTo>
                <a:cubicBezTo>
                  <a:pt x="436561" y="51366"/>
                  <a:pt x="432775" y="46806"/>
                  <a:pt x="428071" y="43709"/>
                </a:cubicBezTo>
                <a:cubicBezTo>
                  <a:pt x="423368" y="40611"/>
                  <a:pt x="417861" y="39063"/>
                  <a:pt x="411551" y="39063"/>
                </a:cubicBezTo>
                <a:cubicBezTo>
                  <a:pt x="404668" y="39063"/>
                  <a:pt x="398703" y="40669"/>
                  <a:pt x="393655" y="43881"/>
                </a:cubicBezTo>
                <a:cubicBezTo>
                  <a:pt x="388607" y="47093"/>
                  <a:pt x="384706" y="51653"/>
                  <a:pt x="381953" y="57561"/>
                </a:cubicBezTo>
                <a:cubicBezTo>
                  <a:pt x="379200" y="63470"/>
                  <a:pt x="377823" y="70496"/>
                  <a:pt x="377823" y="78642"/>
                </a:cubicBezTo>
                <a:lnTo>
                  <a:pt x="377823" y="176901"/>
                </a:lnTo>
                <a:cubicBezTo>
                  <a:pt x="377823" y="185046"/>
                  <a:pt x="379200" y="192073"/>
                  <a:pt x="381953" y="197981"/>
                </a:cubicBezTo>
                <a:cubicBezTo>
                  <a:pt x="384706" y="203889"/>
                  <a:pt x="388607" y="208420"/>
                  <a:pt x="393655" y="211575"/>
                </a:cubicBezTo>
                <a:cubicBezTo>
                  <a:pt x="398703" y="214730"/>
                  <a:pt x="404668" y="216308"/>
                  <a:pt x="411551" y="216308"/>
                </a:cubicBezTo>
                <a:cubicBezTo>
                  <a:pt x="417976" y="216308"/>
                  <a:pt x="423511" y="214788"/>
                  <a:pt x="428157" y="211747"/>
                </a:cubicBezTo>
                <a:cubicBezTo>
                  <a:pt x="432804" y="208707"/>
                  <a:pt x="436561" y="204176"/>
                  <a:pt x="439429" y="198153"/>
                </a:cubicBezTo>
                <a:cubicBezTo>
                  <a:pt x="442297" y="192130"/>
                  <a:pt x="444075" y="184587"/>
                  <a:pt x="444763" y="175524"/>
                </a:cubicBezTo>
                <a:lnTo>
                  <a:pt x="485031" y="175524"/>
                </a:lnTo>
                <a:cubicBezTo>
                  <a:pt x="483883" y="193076"/>
                  <a:pt x="480356" y="207789"/>
                  <a:pt x="474448" y="219663"/>
                </a:cubicBezTo>
                <a:cubicBezTo>
                  <a:pt x="468539" y="231537"/>
                  <a:pt x="460308" y="240457"/>
                  <a:pt x="449754" y="246422"/>
                </a:cubicBezTo>
                <a:cubicBezTo>
                  <a:pt x="439199" y="252388"/>
                  <a:pt x="426465" y="255370"/>
                  <a:pt x="411551" y="255370"/>
                </a:cubicBezTo>
                <a:cubicBezTo>
                  <a:pt x="396293" y="255370"/>
                  <a:pt x="383100" y="252244"/>
                  <a:pt x="371972" y="245992"/>
                </a:cubicBezTo>
                <a:cubicBezTo>
                  <a:pt x="360844" y="239740"/>
                  <a:pt x="352326" y="230734"/>
                  <a:pt x="346418" y="218975"/>
                </a:cubicBezTo>
                <a:cubicBezTo>
                  <a:pt x="340510" y="207216"/>
                  <a:pt x="337556" y="193191"/>
                  <a:pt x="337556" y="176901"/>
                </a:cubicBezTo>
                <a:lnTo>
                  <a:pt x="337556" y="78642"/>
                </a:lnTo>
                <a:cubicBezTo>
                  <a:pt x="337556" y="62351"/>
                  <a:pt x="340510" y="48298"/>
                  <a:pt x="346418" y="36481"/>
                </a:cubicBezTo>
                <a:cubicBezTo>
                  <a:pt x="352326" y="24665"/>
                  <a:pt x="360844" y="15631"/>
                  <a:pt x="371972" y="9378"/>
                </a:cubicBezTo>
                <a:cubicBezTo>
                  <a:pt x="383100" y="3126"/>
                  <a:pt x="396293" y="0"/>
                  <a:pt x="411551" y="0"/>
                </a:cubicBezTo>
                <a:close/>
              </a:path>
            </a:pathLst>
          </a:custGeom>
          <a:noFill/>
          <a:ln>
            <a:solidFill>
              <a:schemeClr val="bg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43" name="Полилиния: фигура 42">
            <a:extLst>
              <a:ext uri="{FF2B5EF4-FFF2-40B4-BE49-F238E27FC236}">
                <a16:creationId xmlns="" xmlns:a16="http://schemas.microsoft.com/office/drawing/2014/main" id="{4DDB6A29-3EFC-4EBB-B335-E4EC66EB182E}"/>
              </a:ext>
            </a:extLst>
          </p:cNvPr>
          <p:cNvSpPr/>
          <p:nvPr/>
        </p:nvSpPr>
        <p:spPr>
          <a:xfrm>
            <a:off x="8213165" y="4542041"/>
            <a:ext cx="1960044" cy="371991"/>
          </a:xfrm>
          <a:custGeom>
            <a:avLst/>
            <a:gdLst/>
            <a:ahLst/>
            <a:cxnLst/>
            <a:rect l="l" t="t" r="r" b="b"/>
            <a:pathLst>
              <a:path w="1345560" h="255370">
                <a:moveTo>
                  <a:pt x="39407" y="142140"/>
                </a:moveTo>
                <a:lnTo>
                  <a:pt x="39407" y="215447"/>
                </a:lnTo>
                <a:lnTo>
                  <a:pt x="78298" y="215447"/>
                </a:lnTo>
                <a:cubicBezTo>
                  <a:pt x="88508" y="215447"/>
                  <a:pt x="96252" y="213153"/>
                  <a:pt x="101529" y="208564"/>
                </a:cubicBezTo>
                <a:cubicBezTo>
                  <a:pt x="106806" y="203975"/>
                  <a:pt x="109445" y="197493"/>
                  <a:pt x="109445" y="189119"/>
                </a:cubicBezTo>
                <a:lnTo>
                  <a:pt x="109445" y="172255"/>
                </a:lnTo>
                <a:cubicBezTo>
                  <a:pt x="109445" y="165945"/>
                  <a:pt x="108326" y="160553"/>
                  <a:pt x="106089" y="156079"/>
                </a:cubicBezTo>
                <a:cubicBezTo>
                  <a:pt x="103852" y="151605"/>
                  <a:pt x="100525" y="148163"/>
                  <a:pt x="96108" y="145754"/>
                </a:cubicBezTo>
                <a:cubicBezTo>
                  <a:pt x="91691" y="143345"/>
                  <a:pt x="86271" y="142140"/>
                  <a:pt x="79846" y="142140"/>
                </a:cubicBezTo>
                <a:close/>
                <a:moveTo>
                  <a:pt x="39407" y="39751"/>
                </a:moveTo>
                <a:lnTo>
                  <a:pt x="39407" y="105314"/>
                </a:lnTo>
                <a:lnTo>
                  <a:pt x="79502" y="105314"/>
                </a:lnTo>
                <a:cubicBezTo>
                  <a:pt x="88221" y="105314"/>
                  <a:pt x="94875" y="102934"/>
                  <a:pt x="99464" y="98173"/>
                </a:cubicBezTo>
                <a:cubicBezTo>
                  <a:pt x="104053" y="93412"/>
                  <a:pt x="106347" y="86615"/>
                  <a:pt x="106347" y="77781"/>
                </a:cubicBezTo>
                <a:lnTo>
                  <a:pt x="106347" y="64703"/>
                </a:lnTo>
                <a:cubicBezTo>
                  <a:pt x="106347" y="56672"/>
                  <a:pt x="103938" y="50506"/>
                  <a:pt x="99120" y="46204"/>
                </a:cubicBezTo>
                <a:cubicBezTo>
                  <a:pt x="94301" y="41902"/>
                  <a:pt x="87418" y="39751"/>
                  <a:pt x="78470" y="39751"/>
                </a:cubicBezTo>
                <a:close/>
                <a:moveTo>
                  <a:pt x="847725" y="2581"/>
                </a:moveTo>
                <a:lnTo>
                  <a:pt x="865278" y="2581"/>
                </a:lnTo>
                <a:lnTo>
                  <a:pt x="887132" y="2581"/>
                </a:lnTo>
                <a:lnTo>
                  <a:pt x="984531" y="2581"/>
                </a:lnTo>
                <a:lnTo>
                  <a:pt x="984531" y="40439"/>
                </a:lnTo>
                <a:lnTo>
                  <a:pt x="887132" y="40439"/>
                </a:lnTo>
                <a:lnTo>
                  <a:pt x="887132" y="109616"/>
                </a:lnTo>
                <a:lnTo>
                  <a:pt x="970764" y="109616"/>
                </a:lnTo>
                <a:lnTo>
                  <a:pt x="970764" y="147475"/>
                </a:lnTo>
                <a:lnTo>
                  <a:pt x="887132" y="147475"/>
                </a:lnTo>
                <a:lnTo>
                  <a:pt x="887132" y="214931"/>
                </a:lnTo>
                <a:lnTo>
                  <a:pt x="984531" y="214931"/>
                </a:lnTo>
                <a:lnTo>
                  <a:pt x="984531" y="252789"/>
                </a:lnTo>
                <a:lnTo>
                  <a:pt x="887132" y="252789"/>
                </a:lnTo>
                <a:lnTo>
                  <a:pt x="865278" y="252789"/>
                </a:lnTo>
                <a:lnTo>
                  <a:pt x="847725" y="252789"/>
                </a:lnTo>
                <a:close/>
                <a:moveTo>
                  <a:pt x="647700" y="2581"/>
                </a:moveTo>
                <a:lnTo>
                  <a:pt x="685730" y="2581"/>
                </a:lnTo>
                <a:lnTo>
                  <a:pt x="766781" y="178517"/>
                </a:lnTo>
                <a:lnTo>
                  <a:pt x="766781" y="2581"/>
                </a:lnTo>
                <a:lnTo>
                  <a:pt x="804295" y="2581"/>
                </a:lnTo>
                <a:lnTo>
                  <a:pt x="804295" y="252617"/>
                </a:lnTo>
                <a:lnTo>
                  <a:pt x="766093" y="252617"/>
                </a:lnTo>
                <a:lnTo>
                  <a:pt x="685214" y="81402"/>
                </a:lnTo>
                <a:lnTo>
                  <a:pt x="685214" y="252617"/>
                </a:lnTo>
                <a:lnTo>
                  <a:pt x="647700" y="252617"/>
                </a:lnTo>
                <a:close/>
                <a:moveTo>
                  <a:pt x="560254" y="2581"/>
                </a:moveTo>
                <a:lnTo>
                  <a:pt x="600005" y="2581"/>
                </a:lnTo>
                <a:lnTo>
                  <a:pt x="600005" y="252789"/>
                </a:lnTo>
                <a:lnTo>
                  <a:pt x="560254" y="252789"/>
                </a:lnTo>
                <a:close/>
                <a:moveTo>
                  <a:pt x="187747" y="2581"/>
                </a:moveTo>
                <a:lnTo>
                  <a:pt x="227154" y="2581"/>
                </a:lnTo>
                <a:lnTo>
                  <a:pt x="227154" y="179482"/>
                </a:lnTo>
                <a:cubicBezTo>
                  <a:pt x="227154" y="191298"/>
                  <a:pt x="230165" y="200419"/>
                  <a:pt x="236188" y="206843"/>
                </a:cubicBezTo>
                <a:cubicBezTo>
                  <a:pt x="242211" y="213268"/>
                  <a:pt x="250672" y="216480"/>
                  <a:pt x="261570" y="216480"/>
                </a:cubicBezTo>
                <a:cubicBezTo>
                  <a:pt x="272698" y="216480"/>
                  <a:pt x="281274" y="213268"/>
                  <a:pt x="287296" y="206843"/>
                </a:cubicBezTo>
                <a:cubicBezTo>
                  <a:pt x="293319" y="200419"/>
                  <a:pt x="296331" y="191298"/>
                  <a:pt x="296331" y="179482"/>
                </a:cubicBezTo>
                <a:lnTo>
                  <a:pt x="296331" y="2581"/>
                </a:lnTo>
                <a:lnTo>
                  <a:pt x="335738" y="2581"/>
                </a:lnTo>
                <a:lnTo>
                  <a:pt x="335738" y="178277"/>
                </a:lnTo>
                <a:cubicBezTo>
                  <a:pt x="335738" y="194568"/>
                  <a:pt x="332841" y="208478"/>
                  <a:pt x="327047" y="220007"/>
                </a:cubicBezTo>
                <a:cubicBezTo>
                  <a:pt x="321254" y="231537"/>
                  <a:pt x="312822" y="240313"/>
                  <a:pt x="301751" y="246336"/>
                </a:cubicBezTo>
                <a:cubicBezTo>
                  <a:pt x="290681" y="252359"/>
                  <a:pt x="277287" y="255370"/>
                  <a:pt x="261570" y="255370"/>
                </a:cubicBezTo>
                <a:cubicBezTo>
                  <a:pt x="245968" y="255370"/>
                  <a:pt x="232632" y="252359"/>
                  <a:pt x="221561" y="246336"/>
                </a:cubicBezTo>
                <a:cubicBezTo>
                  <a:pt x="210490" y="240313"/>
                  <a:pt x="202087" y="231537"/>
                  <a:pt x="196351" y="220007"/>
                </a:cubicBezTo>
                <a:cubicBezTo>
                  <a:pt x="190615" y="208478"/>
                  <a:pt x="187747" y="194568"/>
                  <a:pt x="187747" y="178277"/>
                </a:cubicBezTo>
                <a:close/>
                <a:moveTo>
                  <a:pt x="0" y="2581"/>
                </a:moveTo>
                <a:lnTo>
                  <a:pt x="21682" y="2581"/>
                </a:lnTo>
                <a:lnTo>
                  <a:pt x="39407" y="2581"/>
                </a:lnTo>
                <a:lnTo>
                  <a:pt x="81395" y="2581"/>
                </a:lnTo>
                <a:cubicBezTo>
                  <a:pt x="95162" y="2581"/>
                  <a:pt x="106863" y="4933"/>
                  <a:pt x="116500" y="9636"/>
                </a:cubicBezTo>
                <a:cubicBezTo>
                  <a:pt x="126137" y="14340"/>
                  <a:pt x="133421" y="21109"/>
                  <a:pt x="138354" y="29942"/>
                </a:cubicBezTo>
                <a:cubicBezTo>
                  <a:pt x="143287" y="38776"/>
                  <a:pt x="145754" y="49445"/>
                  <a:pt x="145754" y="61950"/>
                </a:cubicBezTo>
                <a:lnTo>
                  <a:pt x="145754" y="75200"/>
                </a:lnTo>
                <a:cubicBezTo>
                  <a:pt x="145754" y="83689"/>
                  <a:pt x="144205" y="91290"/>
                  <a:pt x="141108" y="98001"/>
                </a:cubicBezTo>
                <a:cubicBezTo>
                  <a:pt x="138010" y="104712"/>
                  <a:pt x="133393" y="110276"/>
                  <a:pt x="127255" y="114693"/>
                </a:cubicBezTo>
                <a:cubicBezTo>
                  <a:pt x="121117" y="119110"/>
                  <a:pt x="113747" y="122121"/>
                  <a:pt x="105142" y="123727"/>
                </a:cubicBezTo>
                <a:cubicBezTo>
                  <a:pt x="114320" y="124989"/>
                  <a:pt x="122207" y="127972"/>
                  <a:pt x="128804" y="132676"/>
                </a:cubicBezTo>
                <a:cubicBezTo>
                  <a:pt x="135400" y="137379"/>
                  <a:pt x="140419" y="143402"/>
                  <a:pt x="143861" y="150744"/>
                </a:cubicBezTo>
                <a:cubicBezTo>
                  <a:pt x="147303" y="158086"/>
                  <a:pt x="149024" y="166461"/>
                  <a:pt x="149024" y="175868"/>
                </a:cubicBezTo>
                <a:lnTo>
                  <a:pt x="149024" y="192904"/>
                </a:lnTo>
                <a:cubicBezTo>
                  <a:pt x="149024" y="205294"/>
                  <a:pt x="146500" y="215992"/>
                  <a:pt x="141452" y="224998"/>
                </a:cubicBezTo>
                <a:cubicBezTo>
                  <a:pt x="136404" y="234003"/>
                  <a:pt x="129062" y="240887"/>
                  <a:pt x="119425" y="245648"/>
                </a:cubicBezTo>
                <a:cubicBezTo>
                  <a:pt x="109789" y="250409"/>
                  <a:pt x="98317" y="252789"/>
                  <a:pt x="85009" y="252789"/>
                </a:cubicBezTo>
                <a:lnTo>
                  <a:pt x="39407" y="252789"/>
                </a:lnTo>
                <a:lnTo>
                  <a:pt x="21682" y="252789"/>
                </a:lnTo>
                <a:lnTo>
                  <a:pt x="0" y="252789"/>
                </a:lnTo>
                <a:close/>
                <a:moveTo>
                  <a:pt x="1273113" y="0"/>
                </a:moveTo>
                <a:cubicBezTo>
                  <a:pt x="1285159" y="0"/>
                  <a:pt x="1295857" y="1979"/>
                  <a:pt x="1305207" y="5937"/>
                </a:cubicBezTo>
                <a:cubicBezTo>
                  <a:pt x="1314556" y="9895"/>
                  <a:pt x="1322357" y="15745"/>
                  <a:pt x="1328610" y="23489"/>
                </a:cubicBezTo>
                <a:cubicBezTo>
                  <a:pt x="1334862" y="31233"/>
                  <a:pt x="1339480" y="40783"/>
                  <a:pt x="1342462" y="52141"/>
                </a:cubicBezTo>
                <a:lnTo>
                  <a:pt x="1306841" y="68661"/>
                </a:lnTo>
                <a:cubicBezTo>
                  <a:pt x="1303744" y="58680"/>
                  <a:pt x="1299184" y="51051"/>
                  <a:pt x="1293161" y="45774"/>
                </a:cubicBezTo>
                <a:cubicBezTo>
                  <a:pt x="1287138" y="40497"/>
                  <a:pt x="1280054" y="37858"/>
                  <a:pt x="1271909" y="37858"/>
                </a:cubicBezTo>
                <a:cubicBezTo>
                  <a:pt x="1260551" y="37858"/>
                  <a:pt x="1251804" y="40267"/>
                  <a:pt x="1245666" y="45085"/>
                </a:cubicBezTo>
                <a:cubicBezTo>
                  <a:pt x="1239528" y="49904"/>
                  <a:pt x="1236460" y="56730"/>
                  <a:pt x="1236460" y="65563"/>
                </a:cubicBezTo>
                <a:lnTo>
                  <a:pt x="1236460" y="73823"/>
                </a:lnTo>
                <a:cubicBezTo>
                  <a:pt x="1236460" y="80707"/>
                  <a:pt x="1238295" y="86271"/>
                  <a:pt x="1241966" y="90515"/>
                </a:cubicBezTo>
                <a:cubicBezTo>
                  <a:pt x="1245637" y="94760"/>
                  <a:pt x="1250255" y="98087"/>
                  <a:pt x="1255819" y="100496"/>
                </a:cubicBezTo>
                <a:cubicBezTo>
                  <a:pt x="1261383" y="102905"/>
                  <a:pt x="1269041" y="105544"/>
                  <a:pt x="1278792" y="108412"/>
                </a:cubicBezTo>
                <a:cubicBezTo>
                  <a:pt x="1279366" y="108641"/>
                  <a:pt x="1279939" y="108842"/>
                  <a:pt x="1280513" y="109014"/>
                </a:cubicBezTo>
                <a:cubicBezTo>
                  <a:pt x="1281086" y="109186"/>
                  <a:pt x="1281717" y="109387"/>
                  <a:pt x="1282406" y="109616"/>
                </a:cubicBezTo>
                <a:cubicBezTo>
                  <a:pt x="1282864" y="109731"/>
                  <a:pt x="1283352" y="109875"/>
                  <a:pt x="1283868" y="110047"/>
                </a:cubicBezTo>
                <a:cubicBezTo>
                  <a:pt x="1284385" y="110219"/>
                  <a:pt x="1284929" y="110362"/>
                  <a:pt x="1285503" y="110477"/>
                </a:cubicBezTo>
                <a:cubicBezTo>
                  <a:pt x="1298008" y="114377"/>
                  <a:pt x="1308361" y="118479"/>
                  <a:pt x="1316564" y="122781"/>
                </a:cubicBezTo>
                <a:cubicBezTo>
                  <a:pt x="1324767" y="127083"/>
                  <a:pt x="1331650" y="133565"/>
                  <a:pt x="1337214" y="142226"/>
                </a:cubicBezTo>
                <a:cubicBezTo>
                  <a:pt x="1342778" y="150888"/>
                  <a:pt x="1345560" y="162503"/>
                  <a:pt x="1345560" y="177073"/>
                </a:cubicBezTo>
                <a:lnTo>
                  <a:pt x="1345560" y="188086"/>
                </a:lnTo>
                <a:cubicBezTo>
                  <a:pt x="1345560" y="202312"/>
                  <a:pt x="1342548" y="214443"/>
                  <a:pt x="1336526" y="224482"/>
                </a:cubicBezTo>
                <a:cubicBezTo>
                  <a:pt x="1330503" y="234520"/>
                  <a:pt x="1321698" y="242177"/>
                  <a:pt x="1310111" y="247455"/>
                </a:cubicBezTo>
                <a:cubicBezTo>
                  <a:pt x="1298524" y="252732"/>
                  <a:pt x="1284585" y="255370"/>
                  <a:pt x="1268295" y="255370"/>
                </a:cubicBezTo>
                <a:cubicBezTo>
                  <a:pt x="1254643" y="255370"/>
                  <a:pt x="1242568" y="253305"/>
                  <a:pt x="1232071" y="249175"/>
                </a:cubicBezTo>
                <a:cubicBezTo>
                  <a:pt x="1221574" y="245045"/>
                  <a:pt x="1212856" y="238965"/>
                  <a:pt x="1205915" y="230935"/>
                </a:cubicBezTo>
                <a:cubicBezTo>
                  <a:pt x="1198974" y="222904"/>
                  <a:pt x="1194070" y="212981"/>
                  <a:pt x="1191202" y="201164"/>
                </a:cubicBezTo>
                <a:lnTo>
                  <a:pt x="1228372" y="184817"/>
                </a:lnTo>
                <a:cubicBezTo>
                  <a:pt x="1231469" y="195486"/>
                  <a:pt x="1236574" y="203574"/>
                  <a:pt x="1243687" y="209080"/>
                </a:cubicBezTo>
                <a:cubicBezTo>
                  <a:pt x="1250800" y="214587"/>
                  <a:pt x="1259461" y="217340"/>
                  <a:pt x="1269671" y="217340"/>
                </a:cubicBezTo>
                <a:cubicBezTo>
                  <a:pt x="1281373" y="217340"/>
                  <a:pt x="1290436" y="214788"/>
                  <a:pt x="1296861" y="209682"/>
                </a:cubicBezTo>
                <a:cubicBezTo>
                  <a:pt x="1303285" y="204577"/>
                  <a:pt x="1306497" y="197436"/>
                  <a:pt x="1306497" y="188258"/>
                </a:cubicBezTo>
                <a:lnTo>
                  <a:pt x="1306497" y="177245"/>
                </a:lnTo>
                <a:cubicBezTo>
                  <a:pt x="1306497" y="170706"/>
                  <a:pt x="1304719" y="165343"/>
                  <a:pt x="1301163" y="161155"/>
                </a:cubicBezTo>
                <a:cubicBezTo>
                  <a:pt x="1297606" y="156968"/>
                  <a:pt x="1293075" y="153698"/>
                  <a:pt x="1287568" y="151346"/>
                </a:cubicBezTo>
                <a:cubicBezTo>
                  <a:pt x="1282061" y="148995"/>
                  <a:pt x="1274777" y="146442"/>
                  <a:pt x="1265714" y="143689"/>
                </a:cubicBezTo>
                <a:cubicBezTo>
                  <a:pt x="1265484" y="143574"/>
                  <a:pt x="1265226" y="143488"/>
                  <a:pt x="1264939" y="143431"/>
                </a:cubicBezTo>
                <a:cubicBezTo>
                  <a:pt x="1264652" y="143373"/>
                  <a:pt x="1264394" y="143287"/>
                  <a:pt x="1264165" y="143173"/>
                </a:cubicBezTo>
                <a:lnTo>
                  <a:pt x="1262272" y="142656"/>
                </a:lnTo>
                <a:cubicBezTo>
                  <a:pt x="1248505" y="138641"/>
                  <a:pt x="1237291" y="134540"/>
                  <a:pt x="1228630" y="130352"/>
                </a:cubicBezTo>
                <a:cubicBezTo>
                  <a:pt x="1219968" y="126165"/>
                  <a:pt x="1212569" y="119569"/>
                  <a:pt x="1206431" y="110563"/>
                </a:cubicBezTo>
                <a:cubicBezTo>
                  <a:pt x="1200294" y="101557"/>
                  <a:pt x="1197225" y="89425"/>
                  <a:pt x="1197225" y="74167"/>
                </a:cubicBezTo>
                <a:lnTo>
                  <a:pt x="1197225" y="67284"/>
                </a:lnTo>
                <a:cubicBezTo>
                  <a:pt x="1197225" y="53059"/>
                  <a:pt x="1200179" y="40898"/>
                  <a:pt x="1206087" y="30803"/>
                </a:cubicBezTo>
                <a:cubicBezTo>
                  <a:pt x="1211995" y="20707"/>
                  <a:pt x="1220628" y="13049"/>
                  <a:pt x="1231985" y="7830"/>
                </a:cubicBezTo>
                <a:cubicBezTo>
                  <a:pt x="1243343" y="2610"/>
                  <a:pt x="1257052" y="0"/>
                  <a:pt x="1273113" y="0"/>
                </a:cubicBezTo>
                <a:close/>
                <a:moveTo>
                  <a:pt x="1092138" y="0"/>
                </a:moveTo>
                <a:cubicBezTo>
                  <a:pt x="1104184" y="0"/>
                  <a:pt x="1114882" y="1979"/>
                  <a:pt x="1124232" y="5937"/>
                </a:cubicBezTo>
                <a:cubicBezTo>
                  <a:pt x="1133581" y="9895"/>
                  <a:pt x="1141382" y="15745"/>
                  <a:pt x="1147635" y="23489"/>
                </a:cubicBezTo>
                <a:cubicBezTo>
                  <a:pt x="1153887" y="31233"/>
                  <a:pt x="1158505" y="40783"/>
                  <a:pt x="1161487" y="52141"/>
                </a:cubicBezTo>
                <a:lnTo>
                  <a:pt x="1125866" y="68661"/>
                </a:lnTo>
                <a:cubicBezTo>
                  <a:pt x="1122769" y="58680"/>
                  <a:pt x="1118209" y="51051"/>
                  <a:pt x="1112186" y="45774"/>
                </a:cubicBezTo>
                <a:cubicBezTo>
                  <a:pt x="1106163" y="40497"/>
                  <a:pt x="1099079" y="37858"/>
                  <a:pt x="1090933" y="37858"/>
                </a:cubicBezTo>
                <a:cubicBezTo>
                  <a:pt x="1079576" y="37858"/>
                  <a:pt x="1070829" y="40267"/>
                  <a:pt x="1064691" y="45085"/>
                </a:cubicBezTo>
                <a:cubicBezTo>
                  <a:pt x="1058553" y="49904"/>
                  <a:pt x="1055484" y="56730"/>
                  <a:pt x="1055484" y="65563"/>
                </a:cubicBezTo>
                <a:lnTo>
                  <a:pt x="1055484" y="73823"/>
                </a:lnTo>
                <a:cubicBezTo>
                  <a:pt x="1055484" y="80707"/>
                  <a:pt x="1057320" y="86271"/>
                  <a:pt x="1060991" y="90515"/>
                </a:cubicBezTo>
                <a:cubicBezTo>
                  <a:pt x="1064662" y="94760"/>
                  <a:pt x="1069280" y="98087"/>
                  <a:pt x="1074844" y="100496"/>
                </a:cubicBezTo>
                <a:cubicBezTo>
                  <a:pt x="1080408" y="102905"/>
                  <a:pt x="1088065" y="105544"/>
                  <a:pt x="1097817" y="108412"/>
                </a:cubicBezTo>
                <a:cubicBezTo>
                  <a:pt x="1098390" y="108641"/>
                  <a:pt x="1098964" y="108842"/>
                  <a:pt x="1099538" y="109014"/>
                </a:cubicBezTo>
                <a:cubicBezTo>
                  <a:pt x="1100111" y="109186"/>
                  <a:pt x="1100742" y="109387"/>
                  <a:pt x="1101431" y="109616"/>
                </a:cubicBezTo>
                <a:cubicBezTo>
                  <a:pt x="1101889" y="109731"/>
                  <a:pt x="1102377" y="109875"/>
                  <a:pt x="1102893" y="110047"/>
                </a:cubicBezTo>
                <a:cubicBezTo>
                  <a:pt x="1103409" y="110219"/>
                  <a:pt x="1103954" y="110362"/>
                  <a:pt x="1104528" y="110477"/>
                </a:cubicBezTo>
                <a:cubicBezTo>
                  <a:pt x="1117033" y="114377"/>
                  <a:pt x="1127386" y="118479"/>
                  <a:pt x="1135589" y="122781"/>
                </a:cubicBezTo>
                <a:cubicBezTo>
                  <a:pt x="1143792" y="127083"/>
                  <a:pt x="1150675" y="133565"/>
                  <a:pt x="1156239" y="142226"/>
                </a:cubicBezTo>
                <a:cubicBezTo>
                  <a:pt x="1161803" y="150888"/>
                  <a:pt x="1164585" y="162503"/>
                  <a:pt x="1164585" y="177073"/>
                </a:cubicBezTo>
                <a:lnTo>
                  <a:pt x="1164585" y="188086"/>
                </a:lnTo>
                <a:cubicBezTo>
                  <a:pt x="1164585" y="202312"/>
                  <a:pt x="1161573" y="214443"/>
                  <a:pt x="1155551" y="224482"/>
                </a:cubicBezTo>
                <a:cubicBezTo>
                  <a:pt x="1149528" y="234520"/>
                  <a:pt x="1140723" y="242177"/>
                  <a:pt x="1129136" y="247455"/>
                </a:cubicBezTo>
                <a:cubicBezTo>
                  <a:pt x="1117549" y="252732"/>
                  <a:pt x="1103610" y="255370"/>
                  <a:pt x="1087320" y="255370"/>
                </a:cubicBezTo>
                <a:cubicBezTo>
                  <a:pt x="1073668" y="255370"/>
                  <a:pt x="1061593" y="253305"/>
                  <a:pt x="1051096" y="249175"/>
                </a:cubicBezTo>
                <a:cubicBezTo>
                  <a:pt x="1040599" y="245045"/>
                  <a:pt x="1031880" y="238965"/>
                  <a:pt x="1024940" y="230935"/>
                </a:cubicBezTo>
                <a:cubicBezTo>
                  <a:pt x="1017999" y="222904"/>
                  <a:pt x="1013095" y="212981"/>
                  <a:pt x="1010227" y="201164"/>
                </a:cubicBezTo>
                <a:lnTo>
                  <a:pt x="1047397" y="184817"/>
                </a:lnTo>
                <a:cubicBezTo>
                  <a:pt x="1050494" y="195486"/>
                  <a:pt x="1055599" y="203574"/>
                  <a:pt x="1062712" y="209080"/>
                </a:cubicBezTo>
                <a:cubicBezTo>
                  <a:pt x="1069825" y="214587"/>
                  <a:pt x="1078486" y="217340"/>
                  <a:pt x="1088696" y="217340"/>
                </a:cubicBezTo>
                <a:cubicBezTo>
                  <a:pt x="1100398" y="217340"/>
                  <a:pt x="1109461" y="214788"/>
                  <a:pt x="1115886" y="209682"/>
                </a:cubicBezTo>
                <a:cubicBezTo>
                  <a:pt x="1122310" y="204577"/>
                  <a:pt x="1125522" y="197436"/>
                  <a:pt x="1125522" y="188258"/>
                </a:cubicBezTo>
                <a:lnTo>
                  <a:pt x="1125522" y="177245"/>
                </a:lnTo>
                <a:cubicBezTo>
                  <a:pt x="1125522" y="170706"/>
                  <a:pt x="1123744" y="165343"/>
                  <a:pt x="1120188" y="161155"/>
                </a:cubicBezTo>
                <a:cubicBezTo>
                  <a:pt x="1116631" y="156968"/>
                  <a:pt x="1112100" y="153698"/>
                  <a:pt x="1106593" y="151346"/>
                </a:cubicBezTo>
                <a:cubicBezTo>
                  <a:pt x="1101086" y="148995"/>
                  <a:pt x="1093802" y="146442"/>
                  <a:pt x="1084739" y="143689"/>
                </a:cubicBezTo>
                <a:cubicBezTo>
                  <a:pt x="1084509" y="143574"/>
                  <a:pt x="1084251" y="143488"/>
                  <a:pt x="1083964" y="143431"/>
                </a:cubicBezTo>
                <a:cubicBezTo>
                  <a:pt x="1083677" y="143373"/>
                  <a:pt x="1083419" y="143287"/>
                  <a:pt x="1083190" y="143173"/>
                </a:cubicBezTo>
                <a:lnTo>
                  <a:pt x="1081297" y="142656"/>
                </a:lnTo>
                <a:cubicBezTo>
                  <a:pt x="1067530" y="138641"/>
                  <a:pt x="1056316" y="134540"/>
                  <a:pt x="1047655" y="130352"/>
                </a:cubicBezTo>
                <a:cubicBezTo>
                  <a:pt x="1038993" y="126165"/>
                  <a:pt x="1031594" y="119569"/>
                  <a:pt x="1025456" y="110563"/>
                </a:cubicBezTo>
                <a:cubicBezTo>
                  <a:pt x="1019318" y="101557"/>
                  <a:pt x="1016250" y="89425"/>
                  <a:pt x="1016250" y="74167"/>
                </a:cubicBezTo>
                <a:lnTo>
                  <a:pt x="1016250" y="67284"/>
                </a:lnTo>
                <a:cubicBezTo>
                  <a:pt x="1016250" y="53059"/>
                  <a:pt x="1019204" y="40898"/>
                  <a:pt x="1025112" y="30803"/>
                </a:cubicBezTo>
                <a:cubicBezTo>
                  <a:pt x="1031020" y="20707"/>
                  <a:pt x="1039653" y="13049"/>
                  <a:pt x="1051010" y="7830"/>
                </a:cubicBezTo>
                <a:cubicBezTo>
                  <a:pt x="1062368" y="2610"/>
                  <a:pt x="1076077" y="0"/>
                  <a:pt x="1092138" y="0"/>
                </a:cubicBezTo>
                <a:close/>
                <a:moveTo>
                  <a:pt x="453963" y="0"/>
                </a:moveTo>
                <a:cubicBezTo>
                  <a:pt x="466009" y="0"/>
                  <a:pt x="476707" y="1979"/>
                  <a:pt x="486056" y="5937"/>
                </a:cubicBezTo>
                <a:cubicBezTo>
                  <a:pt x="495406" y="9895"/>
                  <a:pt x="503207" y="15745"/>
                  <a:pt x="509460" y="23489"/>
                </a:cubicBezTo>
                <a:cubicBezTo>
                  <a:pt x="515712" y="31233"/>
                  <a:pt x="520330" y="40783"/>
                  <a:pt x="523312" y="52141"/>
                </a:cubicBezTo>
                <a:lnTo>
                  <a:pt x="487691" y="68661"/>
                </a:lnTo>
                <a:cubicBezTo>
                  <a:pt x="484594" y="58680"/>
                  <a:pt x="480034" y="51051"/>
                  <a:pt x="474011" y="45774"/>
                </a:cubicBezTo>
                <a:cubicBezTo>
                  <a:pt x="467988" y="40497"/>
                  <a:pt x="460904" y="37858"/>
                  <a:pt x="452758" y="37858"/>
                </a:cubicBezTo>
                <a:cubicBezTo>
                  <a:pt x="441401" y="37858"/>
                  <a:pt x="432653" y="40267"/>
                  <a:pt x="426516" y="45085"/>
                </a:cubicBezTo>
                <a:cubicBezTo>
                  <a:pt x="420378" y="49904"/>
                  <a:pt x="417309" y="56730"/>
                  <a:pt x="417309" y="65563"/>
                </a:cubicBezTo>
                <a:lnTo>
                  <a:pt x="417309" y="73823"/>
                </a:lnTo>
                <a:cubicBezTo>
                  <a:pt x="417309" y="80707"/>
                  <a:pt x="419145" y="86271"/>
                  <a:pt x="422816" y="90515"/>
                </a:cubicBezTo>
                <a:cubicBezTo>
                  <a:pt x="426487" y="94760"/>
                  <a:pt x="431105" y="98087"/>
                  <a:pt x="436669" y="100496"/>
                </a:cubicBezTo>
                <a:cubicBezTo>
                  <a:pt x="442233" y="102905"/>
                  <a:pt x="449890" y="105544"/>
                  <a:pt x="459642" y="108412"/>
                </a:cubicBezTo>
                <a:cubicBezTo>
                  <a:pt x="460215" y="108641"/>
                  <a:pt x="460789" y="108842"/>
                  <a:pt x="461363" y="109014"/>
                </a:cubicBezTo>
                <a:cubicBezTo>
                  <a:pt x="461936" y="109186"/>
                  <a:pt x="462567" y="109387"/>
                  <a:pt x="463256" y="109616"/>
                </a:cubicBezTo>
                <a:cubicBezTo>
                  <a:pt x="463714" y="109731"/>
                  <a:pt x="464202" y="109875"/>
                  <a:pt x="464718" y="110047"/>
                </a:cubicBezTo>
                <a:cubicBezTo>
                  <a:pt x="465234" y="110219"/>
                  <a:pt x="465779" y="110362"/>
                  <a:pt x="466353" y="110477"/>
                </a:cubicBezTo>
                <a:cubicBezTo>
                  <a:pt x="478858" y="114377"/>
                  <a:pt x="489211" y="118479"/>
                  <a:pt x="497414" y="122781"/>
                </a:cubicBezTo>
                <a:cubicBezTo>
                  <a:pt x="505616" y="127083"/>
                  <a:pt x="512500" y="133565"/>
                  <a:pt x="518064" y="142226"/>
                </a:cubicBezTo>
                <a:cubicBezTo>
                  <a:pt x="523628" y="150888"/>
                  <a:pt x="526410" y="162503"/>
                  <a:pt x="526410" y="177073"/>
                </a:cubicBezTo>
                <a:lnTo>
                  <a:pt x="526410" y="188086"/>
                </a:lnTo>
                <a:cubicBezTo>
                  <a:pt x="526410" y="202312"/>
                  <a:pt x="523398" y="214443"/>
                  <a:pt x="517376" y="224482"/>
                </a:cubicBezTo>
                <a:cubicBezTo>
                  <a:pt x="511353" y="234520"/>
                  <a:pt x="502548" y="242177"/>
                  <a:pt x="490961" y="247455"/>
                </a:cubicBezTo>
                <a:cubicBezTo>
                  <a:pt x="479374" y="252732"/>
                  <a:pt x="465435" y="255370"/>
                  <a:pt x="449145" y="255370"/>
                </a:cubicBezTo>
                <a:cubicBezTo>
                  <a:pt x="435493" y="255370"/>
                  <a:pt x="423418" y="253305"/>
                  <a:pt x="412921" y="249175"/>
                </a:cubicBezTo>
                <a:cubicBezTo>
                  <a:pt x="402424" y="245045"/>
                  <a:pt x="393705" y="238965"/>
                  <a:pt x="386765" y="230935"/>
                </a:cubicBezTo>
                <a:cubicBezTo>
                  <a:pt x="379824" y="222904"/>
                  <a:pt x="374920" y="212981"/>
                  <a:pt x="372052" y="201164"/>
                </a:cubicBezTo>
                <a:lnTo>
                  <a:pt x="409222" y="184817"/>
                </a:lnTo>
                <a:cubicBezTo>
                  <a:pt x="412319" y="195486"/>
                  <a:pt x="417424" y="203574"/>
                  <a:pt x="424537" y="209080"/>
                </a:cubicBezTo>
                <a:cubicBezTo>
                  <a:pt x="431650" y="214587"/>
                  <a:pt x="440311" y="217340"/>
                  <a:pt x="450521" y="217340"/>
                </a:cubicBezTo>
                <a:cubicBezTo>
                  <a:pt x="462223" y="217340"/>
                  <a:pt x="471286" y="214788"/>
                  <a:pt x="477710" y="209682"/>
                </a:cubicBezTo>
                <a:cubicBezTo>
                  <a:pt x="484135" y="204577"/>
                  <a:pt x="487347" y="197436"/>
                  <a:pt x="487347" y="188258"/>
                </a:cubicBezTo>
                <a:lnTo>
                  <a:pt x="487347" y="177245"/>
                </a:lnTo>
                <a:cubicBezTo>
                  <a:pt x="487347" y="170706"/>
                  <a:pt x="485569" y="165343"/>
                  <a:pt x="482013" y="161155"/>
                </a:cubicBezTo>
                <a:cubicBezTo>
                  <a:pt x="478456" y="156968"/>
                  <a:pt x="473925" y="153698"/>
                  <a:pt x="468418" y="151346"/>
                </a:cubicBezTo>
                <a:cubicBezTo>
                  <a:pt x="462911" y="148995"/>
                  <a:pt x="455626" y="146442"/>
                  <a:pt x="446563" y="143689"/>
                </a:cubicBezTo>
                <a:cubicBezTo>
                  <a:pt x="446334" y="143574"/>
                  <a:pt x="446076" y="143488"/>
                  <a:pt x="445789" y="143431"/>
                </a:cubicBezTo>
                <a:cubicBezTo>
                  <a:pt x="445502" y="143373"/>
                  <a:pt x="445244" y="143287"/>
                  <a:pt x="445015" y="143173"/>
                </a:cubicBezTo>
                <a:lnTo>
                  <a:pt x="443122" y="142656"/>
                </a:lnTo>
                <a:cubicBezTo>
                  <a:pt x="429355" y="138641"/>
                  <a:pt x="418141" y="134540"/>
                  <a:pt x="409480" y="130352"/>
                </a:cubicBezTo>
                <a:cubicBezTo>
                  <a:pt x="400818" y="126165"/>
                  <a:pt x="393419" y="119569"/>
                  <a:pt x="387281" y="110563"/>
                </a:cubicBezTo>
                <a:cubicBezTo>
                  <a:pt x="381143" y="101557"/>
                  <a:pt x="378075" y="89425"/>
                  <a:pt x="378075" y="74167"/>
                </a:cubicBezTo>
                <a:lnTo>
                  <a:pt x="378075" y="67284"/>
                </a:lnTo>
                <a:cubicBezTo>
                  <a:pt x="378075" y="53059"/>
                  <a:pt x="381029" y="40898"/>
                  <a:pt x="386937" y="30803"/>
                </a:cubicBezTo>
                <a:cubicBezTo>
                  <a:pt x="392845" y="20707"/>
                  <a:pt x="401478" y="13049"/>
                  <a:pt x="412835" y="7830"/>
                </a:cubicBezTo>
                <a:cubicBezTo>
                  <a:pt x="424193" y="2610"/>
                  <a:pt x="437902" y="0"/>
                  <a:pt x="453963" y="0"/>
                </a:cubicBezTo>
                <a:close/>
              </a:path>
            </a:pathLst>
          </a:custGeom>
          <a:noFill/>
          <a:ln>
            <a:solidFill>
              <a:schemeClr val="bg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44" name="Полилиния: фигура 43">
            <a:extLst>
              <a:ext uri="{FF2B5EF4-FFF2-40B4-BE49-F238E27FC236}">
                <a16:creationId xmlns="" xmlns:a16="http://schemas.microsoft.com/office/drawing/2014/main" id="{C46ECFBC-EA98-4B53-ABEA-F8A2E7F3E5B4}"/>
              </a:ext>
            </a:extLst>
          </p:cNvPr>
          <p:cNvSpPr/>
          <p:nvPr/>
        </p:nvSpPr>
        <p:spPr>
          <a:xfrm>
            <a:off x="2017117" y="6490425"/>
            <a:ext cx="2628543" cy="371991"/>
          </a:xfrm>
          <a:custGeom>
            <a:avLst/>
            <a:gdLst/>
            <a:ahLst/>
            <a:cxnLst/>
            <a:rect l="l" t="t" r="r" b="b"/>
            <a:pathLst>
              <a:path w="1804481" h="255370">
                <a:moveTo>
                  <a:pt x="922753" y="68833"/>
                </a:moveTo>
                <a:lnTo>
                  <a:pt x="895864" y="168297"/>
                </a:lnTo>
                <a:lnTo>
                  <a:pt x="949736" y="168297"/>
                </a:lnTo>
                <a:close/>
                <a:moveTo>
                  <a:pt x="1342370" y="39063"/>
                </a:moveTo>
                <a:cubicBezTo>
                  <a:pt x="1335027" y="39063"/>
                  <a:pt x="1328632" y="40583"/>
                  <a:pt x="1323182" y="43623"/>
                </a:cubicBezTo>
                <a:cubicBezTo>
                  <a:pt x="1317733" y="46663"/>
                  <a:pt x="1313546" y="51051"/>
                  <a:pt x="1310620" y="56787"/>
                </a:cubicBezTo>
                <a:cubicBezTo>
                  <a:pt x="1307695" y="62523"/>
                  <a:pt x="1306232" y="69234"/>
                  <a:pt x="1306232" y="76921"/>
                </a:cubicBezTo>
                <a:lnTo>
                  <a:pt x="1306232" y="178277"/>
                </a:lnTo>
                <a:cubicBezTo>
                  <a:pt x="1306232" y="185964"/>
                  <a:pt x="1307695" y="192675"/>
                  <a:pt x="1310620" y="198411"/>
                </a:cubicBezTo>
                <a:cubicBezTo>
                  <a:pt x="1313546" y="204147"/>
                  <a:pt x="1317733" y="208564"/>
                  <a:pt x="1323182" y="211661"/>
                </a:cubicBezTo>
                <a:cubicBezTo>
                  <a:pt x="1328632" y="214759"/>
                  <a:pt x="1335027" y="216308"/>
                  <a:pt x="1342370" y="216308"/>
                </a:cubicBezTo>
                <a:cubicBezTo>
                  <a:pt x="1349712" y="216308"/>
                  <a:pt x="1356108" y="214759"/>
                  <a:pt x="1361557" y="211661"/>
                </a:cubicBezTo>
                <a:cubicBezTo>
                  <a:pt x="1367006" y="208564"/>
                  <a:pt x="1371193" y="204147"/>
                  <a:pt x="1374119" y="198411"/>
                </a:cubicBezTo>
                <a:cubicBezTo>
                  <a:pt x="1377044" y="192675"/>
                  <a:pt x="1378507" y="185964"/>
                  <a:pt x="1378507" y="178277"/>
                </a:cubicBezTo>
                <a:lnTo>
                  <a:pt x="1378507" y="76921"/>
                </a:lnTo>
                <a:cubicBezTo>
                  <a:pt x="1378507" y="69234"/>
                  <a:pt x="1377044" y="62523"/>
                  <a:pt x="1374119" y="56787"/>
                </a:cubicBezTo>
                <a:cubicBezTo>
                  <a:pt x="1371193" y="51051"/>
                  <a:pt x="1367006" y="46663"/>
                  <a:pt x="1361557" y="43623"/>
                </a:cubicBezTo>
                <a:cubicBezTo>
                  <a:pt x="1356108" y="40583"/>
                  <a:pt x="1349712" y="39063"/>
                  <a:pt x="1342370" y="39063"/>
                </a:cubicBezTo>
                <a:close/>
                <a:moveTo>
                  <a:pt x="561320" y="39063"/>
                </a:moveTo>
                <a:cubicBezTo>
                  <a:pt x="553977" y="39063"/>
                  <a:pt x="547582" y="40583"/>
                  <a:pt x="542132" y="43623"/>
                </a:cubicBezTo>
                <a:cubicBezTo>
                  <a:pt x="536683" y="46663"/>
                  <a:pt x="532496" y="51051"/>
                  <a:pt x="529570" y="56787"/>
                </a:cubicBezTo>
                <a:cubicBezTo>
                  <a:pt x="526645" y="62523"/>
                  <a:pt x="525182" y="69234"/>
                  <a:pt x="525182" y="76921"/>
                </a:cubicBezTo>
                <a:lnTo>
                  <a:pt x="525182" y="178277"/>
                </a:lnTo>
                <a:cubicBezTo>
                  <a:pt x="525182" y="185964"/>
                  <a:pt x="526645" y="192675"/>
                  <a:pt x="529570" y="198411"/>
                </a:cubicBezTo>
                <a:cubicBezTo>
                  <a:pt x="532496" y="204147"/>
                  <a:pt x="536683" y="208564"/>
                  <a:pt x="542132" y="211661"/>
                </a:cubicBezTo>
                <a:cubicBezTo>
                  <a:pt x="547582" y="214759"/>
                  <a:pt x="553977" y="216308"/>
                  <a:pt x="561320" y="216308"/>
                </a:cubicBezTo>
                <a:cubicBezTo>
                  <a:pt x="568662" y="216308"/>
                  <a:pt x="575057" y="214759"/>
                  <a:pt x="580507" y="211661"/>
                </a:cubicBezTo>
                <a:cubicBezTo>
                  <a:pt x="585956" y="208564"/>
                  <a:pt x="590143" y="204147"/>
                  <a:pt x="593069" y="198411"/>
                </a:cubicBezTo>
                <a:cubicBezTo>
                  <a:pt x="595994" y="192675"/>
                  <a:pt x="597457" y="185964"/>
                  <a:pt x="597457" y="178277"/>
                </a:cubicBezTo>
                <a:lnTo>
                  <a:pt x="597457" y="76921"/>
                </a:lnTo>
                <a:cubicBezTo>
                  <a:pt x="597457" y="69234"/>
                  <a:pt x="595994" y="62523"/>
                  <a:pt x="593069" y="56787"/>
                </a:cubicBezTo>
                <a:cubicBezTo>
                  <a:pt x="590143" y="51051"/>
                  <a:pt x="585956" y="46663"/>
                  <a:pt x="580507" y="43623"/>
                </a:cubicBezTo>
                <a:cubicBezTo>
                  <a:pt x="575057" y="40583"/>
                  <a:pt x="568662" y="39063"/>
                  <a:pt x="561320" y="39063"/>
                </a:cubicBezTo>
                <a:close/>
                <a:moveTo>
                  <a:pt x="1459046" y="2581"/>
                </a:moveTo>
                <a:lnTo>
                  <a:pt x="1497076" y="2581"/>
                </a:lnTo>
                <a:lnTo>
                  <a:pt x="1578127" y="178517"/>
                </a:lnTo>
                <a:lnTo>
                  <a:pt x="1578127" y="2581"/>
                </a:lnTo>
                <a:lnTo>
                  <a:pt x="1615641" y="2581"/>
                </a:lnTo>
                <a:lnTo>
                  <a:pt x="1615641" y="252617"/>
                </a:lnTo>
                <a:lnTo>
                  <a:pt x="1577439" y="252617"/>
                </a:lnTo>
                <a:lnTo>
                  <a:pt x="1496560" y="81402"/>
                </a:lnTo>
                <a:lnTo>
                  <a:pt x="1496560" y="252617"/>
                </a:lnTo>
                <a:lnTo>
                  <a:pt x="1459046" y="252617"/>
                </a:lnTo>
                <a:close/>
                <a:moveTo>
                  <a:pt x="1181100" y="2581"/>
                </a:moveTo>
                <a:lnTo>
                  <a:pt x="1220851" y="2581"/>
                </a:lnTo>
                <a:lnTo>
                  <a:pt x="1220851" y="252789"/>
                </a:lnTo>
                <a:lnTo>
                  <a:pt x="1181100" y="252789"/>
                </a:lnTo>
                <a:close/>
                <a:moveTo>
                  <a:pt x="1014134" y="2581"/>
                </a:moveTo>
                <a:lnTo>
                  <a:pt x="1165911" y="2581"/>
                </a:lnTo>
                <a:lnTo>
                  <a:pt x="1165911" y="40267"/>
                </a:lnTo>
                <a:lnTo>
                  <a:pt x="1109812" y="40267"/>
                </a:lnTo>
                <a:lnTo>
                  <a:pt x="1109812" y="252789"/>
                </a:lnTo>
                <a:lnTo>
                  <a:pt x="1070405" y="252789"/>
                </a:lnTo>
                <a:lnTo>
                  <a:pt x="1070405" y="40267"/>
                </a:lnTo>
                <a:lnTo>
                  <a:pt x="1014134" y="40267"/>
                </a:lnTo>
                <a:close/>
                <a:moveTo>
                  <a:pt x="907782" y="2581"/>
                </a:moveTo>
                <a:lnTo>
                  <a:pt x="937724" y="2581"/>
                </a:lnTo>
                <a:lnTo>
                  <a:pt x="1014129" y="252789"/>
                </a:lnTo>
                <a:lnTo>
                  <a:pt x="972657" y="252789"/>
                </a:lnTo>
                <a:lnTo>
                  <a:pt x="959866" y="205639"/>
                </a:lnTo>
                <a:lnTo>
                  <a:pt x="885769" y="205639"/>
                </a:lnTo>
                <a:lnTo>
                  <a:pt x="873021" y="252789"/>
                </a:lnTo>
                <a:lnTo>
                  <a:pt x="831378" y="252789"/>
                </a:lnTo>
                <a:close/>
                <a:moveTo>
                  <a:pt x="657346" y="2581"/>
                </a:moveTo>
                <a:lnTo>
                  <a:pt x="698990" y="2581"/>
                </a:lnTo>
                <a:lnTo>
                  <a:pt x="741495" y="184472"/>
                </a:lnTo>
                <a:lnTo>
                  <a:pt x="784171" y="2581"/>
                </a:lnTo>
                <a:lnTo>
                  <a:pt x="825643" y="2581"/>
                </a:lnTo>
                <a:lnTo>
                  <a:pt x="760252" y="252789"/>
                </a:lnTo>
                <a:lnTo>
                  <a:pt x="722738" y="252789"/>
                </a:lnTo>
                <a:close/>
                <a:moveTo>
                  <a:pt x="287471" y="2581"/>
                </a:moveTo>
                <a:lnTo>
                  <a:pt x="325501" y="2581"/>
                </a:lnTo>
                <a:lnTo>
                  <a:pt x="406552" y="178517"/>
                </a:lnTo>
                <a:lnTo>
                  <a:pt x="406552" y="2581"/>
                </a:lnTo>
                <a:lnTo>
                  <a:pt x="444066" y="2581"/>
                </a:lnTo>
                <a:lnTo>
                  <a:pt x="444066" y="252617"/>
                </a:lnTo>
                <a:lnTo>
                  <a:pt x="405864" y="252617"/>
                </a:lnTo>
                <a:lnTo>
                  <a:pt x="324985" y="81402"/>
                </a:lnTo>
                <a:lnTo>
                  <a:pt x="324985" y="252617"/>
                </a:lnTo>
                <a:lnTo>
                  <a:pt x="287471" y="252617"/>
                </a:lnTo>
                <a:close/>
                <a:moveTo>
                  <a:pt x="87446" y="2581"/>
                </a:moveTo>
                <a:lnTo>
                  <a:pt x="125476" y="2581"/>
                </a:lnTo>
                <a:lnTo>
                  <a:pt x="206527" y="178517"/>
                </a:lnTo>
                <a:lnTo>
                  <a:pt x="206527" y="2581"/>
                </a:lnTo>
                <a:lnTo>
                  <a:pt x="244041" y="2581"/>
                </a:lnTo>
                <a:lnTo>
                  <a:pt x="244041" y="252617"/>
                </a:lnTo>
                <a:lnTo>
                  <a:pt x="205839" y="252617"/>
                </a:lnTo>
                <a:lnTo>
                  <a:pt x="124960" y="81402"/>
                </a:lnTo>
                <a:lnTo>
                  <a:pt x="124960" y="252617"/>
                </a:lnTo>
                <a:lnTo>
                  <a:pt x="87446" y="252617"/>
                </a:lnTo>
                <a:close/>
                <a:moveTo>
                  <a:pt x="0" y="2581"/>
                </a:moveTo>
                <a:lnTo>
                  <a:pt x="39751" y="2581"/>
                </a:lnTo>
                <a:lnTo>
                  <a:pt x="39751" y="252789"/>
                </a:lnTo>
                <a:lnTo>
                  <a:pt x="0" y="252789"/>
                </a:lnTo>
                <a:close/>
                <a:moveTo>
                  <a:pt x="1732034" y="0"/>
                </a:moveTo>
                <a:cubicBezTo>
                  <a:pt x="1744080" y="0"/>
                  <a:pt x="1754778" y="1979"/>
                  <a:pt x="1764128" y="5937"/>
                </a:cubicBezTo>
                <a:cubicBezTo>
                  <a:pt x="1773477" y="9895"/>
                  <a:pt x="1781278" y="15745"/>
                  <a:pt x="1787531" y="23489"/>
                </a:cubicBezTo>
                <a:cubicBezTo>
                  <a:pt x="1793783" y="31233"/>
                  <a:pt x="1798401" y="40783"/>
                  <a:pt x="1801383" y="52141"/>
                </a:cubicBezTo>
                <a:lnTo>
                  <a:pt x="1765762" y="68661"/>
                </a:lnTo>
                <a:cubicBezTo>
                  <a:pt x="1762665" y="58680"/>
                  <a:pt x="1758105" y="51051"/>
                  <a:pt x="1752082" y="45774"/>
                </a:cubicBezTo>
                <a:cubicBezTo>
                  <a:pt x="1746059" y="40497"/>
                  <a:pt x="1738975" y="37858"/>
                  <a:pt x="1730830" y="37858"/>
                </a:cubicBezTo>
                <a:cubicBezTo>
                  <a:pt x="1719472" y="37858"/>
                  <a:pt x="1710725" y="40267"/>
                  <a:pt x="1704587" y="45085"/>
                </a:cubicBezTo>
                <a:cubicBezTo>
                  <a:pt x="1698449" y="49904"/>
                  <a:pt x="1695381" y="56730"/>
                  <a:pt x="1695381" y="65563"/>
                </a:cubicBezTo>
                <a:lnTo>
                  <a:pt x="1695381" y="73823"/>
                </a:lnTo>
                <a:cubicBezTo>
                  <a:pt x="1695381" y="80707"/>
                  <a:pt x="1697216" y="86271"/>
                  <a:pt x="1700887" y="90515"/>
                </a:cubicBezTo>
                <a:cubicBezTo>
                  <a:pt x="1704558" y="94760"/>
                  <a:pt x="1709176" y="98087"/>
                  <a:pt x="1714740" y="100496"/>
                </a:cubicBezTo>
                <a:cubicBezTo>
                  <a:pt x="1720304" y="102905"/>
                  <a:pt x="1727962" y="105544"/>
                  <a:pt x="1737713" y="108412"/>
                </a:cubicBezTo>
                <a:cubicBezTo>
                  <a:pt x="1738287" y="108641"/>
                  <a:pt x="1738860" y="108842"/>
                  <a:pt x="1739434" y="109014"/>
                </a:cubicBezTo>
                <a:cubicBezTo>
                  <a:pt x="1740007" y="109186"/>
                  <a:pt x="1740638" y="109387"/>
                  <a:pt x="1741327" y="109616"/>
                </a:cubicBezTo>
                <a:cubicBezTo>
                  <a:pt x="1741785" y="109731"/>
                  <a:pt x="1742273" y="109875"/>
                  <a:pt x="1742789" y="110047"/>
                </a:cubicBezTo>
                <a:cubicBezTo>
                  <a:pt x="1743306" y="110219"/>
                  <a:pt x="1743850" y="110362"/>
                  <a:pt x="1744424" y="110477"/>
                </a:cubicBezTo>
                <a:cubicBezTo>
                  <a:pt x="1756929" y="114377"/>
                  <a:pt x="1767282" y="118479"/>
                  <a:pt x="1775485" y="122781"/>
                </a:cubicBezTo>
                <a:cubicBezTo>
                  <a:pt x="1783688" y="127083"/>
                  <a:pt x="1790571" y="133565"/>
                  <a:pt x="1796135" y="142226"/>
                </a:cubicBezTo>
                <a:cubicBezTo>
                  <a:pt x="1801699" y="150888"/>
                  <a:pt x="1804481" y="162503"/>
                  <a:pt x="1804481" y="177073"/>
                </a:cubicBezTo>
                <a:lnTo>
                  <a:pt x="1804481" y="188086"/>
                </a:lnTo>
                <a:cubicBezTo>
                  <a:pt x="1804481" y="202312"/>
                  <a:pt x="1801469" y="214443"/>
                  <a:pt x="1795447" y="224482"/>
                </a:cubicBezTo>
                <a:cubicBezTo>
                  <a:pt x="1789424" y="234520"/>
                  <a:pt x="1780619" y="242177"/>
                  <a:pt x="1769032" y="247455"/>
                </a:cubicBezTo>
                <a:cubicBezTo>
                  <a:pt x="1757445" y="252732"/>
                  <a:pt x="1743506" y="255370"/>
                  <a:pt x="1727216" y="255370"/>
                </a:cubicBezTo>
                <a:cubicBezTo>
                  <a:pt x="1713564" y="255370"/>
                  <a:pt x="1701489" y="253305"/>
                  <a:pt x="1690992" y="249175"/>
                </a:cubicBezTo>
                <a:cubicBezTo>
                  <a:pt x="1680495" y="245045"/>
                  <a:pt x="1671777" y="238965"/>
                  <a:pt x="1664836" y="230935"/>
                </a:cubicBezTo>
                <a:cubicBezTo>
                  <a:pt x="1657895" y="222904"/>
                  <a:pt x="1652991" y="212981"/>
                  <a:pt x="1650123" y="201164"/>
                </a:cubicBezTo>
                <a:lnTo>
                  <a:pt x="1687293" y="184817"/>
                </a:lnTo>
                <a:cubicBezTo>
                  <a:pt x="1690390" y="195486"/>
                  <a:pt x="1695495" y="203574"/>
                  <a:pt x="1702608" y="209080"/>
                </a:cubicBezTo>
                <a:cubicBezTo>
                  <a:pt x="1709721" y="214587"/>
                  <a:pt x="1718382" y="217340"/>
                  <a:pt x="1728592" y="217340"/>
                </a:cubicBezTo>
                <a:cubicBezTo>
                  <a:pt x="1740294" y="217340"/>
                  <a:pt x="1749357" y="214788"/>
                  <a:pt x="1755782" y="209682"/>
                </a:cubicBezTo>
                <a:cubicBezTo>
                  <a:pt x="1762206" y="204577"/>
                  <a:pt x="1765418" y="197436"/>
                  <a:pt x="1765418" y="188258"/>
                </a:cubicBezTo>
                <a:lnTo>
                  <a:pt x="1765418" y="177245"/>
                </a:lnTo>
                <a:cubicBezTo>
                  <a:pt x="1765418" y="170706"/>
                  <a:pt x="1763640" y="165343"/>
                  <a:pt x="1760084" y="161155"/>
                </a:cubicBezTo>
                <a:cubicBezTo>
                  <a:pt x="1756527" y="156968"/>
                  <a:pt x="1751996" y="153698"/>
                  <a:pt x="1746489" y="151346"/>
                </a:cubicBezTo>
                <a:cubicBezTo>
                  <a:pt x="1740982" y="148995"/>
                  <a:pt x="1733698" y="146442"/>
                  <a:pt x="1724635" y="143689"/>
                </a:cubicBezTo>
                <a:cubicBezTo>
                  <a:pt x="1724405" y="143574"/>
                  <a:pt x="1724147" y="143488"/>
                  <a:pt x="1723860" y="143431"/>
                </a:cubicBezTo>
                <a:cubicBezTo>
                  <a:pt x="1723573" y="143373"/>
                  <a:pt x="1723315" y="143287"/>
                  <a:pt x="1723086" y="143173"/>
                </a:cubicBezTo>
                <a:lnTo>
                  <a:pt x="1721193" y="142656"/>
                </a:lnTo>
                <a:cubicBezTo>
                  <a:pt x="1707426" y="138641"/>
                  <a:pt x="1696212" y="134540"/>
                  <a:pt x="1687551" y="130352"/>
                </a:cubicBezTo>
                <a:cubicBezTo>
                  <a:pt x="1678889" y="126165"/>
                  <a:pt x="1671490" y="119569"/>
                  <a:pt x="1665352" y="110563"/>
                </a:cubicBezTo>
                <a:cubicBezTo>
                  <a:pt x="1659215" y="101557"/>
                  <a:pt x="1656146" y="89425"/>
                  <a:pt x="1656146" y="74167"/>
                </a:cubicBezTo>
                <a:lnTo>
                  <a:pt x="1656146" y="67284"/>
                </a:lnTo>
                <a:cubicBezTo>
                  <a:pt x="1656146" y="53059"/>
                  <a:pt x="1659100" y="40898"/>
                  <a:pt x="1665008" y="30803"/>
                </a:cubicBezTo>
                <a:cubicBezTo>
                  <a:pt x="1670916" y="20707"/>
                  <a:pt x="1679549" y="13049"/>
                  <a:pt x="1690906" y="7830"/>
                </a:cubicBezTo>
                <a:cubicBezTo>
                  <a:pt x="1702264" y="2610"/>
                  <a:pt x="1715973" y="0"/>
                  <a:pt x="1732034" y="0"/>
                </a:cubicBezTo>
                <a:close/>
                <a:moveTo>
                  <a:pt x="1342370" y="0"/>
                </a:moveTo>
                <a:cubicBezTo>
                  <a:pt x="1357857" y="0"/>
                  <a:pt x="1371365" y="3097"/>
                  <a:pt x="1382895" y="9292"/>
                </a:cubicBezTo>
                <a:cubicBezTo>
                  <a:pt x="1394425" y="15487"/>
                  <a:pt x="1403287" y="24350"/>
                  <a:pt x="1409482" y="35879"/>
                </a:cubicBezTo>
                <a:cubicBezTo>
                  <a:pt x="1415677" y="47409"/>
                  <a:pt x="1418774" y="60974"/>
                  <a:pt x="1418774" y="76577"/>
                </a:cubicBezTo>
                <a:lnTo>
                  <a:pt x="1418774" y="178794"/>
                </a:lnTo>
                <a:cubicBezTo>
                  <a:pt x="1418774" y="194396"/>
                  <a:pt x="1415677" y="207962"/>
                  <a:pt x="1409482" y="219491"/>
                </a:cubicBezTo>
                <a:cubicBezTo>
                  <a:pt x="1403287" y="231021"/>
                  <a:pt x="1394425" y="239883"/>
                  <a:pt x="1382895" y="246078"/>
                </a:cubicBezTo>
                <a:cubicBezTo>
                  <a:pt x="1371365" y="252273"/>
                  <a:pt x="1357857" y="255370"/>
                  <a:pt x="1342370" y="255370"/>
                </a:cubicBezTo>
                <a:cubicBezTo>
                  <a:pt x="1326882" y="255370"/>
                  <a:pt x="1313374" y="252273"/>
                  <a:pt x="1301844" y="246078"/>
                </a:cubicBezTo>
                <a:cubicBezTo>
                  <a:pt x="1290315" y="239883"/>
                  <a:pt x="1281452" y="231021"/>
                  <a:pt x="1275257" y="219491"/>
                </a:cubicBezTo>
                <a:cubicBezTo>
                  <a:pt x="1269062" y="207962"/>
                  <a:pt x="1265965" y="194396"/>
                  <a:pt x="1265965" y="178794"/>
                </a:cubicBezTo>
                <a:lnTo>
                  <a:pt x="1265965" y="76577"/>
                </a:lnTo>
                <a:cubicBezTo>
                  <a:pt x="1265965" y="60974"/>
                  <a:pt x="1269062" y="47409"/>
                  <a:pt x="1275257" y="35879"/>
                </a:cubicBezTo>
                <a:cubicBezTo>
                  <a:pt x="1281452" y="24350"/>
                  <a:pt x="1290315" y="15487"/>
                  <a:pt x="1301844" y="9292"/>
                </a:cubicBezTo>
                <a:cubicBezTo>
                  <a:pt x="1313374" y="3097"/>
                  <a:pt x="1326882" y="0"/>
                  <a:pt x="1342370" y="0"/>
                </a:cubicBezTo>
                <a:close/>
                <a:moveTo>
                  <a:pt x="561320" y="0"/>
                </a:moveTo>
                <a:cubicBezTo>
                  <a:pt x="576807" y="0"/>
                  <a:pt x="590315" y="3097"/>
                  <a:pt x="601845" y="9292"/>
                </a:cubicBezTo>
                <a:cubicBezTo>
                  <a:pt x="613374" y="15487"/>
                  <a:pt x="622237" y="24350"/>
                  <a:pt x="628432" y="35879"/>
                </a:cubicBezTo>
                <a:cubicBezTo>
                  <a:pt x="634627" y="47409"/>
                  <a:pt x="637724" y="60974"/>
                  <a:pt x="637724" y="76577"/>
                </a:cubicBezTo>
                <a:lnTo>
                  <a:pt x="637724" y="178794"/>
                </a:lnTo>
                <a:cubicBezTo>
                  <a:pt x="637724" y="194396"/>
                  <a:pt x="634627" y="207962"/>
                  <a:pt x="628432" y="219491"/>
                </a:cubicBezTo>
                <a:cubicBezTo>
                  <a:pt x="622237" y="231021"/>
                  <a:pt x="613374" y="239883"/>
                  <a:pt x="601845" y="246078"/>
                </a:cubicBezTo>
                <a:cubicBezTo>
                  <a:pt x="590315" y="252273"/>
                  <a:pt x="576807" y="255370"/>
                  <a:pt x="561320" y="255370"/>
                </a:cubicBezTo>
                <a:cubicBezTo>
                  <a:pt x="545832" y="255370"/>
                  <a:pt x="532324" y="252273"/>
                  <a:pt x="520794" y="246078"/>
                </a:cubicBezTo>
                <a:cubicBezTo>
                  <a:pt x="509265" y="239883"/>
                  <a:pt x="500402" y="231021"/>
                  <a:pt x="494207" y="219491"/>
                </a:cubicBezTo>
                <a:cubicBezTo>
                  <a:pt x="488012" y="207962"/>
                  <a:pt x="484915" y="194396"/>
                  <a:pt x="484915" y="178794"/>
                </a:cubicBezTo>
                <a:lnTo>
                  <a:pt x="484915" y="76577"/>
                </a:lnTo>
                <a:cubicBezTo>
                  <a:pt x="484915" y="60974"/>
                  <a:pt x="488012" y="47409"/>
                  <a:pt x="494207" y="35879"/>
                </a:cubicBezTo>
                <a:cubicBezTo>
                  <a:pt x="500402" y="24350"/>
                  <a:pt x="509265" y="15487"/>
                  <a:pt x="520794" y="9292"/>
                </a:cubicBezTo>
                <a:cubicBezTo>
                  <a:pt x="532324" y="3097"/>
                  <a:pt x="545832" y="0"/>
                  <a:pt x="561320" y="0"/>
                </a:cubicBezTo>
                <a:close/>
              </a:path>
            </a:pathLst>
          </a:custGeom>
          <a:noFill/>
          <a:ln>
            <a:solidFill>
              <a:schemeClr val="bg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grpSp>
        <p:nvGrpSpPr>
          <p:cNvPr id="11" name="Рисунок 9">
            <a:extLst>
              <a:ext uri="{FF2B5EF4-FFF2-40B4-BE49-F238E27FC236}">
                <a16:creationId xmlns="" xmlns:a16="http://schemas.microsoft.com/office/drawing/2014/main" id="{95135941-8802-4030-B804-744A16F8A053}"/>
              </a:ext>
            </a:extLst>
          </p:cNvPr>
          <p:cNvGrpSpPr/>
          <p:nvPr/>
        </p:nvGrpSpPr>
        <p:grpSpPr>
          <a:xfrm>
            <a:off x="514908" y="359145"/>
            <a:ext cx="988407" cy="539590"/>
            <a:chOff x="5162550" y="2919412"/>
            <a:chExt cx="1866900" cy="1019175"/>
          </a:xfrm>
        </p:grpSpPr>
        <p:sp>
          <p:nvSpPr>
            <p:cNvPr id="12" name="Полилиния: фигура 11">
              <a:extLst>
                <a:ext uri="{FF2B5EF4-FFF2-40B4-BE49-F238E27FC236}">
                  <a16:creationId xmlns="" xmlns:a16="http://schemas.microsoft.com/office/drawing/2014/main" id="{44437EB7-A224-4216-A447-4CDAE9EA2D64}"/>
                </a:ext>
              </a:extLst>
            </p:cNvPr>
            <p:cNvSpPr/>
            <p:nvPr/>
          </p:nvSpPr>
          <p:spPr>
            <a:xfrm>
              <a:off x="5162931" y="3497580"/>
              <a:ext cx="495300" cy="38100"/>
            </a:xfrm>
            <a:custGeom>
              <a:avLst/>
              <a:gdLst>
                <a:gd name="connsiteX0" fmla="*/ 501777 w 495300"/>
                <a:gd name="connsiteY0" fmla="*/ 0 h 38100"/>
                <a:gd name="connsiteX1" fmla="*/ 474821 w 495300"/>
                <a:gd name="connsiteY1" fmla="*/ 42101 h 38100"/>
                <a:gd name="connsiteX2" fmla="*/ 0 w 495300"/>
                <a:gd name="connsiteY2" fmla="*/ 42101 h 38100"/>
                <a:gd name="connsiteX3" fmla="*/ 501777 w 495300"/>
                <a:gd name="connsiteY3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5300" h="38100">
                  <a:moveTo>
                    <a:pt x="501777" y="0"/>
                  </a:moveTo>
                  <a:lnTo>
                    <a:pt x="474821" y="42101"/>
                  </a:lnTo>
                  <a:lnTo>
                    <a:pt x="0" y="42101"/>
                  </a:lnTo>
                  <a:lnTo>
                    <a:pt x="501777" y="0"/>
                  </a:lnTo>
                  <a:close/>
                </a:path>
              </a:pathLst>
            </a:custGeom>
            <a:solidFill>
              <a:schemeClr val="bg1"/>
            </a:solidFill>
            <a:ln w="94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" name="Полилиния: фигура 12">
              <a:extLst>
                <a:ext uri="{FF2B5EF4-FFF2-40B4-BE49-F238E27FC236}">
                  <a16:creationId xmlns="" xmlns:a16="http://schemas.microsoft.com/office/drawing/2014/main" id="{9ABD657F-6B87-4329-A9C3-2506C19C753C}"/>
                </a:ext>
              </a:extLst>
            </p:cNvPr>
            <p:cNvSpPr/>
            <p:nvPr/>
          </p:nvSpPr>
          <p:spPr>
            <a:xfrm>
              <a:off x="5693759" y="2931699"/>
              <a:ext cx="523875" cy="609600"/>
            </a:xfrm>
            <a:custGeom>
              <a:avLst/>
              <a:gdLst>
                <a:gd name="connsiteX0" fmla="*/ 402145 w 523875"/>
                <a:gd name="connsiteY0" fmla="*/ 0 h 609600"/>
                <a:gd name="connsiteX1" fmla="*/ 528733 w 523875"/>
                <a:gd name="connsiteY1" fmla="*/ 192215 h 609600"/>
                <a:gd name="connsiteX2" fmla="*/ 475869 w 523875"/>
                <a:gd name="connsiteY2" fmla="*/ 272415 h 609600"/>
                <a:gd name="connsiteX3" fmla="*/ 402145 w 523875"/>
                <a:gd name="connsiteY3" fmla="*/ 160496 h 609600"/>
                <a:gd name="connsiteX4" fmla="*/ 105632 w 523875"/>
                <a:gd name="connsiteY4" fmla="*/ 611410 h 609600"/>
                <a:gd name="connsiteX5" fmla="*/ 0 w 523875"/>
                <a:gd name="connsiteY5" fmla="*/ 611410 h 609600"/>
                <a:gd name="connsiteX6" fmla="*/ 402145 w 523875"/>
                <a:gd name="connsiteY6" fmla="*/ 0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3875" h="609600">
                  <a:moveTo>
                    <a:pt x="402145" y="0"/>
                  </a:moveTo>
                  <a:lnTo>
                    <a:pt x="528733" y="192215"/>
                  </a:lnTo>
                  <a:lnTo>
                    <a:pt x="475869" y="272415"/>
                  </a:lnTo>
                  <a:lnTo>
                    <a:pt x="402145" y="160496"/>
                  </a:lnTo>
                  <a:lnTo>
                    <a:pt x="105632" y="611410"/>
                  </a:lnTo>
                  <a:lnTo>
                    <a:pt x="0" y="611410"/>
                  </a:lnTo>
                  <a:lnTo>
                    <a:pt x="402145" y="0"/>
                  </a:lnTo>
                  <a:close/>
                </a:path>
              </a:pathLst>
            </a:custGeom>
            <a:solidFill>
              <a:schemeClr val="bg1"/>
            </a:solidFill>
            <a:ln w="13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" name="Полилиния: фигура 13">
              <a:extLst>
                <a:ext uri="{FF2B5EF4-FFF2-40B4-BE49-F238E27FC236}">
                  <a16:creationId xmlns="" xmlns:a16="http://schemas.microsoft.com/office/drawing/2014/main" id="{D1E3803D-06B2-4129-8E2E-D7D69D0489E0}"/>
                </a:ext>
              </a:extLst>
            </p:cNvPr>
            <p:cNvSpPr/>
            <p:nvPr/>
          </p:nvSpPr>
          <p:spPr>
            <a:xfrm>
              <a:off x="6527673" y="3497580"/>
              <a:ext cx="495300" cy="38100"/>
            </a:xfrm>
            <a:custGeom>
              <a:avLst/>
              <a:gdLst>
                <a:gd name="connsiteX0" fmla="*/ 0 w 495300"/>
                <a:gd name="connsiteY0" fmla="*/ 0 h 38100"/>
                <a:gd name="connsiteX1" fmla="*/ 26956 w 495300"/>
                <a:gd name="connsiteY1" fmla="*/ 42101 h 38100"/>
                <a:gd name="connsiteX2" fmla="*/ 501777 w 495300"/>
                <a:gd name="connsiteY2" fmla="*/ 42101 h 38100"/>
                <a:gd name="connsiteX3" fmla="*/ 0 w 495300"/>
                <a:gd name="connsiteY3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5300" h="38100">
                  <a:moveTo>
                    <a:pt x="0" y="0"/>
                  </a:moveTo>
                  <a:lnTo>
                    <a:pt x="26956" y="42101"/>
                  </a:lnTo>
                  <a:lnTo>
                    <a:pt x="501777" y="42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" name="Полилиния: фигура 14">
              <a:extLst>
                <a:ext uri="{FF2B5EF4-FFF2-40B4-BE49-F238E27FC236}">
                  <a16:creationId xmlns="" xmlns:a16="http://schemas.microsoft.com/office/drawing/2014/main" id="{0B202379-0653-4194-BF48-32125AB88E28}"/>
                </a:ext>
              </a:extLst>
            </p:cNvPr>
            <p:cNvSpPr/>
            <p:nvPr/>
          </p:nvSpPr>
          <p:spPr>
            <a:xfrm>
              <a:off x="6014466" y="3176016"/>
              <a:ext cx="476250" cy="361950"/>
            </a:xfrm>
            <a:custGeom>
              <a:avLst/>
              <a:gdLst>
                <a:gd name="connsiteX0" fmla="*/ 241840 w 476250"/>
                <a:gd name="connsiteY0" fmla="*/ 0 h 361950"/>
                <a:gd name="connsiteX1" fmla="*/ 483680 w 476250"/>
                <a:gd name="connsiteY1" fmla="*/ 367094 h 361950"/>
                <a:gd name="connsiteX2" fmla="*/ 378047 w 476250"/>
                <a:gd name="connsiteY2" fmla="*/ 367094 h 361950"/>
                <a:gd name="connsiteX3" fmla="*/ 241935 w 476250"/>
                <a:gd name="connsiteY3" fmla="*/ 160401 h 361950"/>
                <a:gd name="connsiteX4" fmla="*/ 105727 w 476250"/>
                <a:gd name="connsiteY4" fmla="*/ 367094 h 361950"/>
                <a:gd name="connsiteX5" fmla="*/ 0 w 476250"/>
                <a:gd name="connsiteY5" fmla="*/ 367094 h 361950"/>
                <a:gd name="connsiteX6" fmla="*/ 241840 w 476250"/>
                <a:gd name="connsiteY6" fmla="*/ 0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361950">
                  <a:moveTo>
                    <a:pt x="241840" y="0"/>
                  </a:moveTo>
                  <a:lnTo>
                    <a:pt x="483680" y="367094"/>
                  </a:lnTo>
                  <a:lnTo>
                    <a:pt x="378047" y="367094"/>
                  </a:lnTo>
                  <a:lnTo>
                    <a:pt x="241935" y="160401"/>
                  </a:lnTo>
                  <a:lnTo>
                    <a:pt x="105727" y="367094"/>
                  </a:lnTo>
                  <a:lnTo>
                    <a:pt x="0" y="367094"/>
                  </a:lnTo>
                  <a:lnTo>
                    <a:pt x="241840" y="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" name="Полилиния: фигура 15">
              <a:extLst>
                <a:ext uri="{FF2B5EF4-FFF2-40B4-BE49-F238E27FC236}">
                  <a16:creationId xmlns="" xmlns:a16="http://schemas.microsoft.com/office/drawing/2014/main" id="{EF13BB60-E7F9-4E5C-94F2-FDA781ED12F7}"/>
                </a:ext>
              </a:extLst>
            </p:cNvPr>
            <p:cNvSpPr/>
            <p:nvPr/>
          </p:nvSpPr>
          <p:spPr>
            <a:xfrm>
              <a:off x="5169217" y="3674459"/>
              <a:ext cx="1847850" cy="257175"/>
            </a:xfrm>
            <a:custGeom>
              <a:avLst/>
              <a:gdLst>
                <a:gd name="connsiteX0" fmla="*/ 34100 w 1847850"/>
                <a:gd name="connsiteY0" fmla="*/ 253175 h 257175"/>
                <a:gd name="connsiteX1" fmla="*/ 33242 w 1847850"/>
                <a:gd name="connsiteY1" fmla="*/ 255937 h 257175"/>
                <a:gd name="connsiteX2" fmla="*/ 30480 w 1847850"/>
                <a:gd name="connsiteY2" fmla="*/ 257842 h 257175"/>
                <a:gd name="connsiteX3" fmla="*/ 25241 w 1847850"/>
                <a:gd name="connsiteY3" fmla="*/ 258985 h 257175"/>
                <a:gd name="connsiteX4" fmla="*/ 17050 w 1847850"/>
                <a:gd name="connsiteY4" fmla="*/ 259556 h 257175"/>
                <a:gd name="connsiteX5" fmla="*/ 8954 w 1847850"/>
                <a:gd name="connsiteY5" fmla="*/ 258985 h 257175"/>
                <a:gd name="connsiteX6" fmla="*/ 3620 w 1847850"/>
                <a:gd name="connsiteY6" fmla="*/ 257842 h 257175"/>
                <a:gd name="connsiteX7" fmla="*/ 857 w 1847850"/>
                <a:gd name="connsiteY7" fmla="*/ 255937 h 257175"/>
                <a:gd name="connsiteX8" fmla="*/ 0 w 1847850"/>
                <a:gd name="connsiteY8" fmla="*/ 253175 h 257175"/>
                <a:gd name="connsiteX9" fmla="*/ 0 w 1847850"/>
                <a:gd name="connsiteY9" fmla="*/ 6382 h 257175"/>
                <a:gd name="connsiteX10" fmla="*/ 857 w 1847850"/>
                <a:gd name="connsiteY10" fmla="*/ 3620 h 257175"/>
                <a:gd name="connsiteX11" fmla="*/ 3810 w 1847850"/>
                <a:gd name="connsiteY11" fmla="*/ 1715 h 257175"/>
                <a:gd name="connsiteX12" fmla="*/ 9144 w 1847850"/>
                <a:gd name="connsiteY12" fmla="*/ 572 h 257175"/>
                <a:gd name="connsiteX13" fmla="*/ 17050 w 1847850"/>
                <a:gd name="connsiteY13" fmla="*/ 0 h 257175"/>
                <a:gd name="connsiteX14" fmla="*/ 25241 w 1847850"/>
                <a:gd name="connsiteY14" fmla="*/ 572 h 257175"/>
                <a:gd name="connsiteX15" fmla="*/ 30480 w 1847850"/>
                <a:gd name="connsiteY15" fmla="*/ 1715 h 257175"/>
                <a:gd name="connsiteX16" fmla="*/ 33242 w 1847850"/>
                <a:gd name="connsiteY16" fmla="*/ 3620 h 257175"/>
                <a:gd name="connsiteX17" fmla="*/ 34100 w 1847850"/>
                <a:gd name="connsiteY17" fmla="*/ 6382 h 257175"/>
                <a:gd name="connsiteX18" fmla="*/ 34100 w 1847850"/>
                <a:gd name="connsiteY18" fmla="*/ 253175 h 257175"/>
                <a:gd name="connsiteX19" fmla="*/ 309563 w 1847850"/>
                <a:gd name="connsiteY19" fmla="*/ 16002 h 257175"/>
                <a:gd name="connsiteX20" fmla="*/ 309182 w 1847850"/>
                <a:gd name="connsiteY20" fmla="*/ 22479 h 257175"/>
                <a:gd name="connsiteX21" fmla="*/ 307943 w 1847850"/>
                <a:gd name="connsiteY21" fmla="*/ 26956 h 257175"/>
                <a:gd name="connsiteX22" fmla="*/ 305753 w 1847850"/>
                <a:gd name="connsiteY22" fmla="*/ 29432 h 257175"/>
                <a:gd name="connsiteX23" fmla="*/ 302895 w 1847850"/>
                <a:gd name="connsiteY23" fmla="*/ 30290 h 257175"/>
                <a:gd name="connsiteX24" fmla="*/ 230505 w 1847850"/>
                <a:gd name="connsiteY24" fmla="*/ 30290 h 257175"/>
                <a:gd name="connsiteX25" fmla="*/ 230505 w 1847850"/>
                <a:gd name="connsiteY25" fmla="*/ 253175 h 257175"/>
                <a:gd name="connsiteX26" fmla="*/ 229648 w 1847850"/>
                <a:gd name="connsiteY26" fmla="*/ 255937 h 257175"/>
                <a:gd name="connsiteX27" fmla="*/ 226886 w 1847850"/>
                <a:gd name="connsiteY27" fmla="*/ 257842 h 257175"/>
                <a:gd name="connsiteX28" fmla="*/ 221647 w 1847850"/>
                <a:gd name="connsiteY28" fmla="*/ 258985 h 257175"/>
                <a:gd name="connsiteX29" fmla="*/ 213360 w 1847850"/>
                <a:gd name="connsiteY29" fmla="*/ 259556 h 257175"/>
                <a:gd name="connsiteX30" fmla="*/ 205169 w 1847850"/>
                <a:gd name="connsiteY30" fmla="*/ 258985 h 257175"/>
                <a:gd name="connsiteX31" fmla="*/ 199835 w 1847850"/>
                <a:gd name="connsiteY31" fmla="*/ 257842 h 257175"/>
                <a:gd name="connsiteX32" fmla="*/ 197072 w 1847850"/>
                <a:gd name="connsiteY32" fmla="*/ 255937 h 257175"/>
                <a:gd name="connsiteX33" fmla="*/ 196310 w 1847850"/>
                <a:gd name="connsiteY33" fmla="*/ 253175 h 257175"/>
                <a:gd name="connsiteX34" fmla="*/ 196310 w 1847850"/>
                <a:gd name="connsiteY34" fmla="*/ 30290 h 257175"/>
                <a:gd name="connsiteX35" fmla="*/ 124016 w 1847850"/>
                <a:gd name="connsiteY35" fmla="*/ 30290 h 257175"/>
                <a:gd name="connsiteX36" fmla="*/ 121063 w 1847850"/>
                <a:gd name="connsiteY36" fmla="*/ 29432 h 257175"/>
                <a:gd name="connsiteX37" fmla="*/ 118967 w 1847850"/>
                <a:gd name="connsiteY37" fmla="*/ 26956 h 257175"/>
                <a:gd name="connsiteX38" fmla="*/ 117634 w 1847850"/>
                <a:gd name="connsiteY38" fmla="*/ 22479 h 257175"/>
                <a:gd name="connsiteX39" fmla="*/ 117158 w 1847850"/>
                <a:gd name="connsiteY39" fmla="*/ 16002 h 257175"/>
                <a:gd name="connsiteX40" fmla="*/ 117634 w 1847850"/>
                <a:gd name="connsiteY40" fmla="*/ 9335 h 257175"/>
                <a:gd name="connsiteX41" fmla="*/ 118967 w 1847850"/>
                <a:gd name="connsiteY41" fmla="*/ 4667 h 257175"/>
                <a:gd name="connsiteX42" fmla="*/ 121063 w 1847850"/>
                <a:gd name="connsiteY42" fmla="*/ 2096 h 257175"/>
                <a:gd name="connsiteX43" fmla="*/ 124016 w 1847850"/>
                <a:gd name="connsiteY43" fmla="*/ 1334 h 257175"/>
                <a:gd name="connsiteX44" fmla="*/ 302800 w 1847850"/>
                <a:gd name="connsiteY44" fmla="*/ 1334 h 257175"/>
                <a:gd name="connsiteX45" fmla="*/ 305657 w 1847850"/>
                <a:gd name="connsiteY45" fmla="*/ 2096 h 257175"/>
                <a:gd name="connsiteX46" fmla="*/ 307848 w 1847850"/>
                <a:gd name="connsiteY46" fmla="*/ 4667 h 257175"/>
                <a:gd name="connsiteX47" fmla="*/ 309086 w 1847850"/>
                <a:gd name="connsiteY47" fmla="*/ 9335 h 257175"/>
                <a:gd name="connsiteX48" fmla="*/ 309563 w 1847850"/>
                <a:gd name="connsiteY48" fmla="*/ 16002 h 257175"/>
                <a:gd name="connsiteX49" fmla="*/ 309563 w 1847850"/>
                <a:gd name="connsiteY49" fmla="*/ 16002 h 257175"/>
                <a:gd name="connsiteX50" fmla="*/ 669322 w 1847850"/>
                <a:gd name="connsiteY50" fmla="*/ 253365 h 257175"/>
                <a:gd name="connsiteX51" fmla="*/ 668465 w 1847850"/>
                <a:gd name="connsiteY51" fmla="*/ 256032 h 257175"/>
                <a:gd name="connsiteX52" fmla="*/ 665702 w 1847850"/>
                <a:gd name="connsiteY52" fmla="*/ 257937 h 257175"/>
                <a:gd name="connsiteX53" fmla="*/ 660464 w 1847850"/>
                <a:gd name="connsiteY53" fmla="*/ 259175 h 257175"/>
                <a:gd name="connsiteX54" fmla="*/ 652272 w 1847850"/>
                <a:gd name="connsiteY54" fmla="*/ 259556 h 257175"/>
                <a:gd name="connsiteX55" fmla="*/ 644176 w 1847850"/>
                <a:gd name="connsiteY55" fmla="*/ 259175 h 257175"/>
                <a:gd name="connsiteX56" fmla="*/ 638937 w 1847850"/>
                <a:gd name="connsiteY56" fmla="*/ 257937 h 257175"/>
                <a:gd name="connsiteX57" fmla="*/ 636175 w 1847850"/>
                <a:gd name="connsiteY57" fmla="*/ 256032 h 257175"/>
                <a:gd name="connsiteX58" fmla="*/ 635318 w 1847850"/>
                <a:gd name="connsiteY58" fmla="*/ 253365 h 257175"/>
                <a:gd name="connsiteX59" fmla="*/ 635318 w 1847850"/>
                <a:gd name="connsiteY59" fmla="*/ 30861 h 257175"/>
                <a:gd name="connsiteX60" fmla="*/ 519113 w 1847850"/>
                <a:gd name="connsiteY60" fmla="*/ 30861 h 257175"/>
                <a:gd name="connsiteX61" fmla="*/ 519113 w 1847850"/>
                <a:gd name="connsiteY61" fmla="*/ 253460 h 257175"/>
                <a:gd name="connsiteX62" fmla="*/ 518255 w 1847850"/>
                <a:gd name="connsiteY62" fmla="*/ 256127 h 257175"/>
                <a:gd name="connsiteX63" fmla="*/ 515493 w 1847850"/>
                <a:gd name="connsiteY63" fmla="*/ 258032 h 257175"/>
                <a:gd name="connsiteX64" fmla="*/ 510254 w 1847850"/>
                <a:gd name="connsiteY64" fmla="*/ 259271 h 257175"/>
                <a:gd name="connsiteX65" fmla="*/ 502063 w 1847850"/>
                <a:gd name="connsiteY65" fmla="*/ 259652 h 257175"/>
                <a:gd name="connsiteX66" fmla="*/ 493776 w 1847850"/>
                <a:gd name="connsiteY66" fmla="*/ 259271 h 257175"/>
                <a:gd name="connsiteX67" fmla="*/ 488537 w 1847850"/>
                <a:gd name="connsiteY67" fmla="*/ 258032 h 257175"/>
                <a:gd name="connsiteX68" fmla="*/ 485775 w 1847850"/>
                <a:gd name="connsiteY68" fmla="*/ 256127 h 257175"/>
                <a:gd name="connsiteX69" fmla="*/ 484918 w 1847850"/>
                <a:gd name="connsiteY69" fmla="*/ 253460 h 257175"/>
                <a:gd name="connsiteX70" fmla="*/ 484918 w 1847850"/>
                <a:gd name="connsiteY70" fmla="*/ 15145 h 257175"/>
                <a:gd name="connsiteX71" fmla="*/ 488347 w 1847850"/>
                <a:gd name="connsiteY71" fmla="*/ 4667 h 257175"/>
                <a:gd name="connsiteX72" fmla="*/ 497205 w 1847850"/>
                <a:gd name="connsiteY72" fmla="*/ 1238 h 257175"/>
                <a:gd name="connsiteX73" fmla="*/ 657511 w 1847850"/>
                <a:gd name="connsiteY73" fmla="*/ 1238 h 257175"/>
                <a:gd name="connsiteX74" fmla="*/ 666274 w 1847850"/>
                <a:gd name="connsiteY74" fmla="*/ 4667 h 257175"/>
                <a:gd name="connsiteX75" fmla="*/ 669512 w 1847850"/>
                <a:gd name="connsiteY75" fmla="*/ 15145 h 257175"/>
                <a:gd name="connsiteX76" fmla="*/ 669512 w 1847850"/>
                <a:gd name="connsiteY76" fmla="*/ 253365 h 257175"/>
                <a:gd name="connsiteX77" fmla="*/ 969074 w 1847850"/>
                <a:gd name="connsiteY77" fmla="*/ 162020 h 257175"/>
                <a:gd name="connsiteX78" fmla="*/ 963263 w 1847850"/>
                <a:gd name="connsiteY78" fmla="*/ 202216 h 257175"/>
                <a:gd name="connsiteX79" fmla="*/ 946118 w 1847850"/>
                <a:gd name="connsiteY79" fmla="*/ 233934 h 257175"/>
                <a:gd name="connsiteX80" fmla="*/ 917448 w 1847850"/>
                <a:gd name="connsiteY80" fmla="*/ 254699 h 257175"/>
                <a:gd name="connsiteX81" fmla="*/ 877633 w 1847850"/>
                <a:gd name="connsiteY81" fmla="*/ 262128 h 257175"/>
                <a:gd name="connsiteX82" fmla="*/ 839153 w 1847850"/>
                <a:gd name="connsiteY82" fmla="*/ 255556 h 257175"/>
                <a:gd name="connsiteX83" fmla="*/ 811816 w 1847850"/>
                <a:gd name="connsiteY83" fmla="*/ 236506 h 257175"/>
                <a:gd name="connsiteX84" fmla="*/ 795528 w 1847850"/>
                <a:gd name="connsiteY84" fmla="*/ 206026 h 257175"/>
                <a:gd name="connsiteX85" fmla="*/ 790194 w 1847850"/>
                <a:gd name="connsiteY85" fmla="*/ 165545 h 257175"/>
                <a:gd name="connsiteX86" fmla="*/ 795814 w 1847850"/>
                <a:gd name="connsiteY86" fmla="*/ 125349 h 257175"/>
                <a:gd name="connsiteX87" fmla="*/ 812959 w 1847850"/>
                <a:gd name="connsiteY87" fmla="*/ 93631 h 257175"/>
                <a:gd name="connsiteX88" fmla="*/ 841534 w 1847850"/>
                <a:gd name="connsiteY88" fmla="*/ 72962 h 257175"/>
                <a:gd name="connsiteX89" fmla="*/ 881444 w 1847850"/>
                <a:gd name="connsiteY89" fmla="*/ 65627 h 257175"/>
                <a:gd name="connsiteX90" fmla="*/ 919925 w 1847850"/>
                <a:gd name="connsiteY90" fmla="*/ 72200 h 257175"/>
                <a:gd name="connsiteX91" fmla="*/ 947261 w 1847850"/>
                <a:gd name="connsiteY91" fmla="*/ 91250 h 257175"/>
                <a:gd name="connsiteX92" fmla="*/ 963644 w 1847850"/>
                <a:gd name="connsiteY92" fmla="*/ 121634 h 257175"/>
                <a:gd name="connsiteX93" fmla="*/ 969074 w 1847850"/>
                <a:gd name="connsiteY93" fmla="*/ 162020 h 257175"/>
                <a:gd name="connsiteX94" fmla="*/ 969074 w 1847850"/>
                <a:gd name="connsiteY94" fmla="*/ 162020 h 257175"/>
                <a:gd name="connsiteX95" fmla="*/ 934593 w 1847850"/>
                <a:gd name="connsiteY95" fmla="*/ 164116 h 257175"/>
                <a:gd name="connsiteX96" fmla="*/ 931831 w 1847850"/>
                <a:gd name="connsiteY96" fmla="*/ 136684 h 257175"/>
                <a:gd name="connsiteX97" fmla="*/ 922973 w 1847850"/>
                <a:gd name="connsiteY97" fmla="*/ 114014 h 257175"/>
                <a:gd name="connsiteX98" fmla="*/ 906304 w 1847850"/>
                <a:gd name="connsiteY98" fmla="*/ 98584 h 257175"/>
                <a:gd name="connsiteX99" fmla="*/ 880015 w 1847850"/>
                <a:gd name="connsiteY99" fmla="*/ 92869 h 257175"/>
                <a:gd name="connsiteX100" fmla="*/ 855059 w 1847850"/>
                <a:gd name="connsiteY100" fmla="*/ 98108 h 257175"/>
                <a:gd name="connsiteX101" fmla="*/ 837914 w 1847850"/>
                <a:gd name="connsiteY101" fmla="*/ 112681 h 257175"/>
                <a:gd name="connsiteX102" fmla="*/ 827913 w 1847850"/>
                <a:gd name="connsiteY102" fmla="*/ 135065 h 257175"/>
                <a:gd name="connsiteX103" fmla="*/ 824675 w 1847850"/>
                <a:gd name="connsiteY103" fmla="*/ 163259 h 257175"/>
                <a:gd name="connsiteX104" fmla="*/ 827342 w 1847850"/>
                <a:gd name="connsiteY104" fmla="*/ 190881 h 257175"/>
                <a:gd name="connsiteX105" fmla="*/ 836295 w 1847850"/>
                <a:gd name="connsiteY105" fmla="*/ 213360 h 257175"/>
                <a:gd name="connsiteX106" fmla="*/ 853059 w 1847850"/>
                <a:gd name="connsiteY106" fmla="*/ 228695 h 257175"/>
                <a:gd name="connsiteX107" fmla="*/ 879253 w 1847850"/>
                <a:gd name="connsiteY107" fmla="*/ 234315 h 257175"/>
                <a:gd name="connsiteX108" fmla="*/ 904113 w 1847850"/>
                <a:gd name="connsiteY108" fmla="*/ 229172 h 257175"/>
                <a:gd name="connsiteX109" fmla="*/ 921353 w 1847850"/>
                <a:gd name="connsiteY109" fmla="*/ 214694 h 257175"/>
                <a:gd name="connsiteX110" fmla="*/ 931355 w 1847850"/>
                <a:gd name="connsiteY110" fmla="*/ 192405 h 257175"/>
                <a:gd name="connsiteX111" fmla="*/ 934593 w 1847850"/>
                <a:gd name="connsiteY111" fmla="*/ 164116 h 257175"/>
                <a:gd name="connsiteX112" fmla="*/ 934593 w 1847850"/>
                <a:gd name="connsiteY112" fmla="*/ 164116 h 257175"/>
                <a:gd name="connsiteX113" fmla="*/ 1233202 w 1847850"/>
                <a:gd name="connsiteY113" fmla="*/ 253365 h 257175"/>
                <a:gd name="connsiteX114" fmla="*/ 1232440 w 1847850"/>
                <a:gd name="connsiteY114" fmla="*/ 256032 h 257175"/>
                <a:gd name="connsiteX115" fmla="*/ 1229773 w 1847850"/>
                <a:gd name="connsiteY115" fmla="*/ 257937 h 257175"/>
                <a:gd name="connsiteX116" fmla="*/ 1224820 w 1847850"/>
                <a:gd name="connsiteY116" fmla="*/ 259175 h 257175"/>
                <a:gd name="connsiteX117" fmla="*/ 1216914 w 1847850"/>
                <a:gd name="connsiteY117" fmla="*/ 259556 h 257175"/>
                <a:gd name="connsiteX118" fmla="*/ 1208818 w 1847850"/>
                <a:gd name="connsiteY118" fmla="*/ 259175 h 257175"/>
                <a:gd name="connsiteX119" fmla="*/ 1203674 w 1847850"/>
                <a:gd name="connsiteY119" fmla="*/ 257937 h 257175"/>
                <a:gd name="connsiteX120" fmla="*/ 1201007 w 1847850"/>
                <a:gd name="connsiteY120" fmla="*/ 256032 h 257175"/>
                <a:gd name="connsiteX121" fmla="*/ 1200150 w 1847850"/>
                <a:gd name="connsiteY121" fmla="*/ 253365 h 257175"/>
                <a:gd name="connsiteX122" fmla="*/ 1200150 w 1847850"/>
                <a:gd name="connsiteY122" fmla="*/ 97155 h 257175"/>
                <a:gd name="connsiteX123" fmla="*/ 1150811 w 1847850"/>
                <a:gd name="connsiteY123" fmla="*/ 97155 h 257175"/>
                <a:gd name="connsiteX124" fmla="*/ 1143191 w 1847850"/>
                <a:gd name="connsiteY124" fmla="*/ 153353 h 257175"/>
                <a:gd name="connsiteX125" fmla="*/ 1133094 w 1847850"/>
                <a:gd name="connsiteY125" fmla="*/ 196310 h 257175"/>
                <a:gd name="connsiteX126" fmla="*/ 1120521 w 1847850"/>
                <a:gd name="connsiteY126" fmla="*/ 227076 h 257175"/>
                <a:gd name="connsiteX127" fmla="*/ 1105376 w 1847850"/>
                <a:gd name="connsiteY127" fmla="*/ 247269 h 257175"/>
                <a:gd name="connsiteX128" fmla="*/ 1087469 w 1847850"/>
                <a:gd name="connsiteY128" fmla="*/ 258318 h 257175"/>
                <a:gd name="connsiteX129" fmla="*/ 1066895 w 1847850"/>
                <a:gd name="connsiteY129" fmla="*/ 261652 h 257175"/>
                <a:gd name="connsiteX130" fmla="*/ 1063847 w 1847850"/>
                <a:gd name="connsiteY130" fmla="*/ 261080 h 257175"/>
                <a:gd name="connsiteX131" fmla="*/ 1061752 w 1847850"/>
                <a:gd name="connsiteY131" fmla="*/ 258890 h 257175"/>
                <a:gd name="connsiteX132" fmla="*/ 1060514 w 1847850"/>
                <a:gd name="connsiteY132" fmla="*/ 254413 h 257175"/>
                <a:gd name="connsiteX133" fmla="*/ 1060133 w 1847850"/>
                <a:gd name="connsiteY133" fmla="*/ 246888 h 257175"/>
                <a:gd name="connsiteX134" fmla="*/ 1060514 w 1847850"/>
                <a:gd name="connsiteY134" fmla="*/ 239173 h 257175"/>
                <a:gd name="connsiteX135" fmla="*/ 1061561 w 1847850"/>
                <a:gd name="connsiteY135" fmla="*/ 234315 h 257175"/>
                <a:gd name="connsiteX136" fmla="*/ 1063276 w 1847850"/>
                <a:gd name="connsiteY136" fmla="*/ 231934 h 257175"/>
                <a:gd name="connsiteX137" fmla="*/ 1065943 w 1847850"/>
                <a:gd name="connsiteY137" fmla="*/ 231362 h 257175"/>
                <a:gd name="connsiteX138" fmla="*/ 1078516 w 1847850"/>
                <a:gd name="connsiteY138" fmla="*/ 228314 h 257175"/>
                <a:gd name="connsiteX139" fmla="*/ 1089660 w 1847850"/>
                <a:gd name="connsiteY139" fmla="*/ 218218 h 257175"/>
                <a:gd name="connsiteX140" fmla="*/ 1099471 w 1847850"/>
                <a:gd name="connsiteY140" fmla="*/ 199739 h 257175"/>
                <a:gd name="connsiteX141" fmla="*/ 1107758 w 1847850"/>
                <a:gd name="connsiteY141" fmla="*/ 171641 h 257175"/>
                <a:gd name="connsiteX142" fmla="*/ 1114901 w 1847850"/>
                <a:gd name="connsiteY142" fmla="*/ 132588 h 257175"/>
                <a:gd name="connsiteX143" fmla="*/ 1121283 w 1847850"/>
                <a:gd name="connsiteY143" fmla="*/ 81248 h 257175"/>
                <a:gd name="connsiteX144" fmla="*/ 1124141 w 1847850"/>
                <a:gd name="connsiteY144" fmla="*/ 72390 h 257175"/>
                <a:gd name="connsiteX145" fmla="*/ 1131189 w 1847850"/>
                <a:gd name="connsiteY145" fmla="*/ 69533 h 257175"/>
                <a:gd name="connsiteX146" fmla="*/ 1223010 w 1847850"/>
                <a:gd name="connsiteY146" fmla="*/ 69533 h 257175"/>
                <a:gd name="connsiteX147" fmla="*/ 1230535 w 1847850"/>
                <a:gd name="connsiteY147" fmla="*/ 72390 h 257175"/>
                <a:gd name="connsiteX148" fmla="*/ 1233202 w 1847850"/>
                <a:gd name="connsiteY148" fmla="*/ 81248 h 257175"/>
                <a:gd name="connsiteX149" fmla="*/ 1233202 w 1847850"/>
                <a:gd name="connsiteY149" fmla="*/ 253365 h 257175"/>
                <a:gd name="connsiteX150" fmla="*/ 1608296 w 1847850"/>
                <a:gd name="connsiteY150" fmla="*/ 161544 h 257175"/>
                <a:gd name="connsiteX151" fmla="*/ 1602486 w 1847850"/>
                <a:gd name="connsiteY151" fmla="*/ 201835 h 257175"/>
                <a:gd name="connsiteX152" fmla="*/ 1585436 w 1847850"/>
                <a:gd name="connsiteY152" fmla="*/ 233648 h 257175"/>
                <a:gd name="connsiteX153" fmla="*/ 1557909 w 1847850"/>
                <a:gd name="connsiteY153" fmla="*/ 254508 h 257175"/>
                <a:gd name="connsiteX154" fmla="*/ 1520762 w 1847850"/>
                <a:gd name="connsiteY154" fmla="*/ 262128 h 257175"/>
                <a:gd name="connsiteX155" fmla="*/ 1483900 w 1847850"/>
                <a:gd name="connsiteY155" fmla="*/ 256223 h 257175"/>
                <a:gd name="connsiteX156" fmla="*/ 1457897 w 1847850"/>
                <a:gd name="connsiteY156" fmla="*/ 239078 h 257175"/>
                <a:gd name="connsiteX157" fmla="*/ 1441990 w 1847850"/>
                <a:gd name="connsiteY157" fmla="*/ 211360 h 257175"/>
                <a:gd name="connsiteX158" fmla="*/ 1435513 w 1847850"/>
                <a:gd name="connsiteY158" fmla="*/ 174117 h 257175"/>
                <a:gd name="connsiteX159" fmla="*/ 1395794 w 1847850"/>
                <a:gd name="connsiteY159" fmla="*/ 174117 h 257175"/>
                <a:gd name="connsiteX160" fmla="*/ 1395794 w 1847850"/>
                <a:gd name="connsiteY160" fmla="*/ 253365 h 257175"/>
                <a:gd name="connsiteX161" fmla="*/ 1394936 w 1847850"/>
                <a:gd name="connsiteY161" fmla="*/ 256032 h 257175"/>
                <a:gd name="connsiteX162" fmla="*/ 1392365 w 1847850"/>
                <a:gd name="connsiteY162" fmla="*/ 257937 h 257175"/>
                <a:gd name="connsiteX163" fmla="*/ 1387412 w 1847850"/>
                <a:gd name="connsiteY163" fmla="*/ 259175 h 257175"/>
                <a:gd name="connsiteX164" fmla="*/ 1379220 w 1847850"/>
                <a:gd name="connsiteY164" fmla="*/ 259556 h 257175"/>
                <a:gd name="connsiteX165" fmla="*/ 1371314 w 1847850"/>
                <a:gd name="connsiteY165" fmla="*/ 259175 h 257175"/>
                <a:gd name="connsiteX166" fmla="*/ 1366266 w 1847850"/>
                <a:gd name="connsiteY166" fmla="*/ 257937 h 257175"/>
                <a:gd name="connsiteX167" fmla="*/ 1363694 w 1847850"/>
                <a:gd name="connsiteY167" fmla="*/ 256032 h 257175"/>
                <a:gd name="connsiteX168" fmla="*/ 1362932 w 1847850"/>
                <a:gd name="connsiteY168" fmla="*/ 253365 h 257175"/>
                <a:gd name="connsiteX169" fmla="*/ 1362932 w 1847850"/>
                <a:gd name="connsiteY169" fmla="*/ 74581 h 257175"/>
                <a:gd name="connsiteX170" fmla="*/ 1363694 w 1847850"/>
                <a:gd name="connsiteY170" fmla="*/ 71819 h 257175"/>
                <a:gd name="connsiteX171" fmla="*/ 1366266 w 1847850"/>
                <a:gd name="connsiteY171" fmla="*/ 69914 h 257175"/>
                <a:gd name="connsiteX172" fmla="*/ 1371314 w 1847850"/>
                <a:gd name="connsiteY172" fmla="*/ 68771 h 257175"/>
                <a:gd name="connsiteX173" fmla="*/ 1379220 w 1847850"/>
                <a:gd name="connsiteY173" fmla="*/ 68390 h 257175"/>
                <a:gd name="connsiteX174" fmla="*/ 1387412 w 1847850"/>
                <a:gd name="connsiteY174" fmla="*/ 68771 h 257175"/>
                <a:gd name="connsiteX175" fmla="*/ 1391888 w 1847850"/>
                <a:gd name="connsiteY175" fmla="*/ 69723 h 257175"/>
                <a:gd name="connsiteX176" fmla="*/ 1392365 w 1847850"/>
                <a:gd name="connsiteY176" fmla="*/ 69914 h 257175"/>
                <a:gd name="connsiteX177" fmla="*/ 1394936 w 1847850"/>
                <a:gd name="connsiteY177" fmla="*/ 71819 h 257175"/>
                <a:gd name="connsiteX178" fmla="*/ 1395794 w 1847850"/>
                <a:gd name="connsiteY178" fmla="*/ 74581 h 257175"/>
                <a:gd name="connsiteX179" fmla="*/ 1395794 w 1847850"/>
                <a:gd name="connsiteY179" fmla="*/ 148114 h 257175"/>
                <a:gd name="connsiteX180" fmla="*/ 1436275 w 1847850"/>
                <a:gd name="connsiteY180" fmla="*/ 148114 h 257175"/>
                <a:gd name="connsiteX181" fmla="*/ 1444371 w 1847850"/>
                <a:gd name="connsiteY181" fmla="*/ 114776 h 257175"/>
                <a:gd name="connsiteX182" fmla="*/ 1461421 w 1847850"/>
                <a:gd name="connsiteY182" fmla="*/ 88773 h 257175"/>
                <a:gd name="connsiteX183" fmla="*/ 1487710 w 1847850"/>
                <a:gd name="connsiteY183" fmla="*/ 71819 h 257175"/>
                <a:gd name="connsiteX184" fmla="*/ 1523429 w 1847850"/>
                <a:gd name="connsiteY184" fmla="*/ 65723 h 257175"/>
                <a:gd name="connsiteX185" fmla="*/ 1560767 w 1847850"/>
                <a:gd name="connsiteY185" fmla="*/ 72485 h 257175"/>
                <a:gd name="connsiteX186" fmla="*/ 1587246 w 1847850"/>
                <a:gd name="connsiteY186" fmla="*/ 91726 h 257175"/>
                <a:gd name="connsiteX187" fmla="*/ 1603058 w 1847850"/>
                <a:gd name="connsiteY187" fmla="*/ 122015 h 257175"/>
                <a:gd name="connsiteX188" fmla="*/ 1608296 w 1847850"/>
                <a:gd name="connsiteY188" fmla="*/ 161544 h 257175"/>
                <a:gd name="connsiteX189" fmla="*/ 1608296 w 1847850"/>
                <a:gd name="connsiteY189" fmla="*/ 161544 h 257175"/>
                <a:gd name="connsiteX190" fmla="*/ 1574006 w 1847850"/>
                <a:gd name="connsiteY190" fmla="*/ 163735 h 257175"/>
                <a:gd name="connsiteX191" fmla="*/ 1571530 w 1847850"/>
                <a:gd name="connsiteY191" fmla="*/ 136874 h 257175"/>
                <a:gd name="connsiteX192" fmla="*/ 1563338 w 1847850"/>
                <a:gd name="connsiteY192" fmla="*/ 114300 h 257175"/>
                <a:gd name="connsiteX193" fmla="*/ 1547432 w 1847850"/>
                <a:gd name="connsiteY193" fmla="*/ 98774 h 257175"/>
                <a:gd name="connsiteX194" fmla="*/ 1522095 w 1847850"/>
                <a:gd name="connsiteY194" fmla="*/ 92964 h 257175"/>
                <a:gd name="connsiteX195" fmla="*/ 1498283 w 1847850"/>
                <a:gd name="connsiteY195" fmla="*/ 98393 h 257175"/>
                <a:gd name="connsiteX196" fmla="*/ 1481614 w 1847850"/>
                <a:gd name="connsiteY196" fmla="*/ 113062 h 257175"/>
                <a:gd name="connsiteX197" fmla="*/ 1471994 w 1847850"/>
                <a:gd name="connsiteY197" fmla="*/ 135350 h 257175"/>
                <a:gd name="connsiteX198" fmla="*/ 1468946 w 1847850"/>
                <a:gd name="connsiteY198" fmla="*/ 163163 h 257175"/>
                <a:gd name="connsiteX199" fmla="*/ 1471327 w 1847850"/>
                <a:gd name="connsiteY199" fmla="*/ 191262 h 257175"/>
                <a:gd name="connsiteX200" fmla="*/ 1479613 w 1847850"/>
                <a:gd name="connsiteY200" fmla="*/ 213932 h 257175"/>
                <a:gd name="connsiteX201" fmla="*/ 1495330 w 1847850"/>
                <a:gd name="connsiteY201" fmla="*/ 229076 h 257175"/>
                <a:gd name="connsiteX202" fmla="*/ 1520762 w 1847850"/>
                <a:gd name="connsiteY202" fmla="*/ 234506 h 257175"/>
                <a:gd name="connsiteX203" fmla="*/ 1543622 w 1847850"/>
                <a:gd name="connsiteY203" fmla="*/ 229934 h 257175"/>
                <a:gd name="connsiteX204" fmla="*/ 1560290 w 1847850"/>
                <a:gd name="connsiteY204" fmla="*/ 216503 h 257175"/>
                <a:gd name="connsiteX205" fmla="*/ 1570482 w 1847850"/>
                <a:gd name="connsiteY205" fmla="*/ 194405 h 257175"/>
                <a:gd name="connsiteX206" fmla="*/ 1574006 w 1847850"/>
                <a:gd name="connsiteY206" fmla="*/ 163735 h 257175"/>
                <a:gd name="connsiteX207" fmla="*/ 1574006 w 1847850"/>
                <a:gd name="connsiteY207" fmla="*/ 163735 h 257175"/>
                <a:gd name="connsiteX208" fmla="*/ 1854137 w 1847850"/>
                <a:gd name="connsiteY208" fmla="*/ 226124 h 257175"/>
                <a:gd name="connsiteX209" fmla="*/ 1853946 w 1847850"/>
                <a:gd name="connsiteY209" fmla="*/ 232029 h 257175"/>
                <a:gd name="connsiteX210" fmla="*/ 1853279 w 1847850"/>
                <a:gd name="connsiteY210" fmla="*/ 236125 h 257175"/>
                <a:gd name="connsiteX211" fmla="*/ 1852041 w 1847850"/>
                <a:gd name="connsiteY211" fmla="*/ 239078 h 257175"/>
                <a:gd name="connsiteX212" fmla="*/ 1848803 w 1847850"/>
                <a:gd name="connsiteY212" fmla="*/ 242888 h 257175"/>
                <a:gd name="connsiteX213" fmla="*/ 1840421 w 1847850"/>
                <a:gd name="connsiteY213" fmla="*/ 249079 h 257175"/>
                <a:gd name="connsiteX214" fmla="*/ 1826990 w 1847850"/>
                <a:gd name="connsiteY214" fmla="*/ 255556 h 257175"/>
                <a:gd name="connsiteX215" fmla="*/ 1810798 w 1847850"/>
                <a:gd name="connsiteY215" fmla="*/ 260223 h 257175"/>
                <a:gd name="connsiteX216" fmla="*/ 1792700 w 1847850"/>
                <a:gd name="connsiteY216" fmla="*/ 262033 h 257175"/>
                <a:gd name="connsiteX217" fmla="*/ 1758601 w 1847850"/>
                <a:gd name="connsiteY217" fmla="*/ 255651 h 257175"/>
                <a:gd name="connsiteX218" fmla="*/ 1733645 w 1847850"/>
                <a:gd name="connsiteY218" fmla="*/ 237077 h 257175"/>
                <a:gd name="connsiteX219" fmla="*/ 1718310 w 1847850"/>
                <a:gd name="connsiteY219" fmla="*/ 207074 h 257175"/>
                <a:gd name="connsiteX220" fmla="*/ 1713071 w 1847850"/>
                <a:gd name="connsiteY220" fmla="*/ 166021 h 257175"/>
                <a:gd name="connsiteX221" fmla="*/ 1719548 w 1847850"/>
                <a:gd name="connsiteY221" fmla="*/ 120587 h 257175"/>
                <a:gd name="connsiteX222" fmla="*/ 1737265 w 1847850"/>
                <a:gd name="connsiteY222" fmla="*/ 89535 h 257175"/>
                <a:gd name="connsiteX223" fmla="*/ 1763649 w 1847850"/>
                <a:gd name="connsiteY223" fmla="*/ 71533 h 257175"/>
                <a:gd name="connsiteX224" fmla="*/ 1796510 w 1847850"/>
                <a:gd name="connsiteY224" fmla="*/ 65627 h 257175"/>
                <a:gd name="connsiteX225" fmla="*/ 1813084 w 1847850"/>
                <a:gd name="connsiteY225" fmla="*/ 67247 h 257175"/>
                <a:gd name="connsiteX226" fmla="*/ 1827848 w 1847850"/>
                <a:gd name="connsiteY226" fmla="*/ 71342 h 257175"/>
                <a:gd name="connsiteX227" fmla="*/ 1839849 w 1847850"/>
                <a:gd name="connsiteY227" fmla="*/ 77343 h 257175"/>
                <a:gd name="connsiteX228" fmla="*/ 1847469 w 1847850"/>
                <a:gd name="connsiteY228" fmla="*/ 83153 h 257175"/>
                <a:gd name="connsiteX229" fmla="*/ 1850708 w 1847850"/>
                <a:gd name="connsiteY229" fmla="*/ 86963 h 257175"/>
                <a:gd name="connsiteX230" fmla="*/ 1852232 w 1847850"/>
                <a:gd name="connsiteY230" fmla="*/ 90202 h 257175"/>
                <a:gd name="connsiteX231" fmla="*/ 1853089 w 1847850"/>
                <a:gd name="connsiteY231" fmla="*/ 94488 h 257175"/>
                <a:gd name="connsiteX232" fmla="*/ 1853279 w 1847850"/>
                <a:gd name="connsiteY232" fmla="*/ 100489 h 257175"/>
                <a:gd name="connsiteX233" fmla="*/ 1851565 w 1847850"/>
                <a:gd name="connsiteY233" fmla="*/ 111252 h 257175"/>
                <a:gd name="connsiteX234" fmla="*/ 1847183 w 1847850"/>
                <a:gd name="connsiteY234" fmla="*/ 114395 h 257175"/>
                <a:gd name="connsiteX235" fmla="*/ 1840325 w 1847850"/>
                <a:gd name="connsiteY235" fmla="*/ 111157 h 257175"/>
                <a:gd name="connsiteX236" fmla="*/ 1830515 w 1847850"/>
                <a:gd name="connsiteY236" fmla="*/ 103918 h 257175"/>
                <a:gd name="connsiteX237" fmla="*/ 1816132 w 1847850"/>
                <a:gd name="connsiteY237" fmla="*/ 96679 h 257175"/>
                <a:gd name="connsiteX238" fmla="*/ 1796129 w 1847850"/>
                <a:gd name="connsiteY238" fmla="*/ 93345 h 257175"/>
                <a:gd name="connsiteX239" fmla="*/ 1759934 w 1847850"/>
                <a:gd name="connsiteY239" fmla="*/ 111538 h 257175"/>
                <a:gd name="connsiteX240" fmla="*/ 1747361 w 1847850"/>
                <a:gd name="connsiteY240" fmla="*/ 164306 h 257175"/>
                <a:gd name="connsiteX241" fmla="*/ 1750600 w 1847850"/>
                <a:gd name="connsiteY241" fmla="*/ 194596 h 257175"/>
                <a:gd name="connsiteX242" fmla="*/ 1760220 w 1847850"/>
                <a:gd name="connsiteY242" fmla="*/ 216313 h 257175"/>
                <a:gd name="connsiteX243" fmla="*/ 1775841 w 1847850"/>
                <a:gd name="connsiteY243" fmla="*/ 229362 h 257175"/>
                <a:gd name="connsiteX244" fmla="*/ 1796987 w 1847850"/>
                <a:gd name="connsiteY244" fmla="*/ 233648 h 257175"/>
                <a:gd name="connsiteX245" fmla="*/ 1816894 w 1847850"/>
                <a:gd name="connsiteY245" fmla="*/ 230029 h 257175"/>
                <a:gd name="connsiteX246" fmla="*/ 1831658 w 1847850"/>
                <a:gd name="connsiteY246" fmla="*/ 222123 h 257175"/>
                <a:gd name="connsiteX247" fmla="*/ 1842230 w 1847850"/>
                <a:gd name="connsiteY247" fmla="*/ 214408 h 257175"/>
                <a:gd name="connsiteX248" fmla="*/ 1848898 w 1847850"/>
                <a:gd name="connsiteY248" fmla="*/ 210979 h 257175"/>
                <a:gd name="connsiteX249" fmla="*/ 1851279 w 1847850"/>
                <a:gd name="connsiteY249" fmla="*/ 211741 h 257175"/>
                <a:gd name="connsiteX250" fmla="*/ 1852994 w 1847850"/>
                <a:gd name="connsiteY250" fmla="*/ 214503 h 257175"/>
                <a:gd name="connsiteX251" fmla="*/ 1853946 w 1847850"/>
                <a:gd name="connsiteY251" fmla="*/ 219266 h 257175"/>
                <a:gd name="connsiteX252" fmla="*/ 1854137 w 1847850"/>
                <a:gd name="connsiteY252" fmla="*/ 226124 h 257175"/>
                <a:gd name="connsiteX253" fmla="*/ 1854137 w 1847850"/>
                <a:gd name="connsiteY253" fmla="*/ 226124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</a:cxnLst>
              <a:rect l="l" t="t" r="r" b="b"/>
              <a:pathLst>
                <a:path w="1847850" h="257175">
                  <a:moveTo>
                    <a:pt x="34100" y="253175"/>
                  </a:moveTo>
                  <a:cubicBezTo>
                    <a:pt x="34100" y="254222"/>
                    <a:pt x="33814" y="255175"/>
                    <a:pt x="33242" y="255937"/>
                  </a:cubicBezTo>
                  <a:cubicBezTo>
                    <a:pt x="32671" y="256794"/>
                    <a:pt x="31814" y="257366"/>
                    <a:pt x="30480" y="257842"/>
                  </a:cubicBezTo>
                  <a:cubicBezTo>
                    <a:pt x="29242" y="258318"/>
                    <a:pt x="27432" y="258699"/>
                    <a:pt x="25241" y="258985"/>
                  </a:cubicBezTo>
                  <a:cubicBezTo>
                    <a:pt x="23051" y="259271"/>
                    <a:pt x="20384" y="259556"/>
                    <a:pt x="17050" y="259556"/>
                  </a:cubicBezTo>
                  <a:cubicBezTo>
                    <a:pt x="13907" y="259556"/>
                    <a:pt x="11144" y="259366"/>
                    <a:pt x="8954" y="258985"/>
                  </a:cubicBezTo>
                  <a:cubicBezTo>
                    <a:pt x="6763" y="258604"/>
                    <a:pt x="4858" y="258318"/>
                    <a:pt x="3620" y="257842"/>
                  </a:cubicBezTo>
                  <a:cubicBezTo>
                    <a:pt x="2286" y="257366"/>
                    <a:pt x="1333" y="256794"/>
                    <a:pt x="857" y="255937"/>
                  </a:cubicBezTo>
                  <a:cubicBezTo>
                    <a:pt x="286" y="255080"/>
                    <a:pt x="0" y="254222"/>
                    <a:pt x="0" y="253175"/>
                  </a:cubicBezTo>
                  <a:lnTo>
                    <a:pt x="0" y="6382"/>
                  </a:lnTo>
                  <a:cubicBezTo>
                    <a:pt x="0" y="5334"/>
                    <a:pt x="286" y="4382"/>
                    <a:pt x="857" y="3620"/>
                  </a:cubicBezTo>
                  <a:cubicBezTo>
                    <a:pt x="1429" y="2762"/>
                    <a:pt x="2477" y="2191"/>
                    <a:pt x="3810" y="1715"/>
                  </a:cubicBezTo>
                  <a:cubicBezTo>
                    <a:pt x="5239" y="1238"/>
                    <a:pt x="7049" y="857"/>
                    <a:pt x="9144" y="572"/>
                  </a:cubicBezTo>
                  <a:cubicBezTo>
                    <a:pt x="11335" y="191"/>
                    <a:pt x="13907" y="0"/>
                    <a:pt x="17050" y="0"/>
                  </a:cubicBezTo>
                  <a:cubicBezTo>
                    <a:pt x="20384" y="0"/>
                    <a:pt x="23146" y="191"/>
                    <a:pt x="25241" y="572"/>
                  </a:cubicBezTo>
                  <a:cubicBezTo>
                    <a:pt x="27432" y="857"/>
                    <a:pt x="29242" y="1238"/>
                    <a:pt x="30480" y="1715"/>
                  </a:cubicBezTo>
                  <a:cubicBezTo>
                    <a:pt x="31814" y="2191"/>
                    <a:pt x="32671" y="2762"/>
                    <a:pt x="33242" y="3620"/>
                  </a:cubicBezTo>
                  <a:cubicBezTo>
                    <a:pt x="33814" y="4477"/>
                    <a:pt x="34100" y="5334"/>
                    <a:pt x="34100" y="6382"/>
                  </a:cubicBezTo>
                  <a:lnTo>
                    <a:pt x="34100" y="253175"/>
                  </a:lnTo>
                  <a:close/>
                  <a:moveTo>
                    <a:pt x="309563" y="16002"/>
                  </a:moveTo>
                  <a:cubicBezTo>
                    <a:pt x="309563" y="18479"/>
                    <a:pt x="309467" y="20669"/>
                    <a:pt x="309182" y="22479"/>
                  </a:cubicBezTo>
                  <a:cubicBezTo>
                    <a:pt x="308896" y="24384"/>
                    <a:pt x="308515" y="25908"/>
                    <a:pt x="307943" y="26956"/>
                  </a:cubicBezTo>
                  <a:cubicBezTo>
                    <a:pt x="307277" y="28099"/>
                    <a:pt x="306610" y="28956"/>
                    <a:pt x="305753" y="29432"/>
                  </a:cubicBezTo>
                  <a:cubicBezTo>
                    <a:pt x="304895" y="30004"/>
                    <a:pt x="303943" y="30290"/>
                    <a:pt x="302895" y="30290"/>
                  </a:cubicBezTo>
                  <a:lnTo>
                    <a:pt x="230505" y="30290"/>
                  </a:lnTo>
                  <a:lnTo>
                    <a:pt x="230505" y="253175"/>
                  </a:lnTo>
                  <a:cubicBezTo>
                    <a:pt x="230505" y="254222"/>
                    <a:pt x="230219" y="255175"/>
                    <a:pt x="229648" y="255937"/>
                  </a:cubicBezTo>
                  <a:cubicBezTo>
                    <a:pt x="229172" y="256794"/>
                    <a:pt x="228219" y="257366"/>
                    <a:pt x="226886" y="257842"/>
                  </a:cubicBezTo>
                  <a:cubicBezTo>
                    <a:pt x="225552" y="258318"/>
                    <a:pt x="223838" y="258699"/>
                    <a:pt x="221647" y="258985"/>
                  </a:cubicBezTo>
                  <a:cubicBezTo>
                    <a:pt x="219456" y="259271"/>
                    <a:pt x="216694" y="259556"/>
                    <a:pt x="213360" y="259556"/>
                  </a:cubicBezTo>
                  <a:cubicBezTo>
                    <a:pt x="210122" y="259556"/>
                    <a:pt x="207455" y="259366"/>
                    <a:pt x="205169" y="258985"/>
                  </a:cubicBezTo>
                  <a:cubicBezTo>
                    <a:pt x="202978" y="258604"/>
                    <a:pt x="201073" y="258318"/>
                    <a:pt x="199835" y="257842"/>
                  </a:cubicBezTo>
                  <a:cubicBezTo>
                    <a:pt x="198501" y="257366"/>
                    <a:pt x="197549" y="256794"/>
                    <a:pt x="197072" y="255937"/>
                  </a:cubicBezTo>
                  <a:cubicBezTo>
                    <a:pt x="196596" y="255080"/>
                    <a:pt x="196310" y="254222"/>
                    <a:pt x="196310" y="253175"/>
                  </a:cubicBezTo>
                  <a:lnTo>
                    <a:pt x="196310" y="30290"/>
                  </a:lnTo>
                  <a:lnTo>
                    <a:pt x="124016" y="30290"/>
                  </a:lnTo>
                  <a:cubicBezTo>
                    <a:pt x="122873" y="30290"/>
                    <a:pt x="122015" y="30004"/>
                    <a:pt x="121063" y="29432"/>
                  </a:cubicBezTo>
                  <a:cubicBezTo>
                    <a:pt x="120206" y="28956"/>
                    <a:pt x="119539" y="28099"/>
                    <a:pt x="118967" y="26956"/>
                  </a:cubicBezTo>
                  <a:cubicBezTo>
                    <a:pt x="118491" y="25908"/>
                    <a:pt x="118015" y="24384"/>
                    <a:pt x="117634" y="22479"/>
                  </a:cubicBezTo>
                  <a:cubicBezTo>
                    <a:pt x="117253" y="20574"/>
                    <a:pt x="117158" y="18479"/>
                    <a:pt x="117158" y="16002"/>
                  </a:cubicBezTo>
                  <a:cubicBezTo>
                    <a:pt x="117158" y="13430"/>
                    <a:pt x="117348" y="11240"/>
                    <a:pt x="117634" y="9335"/>
                  </a:cubicBezTo>
                  <a:cubicBezTo>
                    <a:pt x="117920" y="7334"/>
                    <a:pt x="118491" y="5810"/>
                    <a:pt x="118967" y="4667"/>
                  </a:cubicBezTo>
                  <a:cubicBezTo>
                    <a:pt x="119444" y="3429"/>
                    <a:pt x="120206" y="2667"/>
                    <a:pt x="121063" y="2096"/>
                  </a:cubicBezTo>
                  <a:cubicBezTo>
                    <a:pt x="121920" y="1524"/>
                    <a:pt x="122873" y="1334"/>
                    <a:pt x="124016" y="1334"/>
                  </a:cubicBezTo>
                  <a:lnTo>
                    <a:pt x="302800" y="1334"/>
                  </a:lnTo>
                  <a:cubicBezTo>
                    <a:pt x="303848" y="1334"/>
                    <a:pt x="304800" y="1619"/>
                    <a:pt x="305657" y="2096"/>
                  </a:cubicBezTo>
                  <a:cubicBezTo>
                    <a:pt x="306515" y="2667"/>
                    <a:pt x="307181" y="3429"/>
                    <a:pt x="307848" y="4667"/>
                  </a:cubicBezTo>
                  <a:cubicBezTo>
                    <a:pt x="308420" y="5810"/>
                    <a:pt x="308896" y="7334"/>
                    <a:pt x="309086" y="9335"/>
                  </a:cubicBezTo>
                  <a:cubicBezTo>
                    <a:pt x="309467" y="11240"/>
                    <a:pt x="309563" y="13430"/>
                    <a:pt x="309563" y="16002"/>
                  </a:cubicBezTo>
                  <a:lnTo>
                    <a:pt x="309563" y="16002"/>
                  </a:lnTo>
                  <a:close/>
                  <a:moveTo>
                    <a:pt x="669322" y="253365"/>
                  </a:moveTo>
                  <a:cubicBezTo>
                    <a:pt x="669322" y="254413"/>
                    <a:pt x="669036" y="255365"/>
                    <a:pt x="668465" y="256032"/>
                  </a:cubicBezTo>
                  <a:cubicBezTo>
                    <a:pt x="667893" y="256794"/>
                    <a:pt x="666941" y="257366"/>
                    <a:pt x="665702" y="257937"/>
                  </a:cubicBezTo>
                  <a:cubicBezTo>
                    <a:pt x="664369" y="258413"/>
                    <a:pt x="662559" y="258890"/>
                    <a:pt x="660464" y="259175"/>
                  </a:cubicBezTo>
                  <a:cubicBezTo>
                    <a:pt x="658273" y="259461"/>
                    <a:pt x="655510" y="259556"/>
                    <a:pt x="652272" y="259556"/>
                  </a:cubicBezTo>
                  <a:cubicBezTo>
                    <a:pt x="649129" y="259556"/>
                    <a:pt x="646367" y="259366"/>
                    <a:pt x="644176" y="259175"/>
                  </a:cubicBezTo>
                  <a:cubicBezTo>
                    <a:pt x="641890" y="258890"/>
                    <a:pt x="640080" y="258413"/>
                    <a:pt x="638937" y="257937"/>
                  </a:cubicBezTo>
                  <a:cubicBezTo>
                    <a:pt x="637604" y="257366"/>
                    <a:pt x="636746" y="256794"/>
                    <a:pt x="636175" y="256032"/>
                  </a:cubicBezTo>
                  <a:cubicBezTo>
                    <a:pt x="635508" y="255365"/>
                    <a:pt x="635318" y="254413"/>
                    <a:pt x="635318" y="253365"/>
                  </a:cubicBezTo>
                  <a:lnTo>
                    <a:pt x="635318" y="30861"/>
                  </a:lnTo>
                  <a:lnTo>
                    <a:pt x="519113" y="30861"/>
                  </a:lnTo>
                  <a:lnTo>
                    <a:pt x="519113" y="253460"/>
                  </a:lnTo>
                  <a:cubicBezTo>
                    <a:pt x="519113" y="254508"/>
                    <a:pt x="518732" y="255461"/>
                    <a:pt x="518255" y="256127"/>
                  </a:cubicBezTo>
                  <a:cubicBezTo>
                    <a:pt x="517684" y="256889"/>
                    <a:pt x="516731" y="257461"/>
                    <a:pt x="515493" y="258032"/>
                  </a:cubicBezTo>
                  <a:cubicBezTo>
                    <a:pt x="514160" y="258509"/>
                    <a:pt x="512445" y="258985"/>
                    <a:pt x="510254" y="259271"/>
                  </a:cubicBezTo>
                  <a:cubicBezTo>
                    <a:pt x="508064" y="259556"/>
                    <a:pt x="505396" y="259652"/>
                    <a:pt x="502063" y="259652"/>
                  </a:cubicBezTo>
                  <a:cubicBezTo>
                    <a:pt x="498729" y="259652"/>
                    <a:pt x="496062" y="259461"/>
                    <a:pt x="493776" y="259271"/>
                  </a:cubicBezTo>
                  <a:cubicBezTo>
                    <a:pt x="491585" y="258985"/>
                    <a:pt x="489871" y="258509"/>
                    <a:pt x="488537" y="258032"/>
                  </a:cubicBezTo>
                  <a:cubicBezTo>
                    <a:pt x="487204" y="257461"/>
                    <a:pt x="486251" y="256889"/>
                    <a:pt x="485775" y="256127"/>
                  </a:cubicBezTo>
                  <a:cubicBezTo>
                    <a:pt x="485299" y="255461"/>
                    <a:pt x="484918" y="254508"/>
                    <a:pt x="484918" y="253460"/>
                  </a:cubicBezTo>
                  <a:lnTo>
                    <a:pt x="484918" y="15145"/>
                  </a:lnTo>
                  <a:cubicBezTo>
                    <a:pt x="484918" y="10573"/>
                    <a:pt x="486061" y="6953"/>
                    <a:pt x="488347" y="4667"/>
                  </a:cubicBezTo>
                  <a:cubicBezTo>
                    <a:pt x="490633" y="2381"/>
                    <a:pt x="493681" y="1238"/>
                    <a:pt x="497205" y="1238"/>
                  </a:cubicBezTo>
                  <a:lnTo>
                    <a:pt x="657511" y="1238"/>
                  </a:lnTo>
                  <a:cubicBezTo>
                    <a:pt x="661226" y="1238"/>
                    <a:pt x="664083" y="2381"/>
                    <a:pt x="666274" y="4667"/>
                  </a:cubicBezTo>
                  <a:cubicBezTo>
                    <a:pt x="668369" y="6953"/>
                    <a:pt x="669512" y="10478"/>
                    <a:pt x="669512" y="15145"/>
                  </a:cubicBezTo>
                  <a:lnTo>
                    <a:pt x="669512" y="253365"/>
                  </a:lnTo>
                  <a:close/>
                  <a:moveTo>
                    <a:pt x="969074" y="162020"/>
                  </a:moveTo>
                  <a:cubicBezTo>
                    <a:pt x="969074" y="176594"/>
                    <a:pt x="967169" y="190024"/>
                    <a:pt x="963263" y="202216"/>
                  </a:cubicBezTo>
                  <a:cubicBezTo>
                    <a:pt x="959453" y="214503"/>
                    <a:pt x="953738" y="225076"/>
                    <a:pt x="946118" y="233934"/>
                  </a:cubicBezTo>
                  <a:cubicBezTo>
                    <a:pt x="938498" y="242792"/>
                    <a:pt x="928973" y="249746"/>
                    <a:pt x="917448" y="254699"/>
                  </a:cubicBezTo>
                  <a:cubicBezTo>
                    <a:pt x="906018" y="259652"/>
                    <a:pt x="892683" y="262128"/>
                    <a:pt x="877633" y="262128"/>
                  </a:cubicBezTo>
                  <a:cubicBezTo>
                    <a:pt x="862870" y="262128"/>
                    <a:pt x="850106" y="259937"/>
                    <a:pt x="839153" y="255556"/>
                  </a:cubicBezTo>
                  <a:cubicBezTo>
                    <a:pt x="828294" y="251174"/>
                    <a:pt x="819055" y="244793"/>
                    <a:pt x="811816" y="236506"/>
                  </a:cubicBezTo>
                  <a:cubicBezTo>
                    <a:pt x="804577" y="228124"/>
                    <a:pt x="799148" y="217932"/>
                    <a:pt x="795528" y="206026"/>
                  </a:cubicBezTo>
                  <a:cubicBezTo>
                    <a:pt x="791908" y="194120"/>
                    <a:pt x="790194" y="180594"/>
                    <a:pt x="790194" y="165545"/>
                  </a:cubicBezTo>
                  <a:cubicBezTo>
                    <a:pt x="790194" y="150971"/>
                    <a:pt x="792099" y="137541"/>
                    <a:pt x="795814" y="125349"/>
                  </a:cubicBezTo>
                  <a:cubicBezTo>
                    <a:pt x="799624" y="113062"/>
                    <a:pt x="805339" y="102489"/>
                    <a:pt x="812959" y="93631"/>
                  </a:cubicBezTo>
                  <a:cubicBezTo>
                    <a:pt x="820579" y="84773"/>
                    <a:pt x="830104" y="77915"/>
                    <a:pt x="841534" y="72962"/>
                  </a:cubicBezTo>
                  <a:cubicBezTo>
                    <a:pt x="852964" y="68009"/>
                    <a:pt x="866204" y="65627"/>
                    <a:pt x="881444" y="65627"/>
                  </a:cubicBezTo>
                  <a:cubicBezTo>
                    <a:pt x="896112" y="65627"/>
                    <a:pt x="908971" y="67818"/>
                    <a:pt x="919925" y="72200"/>
                  </a:cubicBezTo>
                  <a:cubicBezTo>
                    <a:pt x="930878" y="76486"/>
                    <a:pt x="940022" y="82963"/>
                    <a:pt x="947261" y="91250"/>
                  </a:cubicBezTo>
                  <a:cubicBezTo>
                    <a:pt x="954596" y="99632"/>
                    <a:pt x="960025" y="109728"/>
                    <a:pt x="963644" y="121634"/>
                  </a:cubicBezTo>
                  <a:cubicBezTo>
                    <a:pt x="967359" y="133541"/>
                    <a:pt x="969074" y="146971"/>
                    <a:pt x="969074" y="162020"/>
                  </a:cubicBezTo>
                  <a:lnTo>
                    <a:pt x="969074" y="162020"/>
                  </a:lnTo>
                  <a:close/>
                  <a:moveTo>
                    <a:pt x="934593" y="164116"/>
                  </a:moveTo>
                  <a:cubicBezTo>
                    <a:pt x="934593" y="154496"/>
                    <a:pt x="933641" y="145352"/>
                    <a:pt x="931831" y="136684"/>
                  </a:cubicBezTo>
                  <a:cubicBezTo>
                    <a:pt x="930116" y="128016"/>
                    <a:pt x="927068" y="120491"/>
                    <a:pt x="922973" y="114014"/>
                  </a:cubicBezTo>
                  <a:cubicBezTo>
                    <a:pt x="918877" y="107537"/>
                    <a:pt x="913257" y="102394"/>
                    <a:pt x="906304" y="98584"/>
                  </a:cubicBezTo>
                  <a:cubicBezTo>
                    <a:pt x="899255" y="94774"/>
                    <a:pt x="890492" y="92869"/>
                    <a:pt x="880015" y="92869"/>
                  </a:cubicBezTo>
                  <a:cubicBezTo>
                    <a:pt x="870299" y="92869"/>
                    <a:pt x="862013" y="94679"/>
                    <a:pt x="855059" y="98108"/>
                  </a:cubicBezTo>
                  <a:cubicBezTo>
                    <a:pt x="848106" y="101537"/>
                    <a:pt x="842391" y="106394"/>
                    <a:pt x="837914" y="112681"/>
                  </a:cubicBezTo>
                  <a:cubicBezTo>
                    <a:pt x="833342" y="118967"/>
                    <a:pt x="830104" y="126492"/>
                    <a:pt x="827913" y="135065"/>
                  </a:cubicBezTo>
                  <a:cubicBezTo>
                    <a:pt x="825722" y="143637"/>
                    <a:pt x="824675" y="153067"/>
                    <a:pt x="824675" y="163259"/>
                  </a:cubicBezTo>
                  <a:cubicBezTo>
                    <a:pt x="824675" y="173069"/>
                    <a:pt x="825532" y="182213"/>
                    <a:pt x="827342" y="190881"/>
                  </a:cubicBezTo>
                  <a:cubicBezTo>
                    <a:pt x="829151" y="199454"/>
                    <a:pt x="832104" y="207074"/>
                    <a:pt x="836295" y="213360"/>
                  </a:cubicBezTo>
                  <a:cubicBezTo>
                    <a:pt x="840391" y="219742"/>
                    <a:pt x="846010" y="224885"/>
                    <a:pt x="853059" y="228695"/>
                  </a:cubicBezTo>
                  <a:cubicBezTo>
                    <a:pt x="860108" y="232505"/>
                    <a:pt x="868871" y="234315"/>
                    <a:pt x="879253" y="234315"/>
                  </a:cubicBezTo>
                  <a:cubicBezTo>
                    <a:pt x="888778" y="234315"/>
                    <a:pt x="897160" y="232601"/>
                    <a:pt x="904113" y="229172"/>
                  </a:cubicBezTo>
                  <a:cubicBezTo>
                    <a:pt x="911162" y="225743"/>
                    <a:pt x="916877" y="220885"/>
                    <a:pt x="921353" y="214694"/>
                  </a:cubicBezTo>
                  <a:cubicBezTo>
                    <a:pt x="925925" y="208502"/>
                    <a:pt x="929259" y="201073"/>
                    <a:pt x="931355" y="192405"/>
                  </a:cubicBezTo>
                  <a:cubicBezTo>
                    <a:pt x="933545" y="183928"/>
                    <a:pt x="934593" y="174498"/>
                    <a:pt x="934593" y="164116"/>
                  </a:cubicBezTo>
                  <a:lnTo>
                    <a:pt x="934593" y="164116"/>
                  </a:lnTo>
                  <a:close/>
                  <a:moveTo>
                    <a:pt x="1233202" y="253365"/>
                  </a:moveTo>
                  <a:cubicBezTo>
                    <a:pt x="1233202" y="254413"/>
                    <a:pt x="1232916" y="255365"/>
                    <a:pt x="1232440" y="256032"/>
                  </a:cubicBezTo>
                  <a:cubicBezTo>
                    <a:pt x="1231868" y="256794"/>
                    <a:pt x="1231011" y="257366"/>
                    <a:pt x="1229773" y="257937"/>
                  </a:cubicBezTo>
                  <a:cubicBezTo>
                    <a:pt x="1228630" y="258413"/>
                    <a:pt x="1226915" y="258890"/>
                    <a:pt x="1224820" y="259175"/>
                  </a:cubicBezTo>
                  <a:cubicBezTo>
                    <a:pt x="1222724" y="259461"/>
                    <a:pt x="1220057" y="259556"/>
                    <a:pt x="1216914" y="259556"/>
                  </a:cubicBezTo>
                  <a:cubicBezTo>
                    <a:pt x="1213580" y="259556"/>
                    <a:pt x="1210818" y="259366"/>
                    <a:pt x="1208818" y="259175"/>
                  </a:cubicBezTo>
                  <a:cubicBezTo>
                    <a:pt x="1206722" y="258890"/>
                    <a:pt x="1205008" y="258413"/>
                    <a:pt x="1203674" y="257937"/>
                  </a:cubicBezTo>
                  <a:cubicBezTo>
                    <a:pt x="1202436" y="257366"/>
                    <a:pt x="1201484" y="256794"/>
                    <a:pt x="1201007" y="256032"/>
                  </a:cubicBezTo>
                  <a:cubicBezTo>
                    <a:pt x="1200531" y="255365"/>
                    <a:pt x="1200150" y="254413"/>
                    <a:pt x="1200150" y="253365"/>
                  </a:cubicBezTo>
                  <a:lnTo>
                    <a:pt x="1200150" y="97155"/>
                  </a:lnTo>
                  <a:lnTo>
                    <a:pt x="1150811" y="97155"/>
                  </a:lnTo>
                  <a:cubicBezTo>
                    <a:pt x="1148715" y="118301"/>
                    <a:pt x="1146239" y="136970"/>
                    <a:pt x="1143191" y="153353"/>
                  </a:cubicBezTo>
                  <a:cubicBezTo>
                    <a:pt x="1140238" y="169736"/>
                    <a:pt x="1136809" y="184118"/>
                    <a:pt x="1133094" y="196310"/>
                  </a:cubicBezTo>
                  <a:cubicBezTo>
                    <a:pt x="1129379" y="208502"/>
                    <a:pt x="1125188" y="218789"/>
                    <a:pt x="1120521" y="227076"/>
                  </a:cubicBezTo>
                  <a:cubicBezTo>
                    <a:pt x="1115949" y="235458"/>
                    <a:pt x="1110806" y="242126"/>
                    <a:pt x="1105376" y="247269"/>
                  </a:cubicBezTo>
                  <a:cubicBezTo>
                    <a:pt x="1099852" y="252413"/>
                    <a:pt x="1093946" y="256127"/>
                    <a:pt x="1087469" y="258318"/>
                  </a:cubicBezTo>
                  <a:cubicBezTo>
                    <a:pt x="1081088" y="260509"/>
                    <a:pt x="1074134" y="261652"/>
                    <a:pt x="1066895" y="261652"/>
                  </a:cubicBezTo>
                  <a:cubicBezTo>
                    <a:pt x="1065752" y="261652"/>
                    <a:pt x="1064705" y="261461"/>
                    <a:pt x="1063847" y="261080"/>
                  </a:cubicBezTo>
                  <a:cubicBezTo>
                    <a:pt x="1062990" y="260699"/>
                    <a:pt x="1062323" y="259937"/>
                    <a:pt x="1061752" y="258890"/>
                  </a:cubicBezTo>
                  <a:cubicBezTo>
                    <a:pt x="1061180" y="257842"/>
                    <a:pt x="1060799" y="256318"/>
                    <a:pt x="1060514" y="254413"/>
                  </a:cubicBezTo>
                  <a:cubicBezTo>
                    <a:pt x="1060228" y="252508"/>
                    <a:pt x="1060133" y="250031"/>
                    <a:pt x="1060133" y="246888"/>
                  </a:cubicBezTo>
                  <a:cubicBezTo>
                    <a:pt x="1060133" y="243745"/>
                    <a:pt x="1060323" y="241173"/>
                    <a:pt x="1060514" y="239173"/>
                  </a:cubicBezTo>
                  <a:cubicBezTo>
                    <a:pt x="1060704" y="237077"/>
                    <a:pt x="1061085" y="235553"/>
                    <a:pt x="1061561" y="234315"/>
                  </a:cubicBezTo>
                  <a:cubicBezTo>
                    <a:pt x="1061942" y="233172"/>
                    <a:pt x="1062609" y="232315"/>
                    <a:pt x="1063276" y="231934"/>
                  </a:cubicBezTo>
                  <a:cubicBezTo>
                    <a:pt x="1064038" y="231553"/>
                    <a:pt x="1064895" y="231362"/>
                    <a:pt x="1065943" y="231362"/>
                  </a:cubicBezTo>
                  <a:cubicBezTo>
                    <a:pt x="1070324" y="231362"/>
                    <a:pt x="1074515" y="230410"/>
                    <a:pt x="1078516" y="228314"/>
                  </a:cubicBezTo>
                  <a:cubicBezTo>
                    <a:pt x="1082516" y="226219"/>
                    <a:pt x="1086136" y="222885"/>
                    <a:pt x="1089660" y="218218"/>
                  </a:cubicBezTo>
                  <a:cubicBezTo>
                    <a:pt x="1093089" y="213455"/>
                    <a:pt x="1096423" y="207359"/>
                    <a:pt x="1099471" y="199739"/>
                  </a:cubicBezTo>
                  <a:cubicBezTo>
                    <a:pt x="1102519" y="192119"/>
                    <a:pt x="1105281" y="182785"/>
                    <a:pt x="1107758" y="171641"/>
                  </a:cubicBezTo>
                  <a:cubicBezTo>
                    <a:pt x="1110234" y="160496"/>
                    <a:pt x="1112615" y="147447"/>
                    <a:pt x="1114901" y="132588"/>
                  </a:cubicBezTo>
                  <a:cubicBezTo>
                    <a:pt x="1117092" y="117634"/>
                    <a:pt x="1119378" y="100584"/>
                    <a:pt x="1121283" y="81248"/>
                  </a:cubicBezTo>
                  <a:cubicBezTo>
                    <a:pt x="1121569" y="77248"/>
                    <a:pt x="1122521" y="74295"/>
                    <a:pt x="1124141" y="72390"/>
                  </a:cubicBezTo>
                  <a:cubicBezTo>
                    <a:pt x="1125855" y="70485"/>
                    <a:pt x="1128141" y="69533"/>
                    <a:pt x="1131189" y="69533"/>
                  </a:cubicBezTo>
                  <a:lnTo>
                    <a:pt x="1223010" y="69533"/>
                  </a:lnTo>
                  <a:cubicBezTo>
                    <a:pt x="1226249" y="69533"/>
                    <a:pt x="1228630" y="70485"/>
                    <a:pt x="1230535" y="72390"/>
                  </a:cubicBezTo>
                  <a:cubicBezTo>
                    <a:pt x="1232249" y="74390"/>
                    <a:pt x="1233202" y="77248"/>
                    <a:pt x="1233202" y="81248"/>
                  </a:cubicBezTo>
                  <a:lnTo>
                    <a:pt x="1233202" y="253365"/>
                  </a:lnTo>
                  <a:close/>
                  <a:moveTo>
                    <a:pt x="1608296" y="161544"/>
                  </a:moveTo>
                  <a:cubicBezTo>
                    <a:pt x="1608296" y="176117"/>
                    <a:pt x="1606391" y="189548"/>
                    <a:pt x="1602486" y="201835"/>
                  </a:cubicBezTo>
                  <a:cubicBezTo>
                    <a:pt x="1598581" y="214217"/>
                    <a:pt x="1592866" y="224790"/>
                    <a:pt x="1585436" y="233648"/>
                  </a:cubicBezTo>
                  <a:cubicBezTo>
                    <a:pt x="1578007" y="242507"/>
                    <a:pt x="1568768" y="249460"/>
                    <a:pt x="1557909" y="254508"/>
                  </a:cubicBezTo>
                  <a:cubicBezTo>
                    <a:pt x="1547051" y="259556"/>
                    <a:pt x="1534668" y="262128"/>
                    <a:pt x="1520762" y="262128"/>
                  </a:cubicBezTo>
                  <a:cubicBezTo>
                    <a:pt x="1506474" y="262128"/>
                    <a:pt x="1494187" y="260128"/>
                    <a:pt x="1483900" y="256223"/>
                  </a:cubicBezTo>
                  <a:cubicBezTo>
                    <a:pt x="1473518" y="252317"/>
                    <a:pt x="1464850" y="246602"/>
                    <a:pt x="1457897" y="239078"/>
                  </a:cubicBezTo>
                  <a:cubicBezTo>
                    <a:pt x="1450943" y="231458"/>
                    <a:pt x="1445609" y="222218"/>
                    <a:pt x="1441990" y="211360"/>
                  </a:cubicBezTo>
                  <a:cubicBezTo>
                    <a:pt x="1438370" y="200406"/>
                    <a:pt x="1436180" y="188024"/>
                    <a:pt x="1435513" y="174117"/>
                  </a:cubicBezTo>
                  <a:lnTo>
                    <a:pt x="1395794" y="174117"/>
                  </a:lnTo>
                  <a:lnTo>
                    <a:pt x="1395794" y="253365"/>
                  </a:lnTo>
                  <a:cubicBezTo>
                    <a:pt x="1395794" y="254413"/>
                    <a:pt x="1395508" y="255365"/>
                    <a:pt x="1394936" y="256032"/>
                  </a:cubicBezTo>
                  <a:cubicBezTo>
                    <a:pt x="1394365" y="256794"/>
                    <a:pt x="1393508" y="257366"/>
                    <a:pt x="1392365" y="257937"/>
                  </a:cubicBezTo>
                  <a:cubicBezTo>
                    <a:pt x="1391126" y="258413"/>
                    <a:pt x="1389507" y="258890"/>
                    <a:pt x="1387412" y="259175"/>
                  </a:cubicBezTo>
                  <a:cubicBezTo>
                    <a:pt x="1385221" y="259461"/>
                    <a:pt x="1382459" y="259556"/>
                    <a:pt x="1379220" y="259556"/>
                  </a:cubicBezTo>
                  <a:cubicBezTo>
                    <a:pt x="1376077" y="259556"/>
                    <a:pt x="1373410" y="259366"/>
                    <a:pt x="1371314" y="259175"/>
                  </a:cubicBezTo>
                  <a:cubicBezTo>
                    <a:pt x="1369219" y="258890"/>
                    <a:pt x="1367504" y="258413"/>
                    <a:pt x="1366266" y="257937"/>
                  </a:cubicBezTo>
                  <a:cubicBezTo>
                    <a:pt x="1364933" y="257366"/>
                    <a:pt x="1364075" y="256794"/>
                    <a:pt x="1363694" y="256032"/>
                  </a:cubicBezTo>
                  <a:cubicBezTo>
                    <a:pt x="1363218" y="255365"/>
                    <a:pt x="1362932" y="254413"/>
                    <a:pt x="1362932" y="253365"/>
                  </a:cubicBezTo>
                  <a:lnTo>
                    <a:pt x="1362932" y="74581"/>
                  </a:lnTo>
                  <a:cubicBezTo>
                    <a:pt x="1362932" y="73533"/>
                    <a:pt x="1363218" y="72676"/>
                    <a:pt x="1363694" y="71819"/>
                  </a:cubicBezTo>
                  <a:cubicBezTo>
                    <a:pt x="1364075" y="71152"/>
                    <a:pt x="1364933" y="70485"/>
                    <a:pt x="1366266" y="69914"/>
                  </a:cubicBezTo>
                  <a:cubicBezTo>
                    <a:pt x="1367504" y="69247"/>
                    <a:pt x="1369124" y="68961"/>
                    <a:pt x="1371314" y="68771"/>
                  </a:cubicBezTo>
                  <a:cubicBezTo>
                    <a:pt x="1373505" y="68580"/>
                    <a:pt x="1376077" y="68390"/>
                    <a:pt x="1379220" y="68390"/>
                  </a:cubicBezTo>
                  <a:cubicBezTo>
                    <a:pt x="1382554" y="68390"/>
                    <a:pt x="1385221" y="68485"/>
                    <a:pt x="1387412" y="68771"/>
                  </a:cubicBezTo>
                  <a:cubicBezTo>
                    <a:pt x="1389221" y="68961"/>
                    <a:pt x="1390745" y="69247"/>
                    <a:pt x="1391888" y="69723"/>
                  </a:cubicBezTo>
                  <a:cubicBezTo>
                    <a:pt x="1392079" y="69818"/>
                    <a:pt x="1392269" y="69914"/>
                    <a:pt x="1392365" y="69914"/>
                  </a:cubicBezTo>
                  <a:cubicBezTo>
                    <a:pt x="1393508" y="70485"/>
                    <a:pt x="1394365" y="71152"/>
                    <a:pt x="1394936" y="71819"/>
                  </a:cubicBezTo>
                  <a:cubicBezTo>
                    <a:pt x="1395413" y="72581"/>
                    <a:pt x="1395794" y="73438"/>
                    <a:pt x="1395794" y="74581"/>
                  </a:cubicBezTo>
                  <a:lnTo>
                    <a:pt x="1395794" y="148114"/>
                  </a:lnTo>
                  <a:lnTo>
                    <a:pt x="1436275" y="148114"/>
                  </a:lnTo>
                  <a:cubicBezTo>
                    <a:pt x="1437513" y="135922"/>
                    <a:pt x="1440180" y="124778"/>
                    <a:pt x="1444371" y="114776"/>
                  </a:cubicBezTo>
                  <a:cubicBezTo>
                    <a:pt x="1448467" y="104680"/>
                    <a:pt x="1454182" y="96012"/>
                    <a:pt x="1461421" y="88773"/>
                  </a:cubicBezTo>
                  <a:cubicBezTo>
                    <a:pt x="1468565" y="81439"/>
                    <a:pt x="1477423" y="75819"/>
                    <a:pt x="1487710" y="71819"/>
                  </a:cubicBezTo>
                  <a:cubicBezTo>
                    <a:pt x="1497997" y="67723"/>
                    <a:pt x="1509998" y="65723"/>
                    <a:pt x="1523429" y="65723"/>
                  </a:cubicBezTo>
                  <a:cubicBezTo>
                    <a:pt x="1537716" y="65723"/>
                    <a:pt x="1550194" y="68009"/>
                    <a:pt x="1560767" y="72485"/>
                  </a:cubicBezTo>
                  <a:cubicBezTo>
                    <a:pt x="1571339" y="76962"/>
                    <a:pt x="1580198" y="83439"/>
                    <a:pt x="1587246" y="91726"/>
                  </a:cubicBezTo>
                  <a:cubicBezTo>
                    <a:pt x="1594199" y="100108"/>
                    <a:pt x="1599533" y="110109"/>
                    <a:pt x="1603058" y="122015"/>
                  </a:cubicBezTo>
                  <a:cubicBezTo>
                    <a:pt x="1606582" y="133826"/>
                    <a:pt x="1608296" y="146971"/>
                    <a:pt x="1608296" y="161544"/>
                  </a:cubicBezTo>
                  <a:lnTo>
                    <a:pt x="1608296" y="161544"/>
                  </a:lnTo>
                  <a:close/>
                  <a:moveTo>
                    <a:pt x="1574006" y="163735"/>
                  </a:moveTo>
                  <a:cubicBezTo>
                    <a:pt x="1574006" y="154400"/>
                    <a:pt x="1573149" y="145352"/>
                    <a:pt x="1571530" y="136874"/>
                  </a:cubicBezTo>
                  <a:cubicBezTo>
                    <a:pt x="1570006" y="128397"/>
                    <a:pt x="1567148" y="120872"/>
                    <a:pt x="1563338" y="114300"/>
                  </a:cubicBezTo>
                  <a:cubicBezTo>
                    <a:pt x="1559433" y="107823"/>
                    <a:pt x="1554194" y="102680"/>
                    <a:pt x="1547432" y="98774"/>
                  </a:cubicBezTo>
                  <a:cubicBezTo>
                    <a:pt x="1540764" y="94964"/>
                    <a:pt x="1532287" y="92964"/>
                    <a:pt x="1522095" y="92964"/>
                  </a:cubicBezTo>
                  <a:cubicBezTo>
                    <a:pt x="1512951" y="92964"/>
                    <a:pt x="1505045" y="94774"/>
                    <a:pt x="1498283" y="98393"/>
                  </a:cubicBezTo>
                  <a:cubicBezTo>
                    <a:pt x="1491520" y="101918"/>
                    <a:pt x="1485995" y="106871"/>
                    <a:pt x="1481614" y="113062"/>
                  </a:cubicBezTo>
                  <a:cubicBezTo>
                    <a:pt x="1477328" y="119253"/>
                    <a:pt x="1473994" y="126778"/>
                    <a:pt x="1471994" y="135350"/>
                  </a:cubicBezTo>
                  <a:cubicBezTo>
                    <a:pt x="1469898" y="143923"/>
                    <a:pt x="1468946" y="153257"/>
                    <a:pt x="1468946" y="163163"/>
                  </a:cubicBezTo>
                  <a:cubicBezTo>
                    <a:pt x="1468946" y="173165"/>
                    <a:pt x="1469708" y="182594"/>
                    <a:pt x="1471327" y="191262"/>
                  </a:cubicBezTo>
                  <a:cubicBezTo>
                    <a:pt x="1472851" y="199930"/>
                    <a:pt x="1475708" y="207455"/>
                    <a:pt x="1479613" y="213932"/>
                  </a:cubicBezTo>
                  <a:cubicBezTo>
                    <a:pt x="1483519" y="220313"/>
                    <a:pt x="1488758" y="225362"/>
                    <a:pt x="1495330" y="229076"/>
                  </a:cubicBezTo>
                  <a:cubicBezTo>
                    <a:pt x="1501997" y="232791"/>
                    <a:pt x="1510475" y="234506"/>
                    <a:pt x="1520762" y="234506"/>
                  </a:cubicBezTo>
                  <a:cubicBezTo>
                    <a:pt x="1529429" y="234506"/>
                    <a:pt x="1537049" y="232982"/>
                    <a:pt x="1543622" y="229934"/>
                  </a:cubicBezTo>
                  <a:cubicBezTo>
                    <a:pt x="1550289" y="226886"/>
                    <a:pt x="1555813" y="222409"/>
                    <a:pt x="1560290" y="216503"/>
                  </a:cubicBezTo>
                  <a:cubicBezTo>
                    <a:pt x="1564862" y="210598"/>
                    <a:pt x="1568196" y="203264"/>
                    <a:pt x="1570482" y="194405"/>
                  </a:cubicBezTo>
                  <a:cubicBezTo>
                    <a:pt x="1572768" y="185547"/>
                    <a:pt x="1574006" y="175260"/>
                    <a:pt x="1574006" y="163735"/>
                  </a:cubicBezTo>
                  <a:lnTo>
                    <a:pt x="1574006" y="163735"/>
                  </a:lnTo>
                  <a:close/>
                  <a:moveTo>
                    <a:pt x="1854137" y="226124"/>
                  </a:moveTo>
                  <a:cubicBezTo>
                    <a:pt x="1854137" y="228410"/>
                    <a:pt x="1854041" y="230315"/>
                    <a:pt x="1853946" y="232029"/>
                  </a:cubicBezTo>
                  <a:cubicBezTo>
                    <a:pt x="1853756" y="233648"/>
                    <a:pt x="1853565" y="235077"/>
                    <a:pt x="1853279" y="236125"/>
                  </a:cubicBezTo>
                  <a:cubicBezTo>
                    <a:pt x="1852898" y="237268"/>
                    <a:pt x="1852517" y="238316"/>
                    <a:pt x="1852041" y="239078"/>
                  </a:cubicBezTo>
                  <a:cubicBezTo>
                    <a:pt x="1851565" y="239935"/>
                    <a:pt x="1850517" y="241268"/>
                    <a:pt x="1848803" y="242888"/>
                  </a:cubicBezTo>
                  <a:cubicBezTo>
                    <a:pt x="1847183" y="244507"/>
                    <a:pt x="1844326" y="246602"/>
                    <a:pt x="1840421" y="249079"/>
                  </a:cubicBezTo>
                  <a:cubicBezTo>
                    <a:pt x="1836420" y="251555"/>
                    <a:pt x="1831943" y="253651"/>
                    <a:pt x="1826990" y="255556"/>
                  </a:cubicBezTo>
                  <a:cubicBezTo>
                    <a:pt x="1822037" y="257556"/>
                    <a:pt x="1816608" y="259080"/>
                    <a:pt x="1810798" y="260223"/>
                  </a:cubicBezTo>
                  <a:cubicBezTo>
                    <a:pt x="1804988" y="261461"/>
                    <a:pt x="1798892" y="262033"/>
                    <a:pt x="1792700" y="262033"/>
                  </a:cubicBezTo>
                  <a:cubicBezTo>
                    <a:pt x="1779842" y="262033"/>
                    <a:pt x="1768507" y="259842"/>
                    <a:pt x="1758601" y="255651"/>
                  </a:cubicBezTo>
                  <a:cubicBezTo>
                    <a:pt x="1748600" y="251365"/>
                    <a:pt x="1740408" y="245174"/>
                    <a:pt x="1733645" y="237077"/>
                  </a:cubicBezTo>
                  <a:cubicBezTo>
                    <a:pt x="1726978" y="228981"/>
                    <a:pt x="1721834" y="218885"/>
                    <a:pt x="1718310" y="207074"/>
                  </a:cubicBezTo>
                  <a:cubicBezTo>
                    <a:pt x="1714881" y="195167"/>
                    <a:pt x="1713071" y="181451"/>
                    <a:pt x="1713071" y="166021"/>
                  </a:cubicBezTo>
                  <a:cubicBezTo>
                    <a:pt x="1713071" y="148400"/>
                    <a:pt x="1715167" y="133255"/>
                    <a:pt x="1719548" y="120587"/>
                  </a:cubicBezTo>
                  <a:cubicBezTo>
                    <a:pt x="1723834" y="108014"/>
                    <a:pt x="1729740" y="97631"/>
                    <a:pt x="1737265" y="89535"/>
                  </a:cubicBezTo>
                  <a:cubicBezTo>
                    <a:pt x="1744694" y="81439"/>
                    <a:pt x="1753553" y="75438"/>
                    <a:pt x="1763649" y="71533"/>
                  </a:cubicBezTo>
                  <a:cubicBezTo>
                    <a:pt x="1773841" y="67628"/>
                    <a:pt x="1784699" y="65627"/>
                    <a:pt x="1796510" y="65627"/>
                  </a:cubicBezTo>
                  <a:cubicBezTo>
                    <a:pt x="1802225" y="65627"/>
                    <a:pt x="1807750" y="66199"/>
                    <a:pt x="1813084" y="67247"/>
                  </a:cubicBezTo>
                  <a:cubicBezTo>
                    <a:pt x="1818418" y="68294"/>
                    <a:pt x="1823371" y="69723"/>
                    <a:pt x="1827848" y="71342"/>
                  </a:cubicBezTo>
                  <a:cubicBezTo>
                    <a:pt x="1832324" y="73057"/>
                    <a:pt x="1836325" y="75057"/>
                    <a:pt x="1839849" y="77343"/>
                  </a:cubicBezTo>
                  <a:cubicBezTo>
                    <a:pt x="1843373" y="79534"/>
                    <a:pt x="1845945" y="81439"/>
                    <a:pt x="1847469" y="83153"/>
                  </a:cubicBezTo>
                  <a:cubicBezTo>
                    <a:pt x="1849088" y="84677"/>
                    <a:pt x="1850231" y="86011"/>
                    <a:pt x="1850708" y="86963"/>
                  </a:cubicBezTo>
                  <a:cubicBezTo>
                    <a:pt x="1851279" y="87821"/>
                    <a:pt x="1851851" y="88868"/>
                    <a:pt x="1852232" y="90202"/>
                  </a:cubicBezTo>
                  <a:cubicBezTo>
                    <a:pt x="1852613" y="91535"/>
                    <a:pt x="1852898" y="92869"/>
                    <a:pt x="1853089" y="94488"/>
                  </a:cubicBezTo>
                  <a:cubicBezTo>
                    <a:pt x="1853184" y="96012"/>
                    <a:pt x="1853279" y="98108"/>
                    <a:pt x="1853279" y="100489"/>
                  </a:cubicBezTo>
                  <a:cubicBezTo>
                    <a:pt x="1853279" y="105632"/>
                    <a:pt x="1852708" y="109252"/>
                    <a:pt x="1851565" y="111252"/>
                  </a:cubicBezTo>
                  <a:cubicBezTo>
                    <a:pt x="1850327" y="113348"/>
                    <a:pt x="1848898" y="114395"/>
                    <a:pt x="1847183" y="114395"/>
                  </a:cubicBezTo>
                  <a:cubicBezTo>
                    <a:pt x="1845183" y="114395"/>
                    <a:pt x="1842897" y="113348"/>
                    <a:pt x="1840325" y="111157"/>
                  </a:cubicBezTo>
                  <a:cubicBezTo>
                    <a:pt x="1837754" y="108966"/>
                    <a:pt x="1834515" y="106585"/>
                    <a:pt x="1830515" y="103918"/>
                  </a:cubicBezTo>
                  <a:cubicBezTo>
                    <a:pt x="1826609" y="101251"/>
                    <a:pt x="1821752" y="98870"/>
                    <a:pt x="1816132" y="96679"/>
                  </a:cubicBezTo>
                  <a:cubicBezTo>
                    <a:pt x="1810512" y="94488"/>
                    <a:pt x="1803845" y="93345"/>
                    <a:pt x="1796129" y="93345"/>
                  </a:cubicBezTo>
                  <a:cubicBezTo>
                    <a:pt x="1780413" y="93345"/>
                    <a:pt x="1768316" y="99441"/>
                    <a:pt x="1759934" y="111538"/>
                  </a:cubicBezTo>
                  <a:cubicBezTo>
                    <a:pt x="1751552" y="123635"/>
                    <a:pt x="1747361" y="141256"/>
                    <a:pt x="1747361" y="164306"/>
                  </a:cubicBezTo>
                  <a:cubicBezTo>
                    <a:pt x="1747361" y="175832"/>
                    <a:pt x="1748409" y="185928"/>
                    <a:pt x="1750600" y="194596"/>
                  </a:cubicBezTo>
                  <a:cubicBezTo>
                    <a:pt x="1752791" y="203264"/>
                    <a:pt x="1756029" y="210598"/>
                    <a:pt x="1760220" y="216313"/>
                  </a:cubicBezTo>
                  <a:cubicBezTo>
                    <a:pt x="1764506" y="222123"/>
                    <a:pt x="1769650" y="226505"/>
                    <a:pt x="1775841" y="229362"/>
                  </a:cubicBezTo>
                  <a:cubicBezTo>
                    <a:pt x="1782032" y="232220"/>
                    <a:pt x="1789081" y="233648"/>
                    <a:pt x="1796987" y="233648"/>
                  </a:cubicBezTo>
                  <a:cubicBezTo>
                    <a:pt x="1804511" y="233648"/>
                    <a:pt x="1811179" y="232410"/>
                    <a:pt x="1816894" y="230029"/>
                  </a:cubicBezTo>
                  <a:cubicBezTo>
                    <a:pt x="1822609" y="227648"/>
                    <a:pt x="1827562" y="224981"/>
                    <a:pt x="1831658" y="222123"/>
                  </a:cubicBezTo>
                  <a:cubicBezTo>
                    <a:pt x="1835849" y="219266"/>
                    <a:pt x="1839373" y="216694"/>
                    <a:pt x="1842230" y="214408"/>
                  </a:cubicBezTo>
                  <a:cubicBezTo>
                    <a:pt x="1845088" y="212122"/>
                    <a:pt x="1847279" y="210979"/>
                    <a:pt x="1848898" y="210979"/>
                  </a:cubicBezTo>
                  <a:cubicBezTo>
                    <a:pt x="1849755" y="210979"/>
                    <a:pt x="1850612" y="211265"/>
                    <a:pt x="1851279" y="211741"/>
                  </a:cubicBezTo>
                  <a:cubicBezTo>
                    <a:pt x="1851946" y="212312"/>
                    <a:pt x="1852517" y="213170"/>
                    <a:pt x="1852994" y="214503"/>
                  </a:cubicBezTo>
                  <a:cubicBezTo>
                    <a:pt x="1853470" y="215837"/>
                    <a:pt x="1853756" y="217361"/>
                    <a:pt x="1853946" y="219266"/>
                  </a:cubicBezTo>
                  <a:cubicBezTo>
                    <a:pt x="1854041" y="221266"/>
                    <a:pt x="1854137" y="223457"/>
                    <a:pt x="1854137" y="226124"/>
                  </a:cubicBezTo>
                  <a:lnTo>
                    <a:pt x="1854137" y="22612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pic>
        <p:nvPicPr>
          <p:cNvPr id="56" name="Рисунок 55">
            <a:extLst>
              <a:ext uri="{FF2B5EF4-FFF2-40B4-BE49-F238E27FC236}">
                <a16:creationId xmlns="" xmlns:a16="http://schemas.microsoft.com/office/drawing/2014/main" id="{67EFFE10-8188-4276-803F-C83C08C21C0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l="18761" t="52001" r="38757" b="-1"/>
          <a:stretch/>
        </p:blipFill>
        <p:spPr>
          <a:xfrm>
            <a:off x="1428210" y="0"/>
            <a:ext cx="455050" cy="1651556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478B2DDF-FC97-4F97-A395-4FAE4143B0D0}"/>
              </a:ext>
            </a:extLst>
          </p:cNvPr>
          <p:cNvSpPr/>
          <p:nvPr/>
        </p:nvSpPr>
        <p:spPr>
          <a:xfrm>
            <a:off x="-660073" y="-3"/>
            <a:ext cx="360219" cy="360219"/>
          </a:xfrm>
          <a:prstGeom prst="rect">
            <a:avLst/>
          </a:prstGeom>
          <a:solidFill>
            <a:srgbClr val="F25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C750D128-AF18-4E93-A921-0083C95BFF36}"/>
              </a:ext>
            </a:extLst>
          </p:cNvPr>
          <p:cNvSpPr/>
          <p:nvPr/>
        </p:nvSpPr>
        <p:spPr>
          <a:xfrm>
            <a:off x="-660073" y="1494564"/>
            <a:ext cx="360219" cy="360219"/>
          </a:xfrm>
          <a:prstGeom prst="rect">
            <a:avLst/>
          </a:prstGeom>
          <a:solidFill>
            <a:srgbClr val="1A75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="" xmlns:a16="http://schemas.microsoft.com/office/drawing/2014/main" id="{924F223D-AF96-49B5-A5AC-2334B3D94DB9}"/>
              </a:ext>
            </a:extLst>
          </p:cNvPr>
          <p:cNvSpPr/>
          <p:nvPr/>
        </p:nvSpPr>
        <p:spPr>
          <a:xfrm>
            <a:off x="-660073" y="1992753"/>
            <a:ext cx="360219" cy="360219"/>
          </a:xfrm>
          <a:prstGeom prst="rect">
            <a:avLst/>
          </a:prstGeom>
          <a:solidFill>
            <a:srgbClr val="0A2D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>
            <a:extLst>
              <a:ext uri="{FF2B5EF4-FFF2-40B4-BE49-F238E27FC236}">
                <a16:creationId xmlns="" xmlns:a16="http://schemas.microsoft.com/office/drawing/2014/main" id="{89FD8FD2-3F77-4029-9B16-BF7B456FB7A7}"/>
              </a:ext>
            </a:extLst>
          </p:cNvPr>
          <p:cNvSpPr/>
          <p:nvPr/>
        </p:nvSpPr>
        <p:spPr>
          <a:xfrm>
            <a:off x="-660073" y="2490941"/>
            <a:ext cx="360219" cy="360219"/>
          </a:xfrm>
          <a:prstGeom prst="rect">
            <a:avLst/>
          </a:prstGeom>
          <a:solidFill>
            <a:srgbClr val="3B9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="" xmlns:a16="http://schemas.microsoft.com/office/drawing/2014/main" id="{2A413BF4-C201-403C-A4FC-F482223B9B22}"/>
              </a:ext>
            </a:extLst>
          </p:cNvPr>
          <p:cNvSpPr/>
          <p:nvPr/>
        </p:nvSpPr>
        <p:spPr>
          <a:xfrm>
            <a:off x="-660073" y="498186"/>
            <a:ext cx="360219" cy="360219"/>
          </a:xfrm>
          <a:prstGeom prst="rect">
            <a:avLst/>
          </a:prstGeom>
          <a:solidFill>
            <a:srgbClr val="FF5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>
            <a:extLst>
              <a:ext uri="{FF2B5EF4-FFF2-40B4-BE49-F238E27FC236}">
                <a16:creationId xmlns="" xmlns:a16="http://schemas.microsoft.com/office/drawing/2014/main" id="{58D432EA-B012-4619-BF13-922287835841}"/>
              </a:ext>
            </a:extLst>
          </p:cNvPr>
          <p:cNvSpPr/>
          <p:nvPr/>
        </p:nvSpPr>
        <p:spPr>
          <a:xfrm>
            <a:off x="-660073" y="996375"/>
            <a:ext cx="360219" cy="360219"/>
          </a:xfrm>
          <a:prstGeom prst="rect">
            <a:avLst/>
          </a:prstGeom>
          <a:solidFill>
            <a:srgbClr val="A63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36954" y="5357221"/>
            <a:ext cx="5182528" cy="657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ru-RU" sz="1600" b="1" dirty="0" smtClean="0">
                <a:solidFill>
                  <a:schemeClr val="bg1"/>
                </a:solidFill>
                <a:latin typeface="Cera Pro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Воронова Наталья Олеговна</a:t>
            </a: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ru-RU" sz="1600" dirty="0" smtClean="0">
                <a:solidFill>
                  <a:schemeClr val="bg1"/>
                </a:solidFill>
                <a:latin typeface="Cera Pro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Директор ООО </a:t>
            </a:r>
            <a:r>
              <a:rPr lang="ru-RU" sz="1600" dirty="0">
                <a:solidFill>
                  <a:schemeClr val="bg1"/>
                </a:solidFill>
                <a:latin typeface="Cera Pro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«ИТ </a:t>
            </a:r>
            <a:r>
              <a:rPr lang="ru-RU" sz="1600" dirty="0" smtClean="0">
                <a:solidFill>
                  <a:schemeClr val="bg1"/>
                </a:solidFill>
                <a:latin typeface="Cera Pro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Консалтинг» (ГК </a:t>
            </a:r>
            <a:r>
              <a:rPr lang="ru-RU" sz="1600" dirty="0">
                <a:solidFill>
                  <a:schemeClr val="bg1"/>
                </a:solidFill>
                <a:latin typeface="Cera Pro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«IT Полюс</a:t>
            </a:r>
            <a:r>
              <a:rPr lang="ru-RU" sz="1600" dirty="0" smtClean="0">
                <a:solidFill>
                  <a:schemeClr val="bg1"/>
                </a:solidFill>
                <a:latin typeface="Cera Pro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»)</a:t>
            </a:r>
            <a:endParaRPr lang="ru-RU" sz="1600" dirty="0">
              <a:solidFill>
                <a:schemeClr val="bg1"/>
              </a:solidFill>
              <a:effectLst/>
              <a:latin typeface="Cera Pro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615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40701F73-81EF-4479-B039-8FA3467CC8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61" y="1864"/>
            <a:ext cx="11969821" cy="6855057"/>
          </a:xfrm>
          <a:prstGeom prst="rect">
            <a:avLst/>
          </a:prstGeom>
        </p:spPr>
      </p:pic>
      <p:sp>
        <p:nvSpPr>
          <p:cNvPr id="2" name="Номер слайда 5">
            <a:extLst>
              <a:ext uri="{FF2B5EF4-FFF2-40B4-BE49-F238E27FC236}">
                <a16:creationId xmlns="" xmlns:a16="http://schemas.microsoft.com/office/drawing/2014/main" id="{0397645E-C44E-4499-BFC7-788AB1FB24AF}"/>
              </a:ext>
            </a:extLst>
          </p:cNvPr>
          <p:cNvSpPr txBox="1">
            <a:spLocks/>
          </p:cNvSpPr>
          <p:nvPr/>
        </p:nvSpPr>
        <p:spPr>
          <a:xfrm>
            <a:off x="11188086" y="6550750"/>
            <a:ext cx="760846" cy="3736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2800" b="1" kern="1200">
                <a:solidFill>
                  <a:schemeClr val="bg1">
                    <a:lumMod val="85000"/>
                    <a:alpha val="70000"/>
                  </a:schemeClr>
                </a:solidFill>
                <a:latin typeface="Cera Pro" panose="000005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AF9E677-433C-43BB-85FB-942D346720BC}" type="slidenum">
              <a:rPr lang="ru-RU" smtClean="0"/>
              <a:pPr/>
              <a:t>10</a:t>
            </a:fld>
            <a:endParaRPr lang="ru-RU" dirty="0"/>
          </a:p>
        </p:txBody>
      </p:sp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0C63A944-354D-4895-AB99-969C6BADE0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20649" t="29347" r="38757" b="-2"/>
          <a:stretch/>
        </p:blipFill>
        <p:spPr>
          <a:xfrm rot="5400000">
            <a:off x="10759939" y="4928118"/>
            <a:ext cx="434826" cy="2431071"/>
          </a:xfrm>
          <a:prstGeom prst="rect">
            <a:avLst/>
          </a:prstGeom>
        </p:spPr>
      </p:pic>
      <p:sp>
        <p:nvSpPr>
          <p:cNvPr id="8" name="object 3"/>
          <p:cNvSpPr txBox="1"/>
          <p:nvPr/>
        </p:nvSpPr>
        <p:spPr>
          <a:xfrm>
            <a:off x="397745" y="1519470"/>
            <a:ext cx="10012347" cy="361445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r>
              <a:rPr b="1" dirty="0">
                <a:solidFill>
                  <a:srgbClr val="003860"/>
                </a:solidFill>
                <a:latin typeface="Cera Pro" panose="00000500000000000000" pitchFamily="2" charset="0"/>
                <a:cs typeface="Verdana"/>
              </a:rPr>
              <a:t>Указ Президента РФ </a:t>
            </a:r>
            <a:r>
              <a:rPr b="1" spc="-5" dirty="0">
                <a:solidFill>
                  <a:srgbClr val="003860"/>
                </a:solidFill>
                <a:latin typeface="Cera Pro" panose="00000500000000000000" pitchFamily="2" charset="0"/>
                <a:cs typeface="Verdana"/>
              </a:rPr>
              <a:t>от 21.07.2020 г. </a:t>
            </a:r>
            <a:r>
              <a:rPr b="1" spc="-5" dirty="0">
                <a:solidFill>
                  <a:srgbClr val="1475CF"/>
                </a:solidFill>
                <a:latin typeface="Cera Pro" panose="00000500000000000000" pitchFamily="2" charset="0"/>
                <a:cs typeface="Verdana"/>
              </a:rPr>
              <a:t>№ 474</a:t>
            </a:r>
            <a:r>
              <a:rPr lang="en-US" b="1" spc="-5" dirty="0">
                <a:solidFill>
                  <a:srgbClr val="1475CF"/>
                </a:solidFill>
                <a:latin typeface="Cera Pro" panose="00000500000000000000" pitchFamily="2" charset="0"/>
                <a:cs typeface="Verdana"/>
              </a:rPr>
              <a:t> </a:t>
            </a:r>
            <a:r>
              <a:rPr b="1" spc="-5" dirty="0" smtClean="0">
                <a:solidFill>
                  <a:srgbClr val="003860"/>
                </a:solidFill>
                <a:latin typeface="Cera Pro" panose="00000500000000000000" pitchFamily="2" charset="0"/>
                <a:cs typeface="Verdana"/>
              </a:rPr>
              <a:t>«О </a:t>
            </a:r>
            <a:r>
              <a:rPr b="1" spc="-5" dirty="0">
                <a:solidFill>
                  <a:srgbClr val="003860"/>
                </a:solidFill>
                <a:latin typeface="Cera Pro" panose="00000500000000000000" pitchFamily="2" charset="0"/>
                <a:cs typeface="Verdana"/>
              </a:rPr>
              <a:t>национальных </a:t>
            </a:r>
            <a:r>
              <a:rPr b="1" dirty="0">
                <a:solidFill>
                  <a:srgbClr val="003860"/>
                </a:solidFill>
                <a:latin typeface="Cera Pro" panose="00000500000000000000" pitchFamily="2" charset="0"/>
                <a:cs typeface="Verdana"/>
              </a:rPr>
              <a:t>целях развития Российской</a:t>
            </a:r>
            <a:r>
              <a:rPr b="1" spc="-100" dirty="0">
                <a:solidFill>
                  <a:srgbClr val="003860"/>
                </a:solidFill>
                <a:latin typeface="Cera Pro" panose="00000500000000000000" pitchFamily="2" charset="0"/>
                <a:cs typeface="Verdana"/>
              </a:rPr>
              <a:t> </a:t>
            </a:r>
            <a:r>
              <a:rPr b="1" dirty="0">
                <a:solidFill>
                  <a:srgbClr val="003860"/>
                </a:solidFill>
                <a:latin typeface="Cera Pro" panose="00000500000000000000" pitchFamily="2" charset="0"/>
                <a:cs typeface="Verdana"/>
              </a:rPr>
              <a:t>Федерации  на период до </a:t>
            </a:r>
            <a:r>
              <a:rPr b="1" spc="-5" dirty="0">
                <a:solidFill>
                  <a:srgbClr val="003860"/>
                </a:solidFill>
                <a:latin typeface="Cera Pro" panose="00000500000000000000" pitchFamily="2" charset="0"/>
                <a:cs typeface="Verdana"/>
              </a:rPr>
              <a:t>2030</a:t>
            </a:r>
            <a:r>
              <a:rPr b="1" spc="-45" dirty="0">
                <a:solidFill>
                  <a:srgbClr val="003860"/>
                </a:solidFill>
                <a:latin typeface="Cera Pro" panose="00000500000000000000" pitchFamily="2" charset="0"/>
                <a:cs typeface="Verdana"/>
              </a:rPr>
              <a:t> </a:t>
            </a:r>
            <a:r>
              <a:rPr b="1" spc="-5" dirty="0" err="1">
                <a:solidFill>
                  <a:srgbClr val="003860"/>
                </a:solidFill>
                <a:latin typeface="Cera Pro" panose="00000500000000000000" pitchFamily="2" charset="0"/>
                <a:cs typeface="Verdana"/>
              </a:rPr>
              <a:t>года</a:t>
            </a:r>
            <a:r>
              <a:rPr b="1" spc="-5" dirty="0" smtClean="0">
                <a:solidFill>
                  <a:srgbClr val="003860"/>
                </a:solidFill>
                <a:latin typeface="Cera Pro" panose="00000500000000000000" pitchFamily="2" charset="0"/>
                <a:cs typeface="Verdana"/>
              </a:rPr>
              <a:t>»:</a:t>
            </a:r>
            <a:endParaRPr lang="en-US" dirty="0">
              <a:latin typeface="Cera Pro" panose="00000500000000000000" pitchFamily="2" charset="0"/>
              <a:cs typeface="Verdana"/>
            </a:endParaRPr>
          </a:p>
          <a:p>
            <a:endParaRPr lang="en-US" dirty="0">
              <a:solidFill>
                <a:srgbClr val="003860"/>
              </a:solidFill>
              <a:latin typeface="Cera Pro" panose="00000500000000000000" pitchFamily="2" charset="0"/>
              <a:cs typeface="Verdana"/>
            </a:endParaRPr>
          </a:p>
          <a:p>
            <a:r>
              <a:rPr dirty="0" smtClean="0">
                <a:latin typeface="Cera Pro" panose="00000500000000000000" pitchFamily="2" charset="0"/>
                <a:cs typeface="Verdana"/>
              </a:rPr>
              <a:t>В </a:t>
            </a:r>
            <a:r>
              <a:rPr dirty="0">
                <a:latin typeface="Cera Pro" panose="00000500000000000000" pitchFamily="2" charset="0"/>
                <a:cs typeface="Verdana"/>
              </a:rPr>
              <a:t>целях </a:t>
            </a:r>
            <a:r>
              <a:rPr spc="-5" dirty="0">
                <a:latin typeface="Cera Pro" panose="00000500000000000000" pitchFamily="2" charset="0"/>
                <a:cs typeface="Verdana"/>
              </a:rPr>
              <a:t>осуществления прорывного развития </a:t>
            </a:r>
            <a:r>
              <a:rPr dirty="0">
                <a:latin typeface="Cera Pro" panose="00000500000000000000" pitchFamily="2" charset="0"/>
                <a:cs typeface="Verdana"/>
              </a:rPr>
              <a:t>РФ, увеличения </a:t>
            </a:r>
            <a:r>
              <a:rPr spc="-5" dirty="0">
                <a:latin typeface="Cera Pro" panose="00000500000000000000" pitchFamily="2" charset="0"/>
                <a:cs typeface="Verdana"/>
              </a:rPr>
              <a:t>численности  населения страны, </a:t>
            </a:r>
            <a:r>
              <a:rPr dirty="0">
                <a:latin typeface="Cera Pro" panose="00000500000000000000" pitchFamily="2" charset="0"/>
                <a:cs typeface="Verdana"/>
              </a:rPr>
              <a:t>повышения </a:t>
            </a:r>
            <a:r>
              <a:rPr spc="-5" dirty="0">
                <a:latin typeface="Cera Pro" panose="00000500000000000000" pitchFamily="2" charset="0"/>
                <a:cs typeface="Verdana"/>
              </a:rPr>
              <a:t>уровня жизни граждан, создания комфортных </a:t>
            </a:r>
            <a:r>
              <a:rPr dirty="0">
                <a:latin typeface="Cera Pro" panose="00000500000000000000" pitchFamily="2" charset="0"/>
                <a:cs typeface="Verdana"/>
              </a:rPr>
              <a:t>условий  для их проживания, а </a:t>
            </a:r>
            <a:r>
              <a:rPr spc="-5" dirty="0">
                <a:latin typeface="Cera Pro" panose="00000500000000000000" pitchFamily="2" charset="0"/>
                <a:cs typeface="Verdana"/>
              </a:rPr>
              <a:t>также </a:t>
            </a:r>
            <a:r>
              <a:rPr dirty="0">
                <a:latin typeface="Cera Pro" panose="00000500000000000000" pitchFamily="2" charset="0"/>
                <a:cs typeface="Verdana"/>
              </a:rPr>
              <a:t>раскрытия таланта </a:t>
            </a:r>
            <a:r>
              <a:rPr spc="-5" dirty="0">
                <a:latin typeface="Cera Pro" panose="00000500000000000000" pitchFamily="2" charset="0"/>
                <a:cs typeface="Verdana"/>
              </a:rPr>
              <a:t>каждого </a:t>
            </a:r>
            <a:r>
              <a:rPr dirty="0">
                <a:latin typeface="Cera Pro" panose="00000500000000000000" pitchFamily="2" charset="0"/>
                <a:cs typeface="Verdana"/>
              </a:rPr>
              <a:t>человека</a:t>
            </a:r>
            <a:r>
              <a:rPr spc="-165" dirty="0">
                <a:latin typeface="Cera Pro" panose="00000500000000000000" pitchFamily="2" charset="0"/>
                <a:cs typeface="Verdana"/>
              </a:rPr>
              <a:t> </a:t>
            </a:r>
            <a:r>
              <a:rPr dirty="0">
                <a:latin typeface="Cera Pro" panose="00000500000000000000" pitchFamily="2" charset="0"/>
                <a:cs typeface="Verdana"/>
              </a:rPr>
              <a:t>постановляю:</a:t>
            </a:r>
          </a:p>
          <a:p>
            <a:endParaRPr dirty="0">
              <a:latin typeface="Cera Pro" panose="00000500000000000000" pitchFamily="2" charset="0"/>
              <a:cs typeface="Verdana"/>
            </a:endParaRPr>
          </a:p>
          <a:p>
            <a:pPr marL="12700" marR="5080">
              <a:tabLst>
                <a:tab pos="344805" algn="l"/>
                <a:tab pos="1600200" algn="l"/>
                <a:tab pos="2809240" algn="l"/>
                <a:tab pos="4311650" algn="l"/>
                <a:tab pos="4910455" algn="l"/>
                <a:tab pos="5904230" algn="l"/>
                <a:tab pos="7115809" algn="l"/>
              </a:tabLst>
            </a:pPr>
            <a:r>
              <a:rPr spc="-10" dirty="0">
                <a:latin typeface="Cera Pro" panose="00000500000000000000" pitchFamily="2" charset="0"/>
                <a:cs typeface="Verdana"/>
              </a:rPr>
              <a:t>1</a:t>
            </a:r>
            <a:r>
              <a:rPr dirty="0">
                <a:latin typeface="Cera Pro" panose="00000500000000000000" pitchFamily="2" charset="0"/>
                <a:cs typeface="Verdana"/>
              </a:rPr>
              <a:t>.	</a:t>
            </a:r>
            <a:r>
              <a:rPr spc="-15" dirty="0" err="1" smtClean="0">
                <a:latin typeface="Cera Pro" panose="00000500000000000000" pitchFamily="2" charset="0"/>
                <a:cs typeface="Verdana"/>
              </a:rPr>
              <a:t>О</a:t>
            </a:r>
            <a:r>
              <a:rPr spc="5" dirty="0" err="1" smtClean="0">
                <a:latin typeface="Cera Pro" panose="00000500000000000000" pitchFamily="2" charset="0"/>
                <a:cs typeface="Verdana"/>
              </a:rPr>
              <a:t>п</a:t>
            </a:r>
            <a:r>
              <a:rPr spc="-15" dirty="0" err="1" smtClean="0">
                <a:latin typeface="Cera Pro" panose="00000500000000000000" pitchFamily="2" charset="0"/>
                <a:cs typeface="Verdana"/>
              </a:rPr>
              <a:t>р</a:t>
            </a:r>
            <a:r>
              <a:rPr dirty="0" err="1" smtClean="0">
                <a:latin typeface="Cera Pro" panose="00000500000000000000" pitchFamily="2" charset="0"/>
                <a:cs typeface="Verdana"/>
              </a:rPr>
              <a:t>едели</a:t>
            </a:r>
            <a:r>
              <a:rPr spc="-5" dirty="0" err="1" smtClean="0">
                <a:latin typeface="Cera Pro" panose="00000500000000000000" pitchFamily="2" charset="0"/>
                <a:cs typeface="Verdana"/>
              </a:rPr>
              <a:t>т</a:t>
            </a:r>
            <a:r>
              <a:rPr dirty="0" err="1" smtClean="0">
                <a:latin typeface="Cera Pro" panose="00000500000000000000" pitchFamily="2" charset="0"/>
                <a:cs typeface="Verdana"/>
              </a:rPr>
              <a:t>ь</a:t>
            </a:r>
            <a:r>
              <a:rPr lang="en-US" dirty="0" smtClean="0">
                <a:latin typeface="Cera Pro" panose="00000500000000000000" pitchFamily="2" charset="0"/>
                <a:cs typeface="Verdana"/>
              </a:rPr>
              <a:t> </a:t>
            </a:r>
            <a:r>
              <a:rPr spc="5" dirty="0" err="1" smtClean="0">
                <a:latin typeface="Cera Pro" panose="00000500000000000000" pitchFamily="2" charset="0"/>
                <a:cs typeface="Verdana"/>
              </a:rPr>
              <a:t>с</a:t>
            </a:r>
            <a:r>
              <a:rPr dirty="0" err="1" smtClean="0">
                <a:latin typeface="Cera Pro" panose="00000500000000000000" pitchFamily="2" charset="0"/>
                <a:cs typeface="Verdana"/>
              </a:rPr>
              <a:t>ле</a:t>
            </a:r>
            <a:r>
              <a:rPr spc="-10" dirty="0" err="1" smtClean="0">
                <a:latin typeface="Cera Pro" panose="00000500000000000000" pitchFamily="2" charset="0"/>
                <a:cs typeface="Verdana"/>
              </a:rPr>
              <a:t>д</a:t>
            </a:r>
            <a:r>
              <a:rPr spc="-5" dirty="0" err="1" smtClean="0">
                <a:latin typeface="Cera Pro" panose="00000500000000000000" pitchFamily="2" charset="0"/>
                <a:cs typeface="Verdana"/>
              </a:rPr>
              <a:t>у</a:t>
            </a:r>
            <a:r>
              <a:rPr spc="-15" dirty="0" err="1" smtClean="0">
                <a:latin typeface="Cera Pro" panose="00000500000000000000" pitchFamily="2" charset="0"/>
                <a:cs typeface="Verdana"/>
              </a:rPr>
              <a:t>ю</a:t>
            </a:r>
            <a:r>
              <a:rPr dirty="0" err="1" smtClean="0">
                <a:latin typeface="Cera Pro" panose="00000500000000000000" pitchFamily="2" charset="0"/>
                <a:cs typeface="Verdana"/>
              </a:rPr>
              <a:t>щие</a:t>
            </a:r>
            <a:r>
              <a:rPr lang="en-US" dirty="0" smtClean="0">
                <a:latin typeface="Cera Pro" panose="00000500000000000000" pitchFamily="2" charset="0"/>
                <a:cs typeface="Verdana"/>
              </a:rPr>
              <a:t> </a:t>
            </a:r>
            <a:r>
              <a:rPr spc="-10" dirty="0" err="1" smtClean="0">
                <a:latin typeface="Cera Pro" panose="00000500000000000000" pitchFamily="2" charset="0"/>
                <a:cs typeface="Verdana"/>
              </a:rPr>
              <a:t>н</a:t>
            </a:r>
            <a:r>
              <a:rPr spc="-5" dirty="0" err="1" smtClean="0">
                <a:latin typeface="Cera Pro" panose="00000500000000000000" pitchFamily="2" charset="0"/>
                <a:cs typeface="Verdana"/>
              </a:rPr>
              <a:t>ац</a:t>
            </a:r>
            <a:r>
              <a:rPr dirty="0" err="1" smtClean="0">
                <a:latin typeface="Cera Pro" panose="00000500000000000000" pitchFamily="2" charset="0"/>
                <a:cs typeface="Verdana"/>
              </a:rPr>
              <a:t>ио</a:t>
            </a:r>
            <a:r>
              <a:rPr spc="-10" dirty="0" err="1" smtClean="0">
                <a:latin typeface="Cera Pro" panose="00000500000000000000" pitchFamily="2" charset="0"/>
                <a:cs typeface="Verdana"/>
              </a:rPr>
              <a:t>н</a:t>
            </a:r>
            <a:r>
              <a:rPr spc="-5" dirty="0" err="1" smtClean="0">
                <a:latin typeface="Cera Pro" panose="00000500000000000000" pitchFamily="2" charset="0"/>
                <a:cs typeface="Verdana"/>
              </a:rPr>
              <a:t>а</a:t>
            </a:r>
            <a:r>
              <a:rPr dirty="0" err="1" smtClean="0">
                <a:latin typeface="Cera Pro" panose="00000500000000000000" pitchFamily="2" charset="0"/>
                <a:cs typeface="Verdana"/>
              </a:rPr>
              <a:t>л</a:t>
            </a:r>
            <a:r>
              <a:rPr spc="-10" dirty="0" err="1" smtClean="0">
                <a:latin typeface="Cera Pro" panose="00000500000000000000" pitchFamily="2" charset="0"/>
                <a:cs typeface="Verdana"/>
              </a:rPr>
              <a:t>ь</a:t>
            </a:r>
            <a:r>
              <a:rPr spc="5" dirty="0" err="1" smtClean="0">
                <a:latin typeface="Cera Pro" panose="00000500000000000000" pitchFamily="2" charset="0"/>
                <a:cs typeface="Verdana"/>
              </a:rPr>
              <a:t>н</a:t>
            </a:r>
            <a:r>
              <a:rPr spc="-15" dirty="0" err="1" smtClean="0">
                <a:latin typeface="Cera Pro" panose="00000500000000000000" pitchFamily="2" charset="0"/>
                <a:cs typeface="Verdana"/>
              </a:rPr>
              <a:t>ы</a:t>
            </a:r>
            <a:r>
              <a:rPr dirty="0" err="1" smtClean="0">
                <a:latin typeface="Cera Pro" panose="00000500000000000000" pitchFamily="2" charset="0"/>
                <a:cs typeface="Verdana"/>
              </a:rPr>
              <a:t>е</a:t>
            </a:r>
            <a:r>
              <a:rPr lang="en-US" dirty="0" smtClean="0">
                <a:latin typeface="Cera Pro" panose="00000500000000000000" pitchFamily="2" charset="0"/>
                <a:cs typeface="Verdana"/>
              </a:rPr>
              <a:t> </a:t>
            </a:r>
            <a:r>
              <a:rPr spc="-20" dirty="0" err="1" smtClean="0">
                <a:latin typeface="Cera Pro" panose="00000500000000000000" pitchFamily="2" charset="0"/>
                <a:cs typeface="Verdana"/>
              </a:rPr>
              <a:t>ц</a:t>
            </a:r>
            <a:r>
              <a:rPr dirty="0" err="1" smtClean="0">
                <a:latin typeface="Cera Pro" panose="00000500000000000000" pitchFamily="2" charset="0"/>
                <a:cs typeface="Verdana"/>
              </a:rPr>
              <a:t>ели</a:t>
            </a:r>
            <a:r>
              <a:rPr lang="en-US" dirty="0" smtClean="0">
                <a:latin typeface="Cera Pro" panose="00000500000000000000" pitchFamily="2" charset="0"/>
                <a:cs typeface="Verdana"/>
              </a:rPr>
              <a:t> </a:t>
            </a:r>
            <a:r>
              <a:rPr dirty="0" err="1" smtClean="0">
                <a:latin typeface="Cera Pro" panose="00000500000000000000" pitchFamily="2" charset="0"/>
                <a:cs typeface="Verdana"/>
              </a:rPr>
              <a:t>р</a:t>
            </a:r>
            <a:r>
              <a:rPr spc="-5" dirty="0" err="1" smtClean="0">
                <a:latin typeface="Cera Pro" panose="00000500000000000000" pitchFamily="2" charset="0"/>
                <a:cs typeface="Verdana"/>
              </a:rPr>
              <a:t>аз</a:t>
            </a:r>
            <a:r>
              <a:rPr spc="5" dirty="0" err="1" smtClean="0">
                <a:latin typeface="Cera Pro" panose="00000500000000000000" pitchFamily="2" charset="0"/>
                <a:cs typeface="Verdana"/>
              </a:rPr>
              <a:t>в</a:t>
            </a:r>
            <a:r>
              <a:rPr dirty="0" err="1" smtClean="0">
                <a:latin typeface="Cera Pro" panose="00000500000000000000" pitchFamily="2" charset="0"/>
                <a:cs typeface="Verdana"/>
              </a:rPr>
              <a:t>и</a:t>
            </a:r>
            <a:r>
              <a:rPr spc="-5" dirty="0" err="1" smtClean="0">
                <a:latin typeface="Cera Pro" panose="00000500000000000000" pitchFamily="2" charset="0"/>
                <a:cs typeface="Verdana"/>
              </a:rPr>
              <a:t>т</a:t>
            </a:r>
            <a:r>
              <a:rPr dirty="0" err="1" smtClean="0">
                <a:latin typeface="Cera Pro" panose="00000500000000000000" pitchFamily="2" charset="0"/>
                <a:cs typeface="Verdana"/>
              </a:rPr>
              <a:t>ия</a:t>
            </a:r>
            <a:r>
              <a:rPr lang="en-US" dirty="0" smtClean="0">
                <a:latin typeface="Cera Pro" panose="00000500000000000000" pitchFamily="2" charset="0"/>
                <a:cs typeface="Verdana"/>
              </a:rPr>
              <a:t> </a:t>
            </a:r>
            <a:r>
              <a:rPr spc="5" dirty="0" err="1" smtClean="0">
                <a:latin typeface="Cera Pro" panose="00000500000000000000" pitchFamily="2" charset="0"/>
                <a:cs typeface="Verdana"/>
              </a:rPr>
              <a:t>Р</a:t>
            </a:r>
            <a:r>
              <a:rPr spc="-5" dirty="0" err="1" smtClean="0">
                <a:latin typeface="Cera Pro" panose="00000500000000000000" pitchFamily="2" charset="0"/>
                <a:cs typeface="Verdana"/>
              </a:rPr>
              <a:t>о</a:t>
            </a:r>
            <a:r>
              <a:rPr spc="5" dirty="0" err="1" smtClean="0">
                <a:latin typeface="Cera Pro" panose="00000500000000000000" pitchFamily="2" charset="0"/>
                <a:cs typeface="Verdana"/>
              </a:rPr>
              <a:t>сс</a:t>
            </a:r>
            <a:r>
              <a:rPr dirty="0" err="1" smtClean="0">
                <a:latin typeface="Cera Pro" panose="00000500000000000000" pitchFamily="2" charset="0"/>
                <a:cs typeface="Verdana"/>
              </a:rPr>
              <a:t>и</a:t>
            </a:r>
            <a:r>
              <a:rPr spc="-15" dirty="0" err="1" smtClean="0">
                <a:latin typeface="Cera Pro" panose="00000500000000000000" pitchFamily="2" charset="0"/>
                <a:cs typeface="Verdana"/>
              </a:rPr>
              <a:t>й</a:t>
            </a:r>
            <a:r>
              <a:rPr spc="5" dirty="0" err="1" smtClean="0">
                <a:latin typeface="Cera Pro" panose="00000500000000000000" pitchFamily="2" charset="0"/>
                <a:cs typeface="Verdana"/>
              </a:rPr>
              <a:t>с</a:t>
            </a:r>
            <a:r>
              <a:rPr spc="-5" dirty="0" err="1" smtClean="0">
                <a:latin typeface="Cera Pro" panose="00000500000000000000" pitchFamily="2" charset="0"/>
                <a:cs typeface="Verdana"/>
              </a:rPr>
              <a:t>к</a:t>
            </a:r>
            <a:r>
              <a:rPr dirty="0" err="1" smtClean="0">
                <a:latin typeface="Cera Pro" panose="00000500000000000000" pitchFamily="2" charset="0"/>
                <a:cs typeface="Verdana"/>
              </a:rPr>
              <a:t>ой</a:t>
            </a:r>
            <a:r>
              <a:rPr lang="en-US" dirty="0" smtClean="0">
                <a:latin typeface="Cera Pro" panose="00000500000000000000" pitchFamily="2" charset="0"/>
                <a:cs typeface="Verdana"/>
              </a:rPr>
              <a:t> </a:t>
            </a:r>
            <a:r>
              <a:rPr dirty="0" err="1" smtClean="0">
                <a:latin typeface="Cera Pro" panose="00000500000000000000" pitchFamily="2" charset="0"/>
                <a:cs typeface="Verdana"/>
              </a:rPr>
              <a:t>Ф</a:t>
            </a:r>
            <a:r>
              <a:rPr spc="-10" dirty="0" err="1" smtClean="0">
                <a:latin typeface="Cera Pro" panose="00000500000000000000" pitchFamily="2" charset="0"/>
                <a:cs typeface="Verdana"/>
              </a:rPr>
              <a:t>е</a:t>
            </a:r>
            <a:r>
              <a:rPr dirty="0" err="1" smtClean="0">
                <a:latin typeface="Cera Pro" panose="00000500000000000000" pitchFamily="2" charset="0"/>
                <a:cs typeface="Verdana"/>
              </a:rPr>
              <a:t>дер</a:t>
            </a:r>
            <a:r>
              <a:rPr spc="-5" dirty="0" err="1" smtClean="0">
                <a:latin typeface="Cera Pro" panose="00000500000000000000" pitchFamily="2" charset="0"/>
                <a:cs typeface="Verdana"/>
              </a:rPr>
              <a:t>ац</a:t>
            </a:r>
            <a:r>
              <a:rPr spc="-15" dirty="0" err="1" smtClean="0">
                <a:latin typeface="Cera Pro" panose="00000500000000000000" pitchFamily="2" charset="0"/>
                <a:cs typeface="Verdana"/>
              </a:rPr>
              <a:t>и</a:t>
            </a:r>
            <a:r>
              <a:rPr dirty="0" err="1" smtClean="0">
                <a:latin typeface="Cera Pro" panose="00000500000000000000" pitchFamily="2" charset="0"/>
                <a:cs typeface="Verdana"/>
              </a:rPr>
              <a:t>и</a:t>
            </a:r>
            <a:r>
              <a:rPr lang="en-US" dirty="0" smtClean="0">
                <a:latin typeface="Cera Pro" panose="00000500000000000000" pitchFamily="2" charset="0"/>
                <a:cs typeface="Verdana"/>
              </a:rPr>
              <a:t> </a:t>
            </a:r>
            <a:r>
              <a:rPr spc="5" dirty="0" err="1" smtClean="0">
                <a:latin typeface="Cera Pro" panose="00000500000000000000" pitchFamily="2" charset="0"/>
                <a:cs typeface="Verdana"/>
              </a:rPr>
              <a:t>на</a:t>
            </a:r>
            <a:r>
              <a:rPr lang="en-US" spc="5" dirty="0">
                <a:latin typeface="Cera Pro" panose="00000500000000000000" pitchFamily="2" charset="0"/>
                <a:cs typeface="Verdana"/>
              </a:rPr>
              <a:t> </a:t>
            </a:r>
            <a:r>
              <a:rPr dirty="0" err="1" smtClean="0">
                <a:latin typeface="Cera Pro" panose="00000500000000000000" pitchFamily="2" charset="0"/>
                <a:cs typeface="Verdana"/>
              </a:rPr>
              <a:t>период</a:t>
            </a:r>
            <a:r>
              <a:rPr dirty="0" smtClean="0">
                <a:latin typeface="Cera Pro" panose="00000500000000000000" pitchFamily="2" charset="0"/>
                <a:cs typeface="Verdana"/>
              </a:rPr>
              <a:t> </a:t>
            </a:r>
            <a:r>
              <a:rPr dirty="0">
                <a:latin typeface="Cera Pro" panose="00000500000000000000" pitchFamily="2" charset="0"/>
                <a:cs typeface="Verdana"/>
              </a:rPr>
              <a:t>до </a:t>
            </a:r>
            <a:r>
              <a:rPr spc="-5" dirty="0">
                <a:latin typeface="Cera Pro" panose="00000500000000000000" pitchFamily="2" charset="0"/>
                <a:cs typeface="Verdana"/>
              </a:rPr>
              <a:t>2030</a:t>
            </a:r>
            <a:r>
              <a:rPr spc="-90" dirty="0">
                <a:latin typeface="Cera Pro" panose="00000500000000000000" pitchFamily="2" charset="0"/>
                <a:cs typeface="Verdana"/>
              </a:rPr>
              <a:t> </a:t>
            </a:r>
            <a:r>
              <a:rPr spc="-5" dirty="0" err="1" smtClean="0">
                <a:latin typeface="Cera Pro" panose="00000500000000000000" pitchFamily="2" charset="0"/>
                <a:cs typeface="Verdana"/>
              </a:rPr>
              <a:t>года</a:t>
            </a:r>
            <a:r>
              <a:rPr spc="-5" dirty="0" smtClean="0">
                <a:latin typeface="Cera Pro" panose="00000500000000000000" pitchFamily="2" charset="0"/>
                <a:cs typeface="Verdana"/>
              </a:rPr>
              <a:t>:</a:t>
            </a:r>
            <a:endParaRPr lang="en-US" dirty="0">
              <a:latin typeface="Cera Pro" panose="00000500000000000000" pitchFamily="2" charset="0"/>
              <a:cs typeface="Verdana"/>
            </a:endParaRPr>
          </a:p>
          <a:p>
            <a:pPr marL="12700" marR="5080">
              <a:tabLst>
                <a:tab pos="344805" algn="l"/>
                <a:tab pos="1600200" algn="l"/>
                <a:tab pos="2809240" algn="l"/>
                <a:tab pos="4311650" algn="l"/>
                <a:tab pos="4910455" algn="l"/>
                <a:tab pos="5904230" algn="l"/>
                <a:tab pos="7115809" algn="l"/>
              </a:tabLst>
            </a:pPr>
            <a:endParaRPr lang="en-US" dirty="0">
              <a:latin typeface="Cera Pro" panose="00000500000000000000" pitchFamily="2" charset="0"/>
              <a:cs typeface="Verdana"/>
            </a:endParaRPr>
          </a:p>
          <a:p>
            <a:pPr marL="12700" marR="5080">
              <a:tabLst>
                <a:tab pos="344805" algn="l"/>
                <a:tab pos="1600200" algn="l"/>
                <a:tab pos="2809240" algn="l"/>
                <a:tab pos="4311650" algn="l"/>
                <a:tab pos="4910455" algn="l"/>
                <a:tab pos="5904230" algn="l"/>
                <a:tab pos="7115809" algn="l"/>
              </a:tabLst>
            </a:pPr>
            <a:r>
              <a:rPr dirty="0" smtClean="0">
                <a:latin typeface="Cera Pro" panose="00000500000000000000" pitchFamily="2" charset="0"/>
                <a:cs typeface="Verdana"/>
              </a:rPr>
              <a:t>д</a:t>
            </a:r>
            <a:r>
              <a:rPr dirty="0">
                <a:latin typeface="Cera Pro" panose="00000500000000000000" pitchFamily="2" charset="0"/>
                <a:cs typeface="Verdana"/>
              </a:rPr>
              <a:t>) в </a:t>
            </a:r>
            <a:r>
              <a:rPr spc="-5" dirty="0">
                <a:latin typeface="Cera Pro" panose="00000500000000000000" pitchFamily="2" charset="0"/>
                <a:cs typeface="Verdana"/>
              </a:rPr>
              <a:t>рамках </a:t>
            </a:r>
            <a:r>
              <a:rPr dirty="0">
                <a:latin typeface="Cera Pro" panose="00000500000000000000" pitchFamily="2" charset="0"/>
                <a:cs typeface="Verdana"/>
              </a:rPr>
              <a:t>национальной </a:t>
            </a:r>
            <a:r>
              <a:rPr b="1" dirty="0" err="1">
                <a:solidFill>
                  <a:srgbClr val="FF5E00"/>
                </a:solidFill>
                <a:latin typeface="Cera Pro" panose="00000500000000000000" pitchFamily="2" charset="0"/>
                <a:cs typeface="Verdana"/>
              </a:rPr>
              <a:t>цели</a:t>
            </a:r>
            <a:r>
              <a:rPr b="1" dirty="0">
                <a:solidFill>
                  <a:srgbClr val="FF5E00"/>
                </a:solidFill>
                <a:latin typeface="Cera Pro" panose="00000500000000000000" pitchFamily="2" charset="0"/>
                <a:cs typeface="Verdana"/>
              </a:rPr>
              <a:t> </a:t>
            </a:r>
            <a:r>
              <a:rPr lang="ru-RU" b="1" spc="-5" dirty="0" smtClean="0">
                <a:solidFill>
                  <a:srgbClr val="FF5E00"/>
                </a:solidFill>
                <a:latin typeface="Cera Pro" panose="00000500000000000000" pitchFamily="2" charset="0"/>
                <a:cs typeface="Verdana"/>
              </a:rPr>
              <a:t>«</a:t>
            </a:r>
            <a:r>
              <a:rPr b="1" spc="-5" dirty="0" err="1" smtClean="0">
                <a:solidFill>
                  <a:srgbClr val="FF5E00"/>
                </a:solidFill>
                <a:latin typeface="Cera Pro" panose="00000500000000000000" pitchFamily="2" charset="0"/>
                <a:cs typeface="Verdana"/>
              </a:rPr>
              <a:t>Цифровая</a:t>
            </a:r>
            <a:r>
              <a:rPr b="1" spc="-114" dirty="0" smtClean="0">
                <a:solidFill>
                  <a:srgbClr val="FF5E00"/>
                </a:solidFill>
                <a:latin typeface="Cera Pro" panose="00000500000000000000" pitchFamily="2" charset="0"/>
                <a:cs typeface="Verdana"/>
              </a:rPr>
              <a:t> </a:t>
            </a:r>
            <a:r>
              <a:rPr b="1" dirty="0" err="1" smtClean="0">
                <a:solidFill>
                  <a:srgbClr val="FF5E00"/>
                </a:solidFill>
                <a:latin typeface="Cera Pro" panose="00000500000000000000" pitchFamily="2" charset="0"/>
                <a:cs typeface="Verdana"/>
              </a:rPr>
              <a:t>трансформация</a:t>
            </a:r>
            <a:r>
              <a:rPr lang="ru-RU" b="1" spc="-5" dirty="0">
                <a:solidFill>
                  <a:srgbClr val="FF5E00"/>
                </a:solidFill>
                <a:latin typeface="Cera Pro" panose="00000500000000000000" pitchFamily="2" charset="0"/>
                <a:cs typeface="Verdana"/>
              </a:rPr>
              <a:t>»</a:t>
            </a:r>
            <a:r>
              <a:rPr dirty="0" smtClean="0">
                <a:solidFill>
                  <a:srgbClr val="FF5E00"/>
                </a:solidFill>
                <a:latin typeface="Cera Pro" panose="00000500000000000000" pitchFamily="2" charset="0"/>
                <a:cs typeface="Verdana"/>
              </a:rPr>
              <a:t>:</a:t>
            </a:r>
            <a:endParaRPr lang="en-US" dirty="0">
              <a:solidFill>
                <a:srgbClr val="FF5E00"/>
              </a:solidFill>
              <a:latin typeface="Cera Pro" panose="00000500000000000000" pitchFamily="2" charset="0"/>
              <a:cs typeface="Verdana"/>
            </a:endParaRPr>
          </a:p>
          <a:p>
            <a:pPr marL="12700" marR="5080">
              <a:tabLst>
                <a:tab pos="344805" algn="l"/>
                <a:tab pos="1600200" algn="l"/>
                <a:tab pos="2809240" algn="l"/>
                <a:tab pos="4311650" algn="l"/>
                <a:tab pos="4910455" algn="l"/>
                <a:tab pos="5904230" algn="l"/>
                <a:tab pos="7115809" algn="l"/>
              </a:tabLst>
            </a:pPr>
            <a:r>
              <a:rPr dirty="0" smtClean="0">
                <a:solidFill>
                  <a:srgbClr val="FF5E00"/>
                </a:solidFill>
                <a:latin typeface="Cera Pro" panose="00000500000000000000" pitchFamily="2" charset="0"/>
                <a:cs typeface="Verdana"/>
              </a:rPr>
              <a:t>- </a:t>
            </a:r>
            <a:r>
              <a:rPr b="1" spc="-5" dirty="0">
                <a:solidFill>
                  <a:srgbClr val="FF5E00"/>
                </a:solidFill>
                <a:latin typeface="Cera Pro" panose="00000500000000000000" pitchFamily="2" charset="0"/>
                <a:cs typeface="Verdana"/>
              </a:rPr>
              <a:t>увеличение </a:t>
            </a:r>
            <a:r>
              <a:rPr b="1" dirty="0">
                <a:solidFill>
                  <a:srgbClr val="FF5E00"/>
                </a:solidFill>
                <a:latin typeface="Cera Pro" panose="00000500000000000000" pitchFamily="2" charset="0"/>
                <a:cs typeface="Verdana"/>
              </a:rPr>
              <a:t>вложений в отечественные решения</a:t>
            </a:r>
            <a:r>
              <a:rPr b="1" dirty="0">
                <a:latin typeface="Cera Pro" panose="00000500000000000000" pitchFamily="2" charset="0"/>
                <a:cs typeface="Verdana"/>
              </a:rPr>
              <a:t> </a:t>
            </a:r>
            <a:r>
              <a:rPr dirty="0">
                <a:latin typeface="Cera Pro" panose="00000500000000000000" pitchFamily="2" charset="0"/>
                <a:cs typeface="Verdana"/>
              </a:rPr>
              <a:t>в сфере</a:t>
            </a:r>
            <a:r>
              <a:rPr spc="-190" dirty="0">
                <a:latin typeface="Cera Pro" panose="00000500000000000000" pitchFamily="2" charset="0"/>
                <a:cs typeface="Verdana"/>
              </a:rPr>
              <a:t> </a:t>
            </a:r>
            <a:r>
              <a:rPr dirty="0">
                <a:latin typeface="Cera Pro" panose="00000500000000000000" pitchFamily="2" charset="0"/>
                <a:cs typeface="Verdana"/>
              </a:rPr>
              <a:t>информационных  технологий в четыре </a:t>
            </a:r>
            <a:r>
              <a:rPr spc="-5" dirty="0">
                <a:latin typeface="Cera Pro" panose="00000500000000000000" pitchFamily="2" charset="0"/>
                <a:cs typeface="Verdana"/>
              </a:rPr>
              <a:t>раза </a:t>
            </a:r>
            <a:r>
              <a:rPr spc="5" dirty="0">
                <a:latin typeface="Cera Pro" panose="00000500000000000000" pitchFamily="2" charset="0"/>
                <a:cs typeface="Verdana"/>
              </a:rPr>
              <a:t>по </a:t>
            </a:r>
            <a:r>
              <a:rPr dirty="0">
                <a:latin typeface="Cera Pro" panose="00000500000000000000" pitchFamily="2" charset="0"/>
                <a:cs typeface="Verdana"/>
              </a:rPr>
              <a:t>сравнению с показателем </a:t>
            </a:r>
            <a:r>
              <a:rPr spc="-5" dirty="0">
                <a:latin typeface="Cera Pro" panose="00000500000000000000" pitchFamily="2" charset="0"/>
                <a:cs typeface="Verdana"/>
              </a:rPr>
              <a:t>2019</a:t>
            </a:r>
            <a:r>
              <a:rPr spc="-160" dirty="0">
                <a:latin typeface="Cera Pro" panose="00000500000000000000" pitchFamily="2" charset="0"/>
                <a:cs typeface="Verdana"/>
              </a:rPr>
              <a:t> </a:t>
            </a:r>
            <a:r>
              <a:rPr spc="-5" dirty="0" err="1" smtClean="0">
                <a:latin typeface="Cera Pro" panose="00000500000000000000" pitchFamily="2" charset="0"/>
                <a:cs typeface="Verdana"/>
              </a:rPr>
              <a:t>года</a:t>
            </a:r>
            <a:r>
              <a:rPr lang="ru-RU" spc="-5" dirty="0" smtClean="0">
                <a:latin typeface="Cera Pro" panose="00000500000000000000" pitchFamily="2" charset="0"/>
                <a:cs typeface="Verdana"/>
              </a:rPr>
              <a:t>.</a:t>
            </a:r>
            <a:endParaRPr dirty="0">
              <a:latin typeface="Cera Pro" panose="00000500000000000000" pitchFamily="2" charset="0"/>
              <a:cs typeface="Verdana"/>
            </a:endParaRPr>
          </a:p>
        </p:txBody>
      </p:sp>
      <p:sp>
        <p:nvSpPr>
          <p:cNvPr id="9" name="Прямоугольник 3"/>
          <p:cNvSpPr/>
          <p:nvPr/>
        </p:nvSpPr>
        <p:spPr bwMode="auto">
          <a:xfrm>
            <a:off x="299732" y="632161"/>
            <a:ext cx="98662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dirty="0" smtClean="0">
                <a:solidFill>
                  <a:srgbClr val="1475CF"/>
                </a:solidFill>
                <a:latin typeface="Arial Black"/>
              </a:rPr>
              <a:t>Поручения президента </a:t>
            </a:r>
            <a:r>
              <a:rPr lang="ru-RU" sz="3200" dirty="0" smtClean="0">
                <a:latin typeface="Arial Black"/>
              </a:rPr>
              <a:t>России</a:t>
            </a:r>
            <a:endParaRPr lang="ru-RU" sz="3200" dirty="0"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07351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40701F73-81EF-4479-B039-8FA3467CC8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584" y="1864"/>
            <a:ext cx="11969821" cy="6855057"/>
          </a:xfrm>
          <a:prstGeom prst="rect">
            <a:avLst/>
          </a:prstGeom>
        </p:spPr>
      </p:pic>
      <p:sp>
        <p:nvSpPr>
          <p:cNvPr id="2" name="Номер слайда 5">
            <a:extLst>
              <a:ext uri="{FF2B5EF4-FFF2-40B4-BE49-F238E27FC236}">
                <a16:creationId xmlns="" xmlns:a16="http://schemas.microsoft.com/office/drawing/2014/main" id="{0397645E-C44E-4499-BFC7-788AB1FB24AF}"/>
              </a:ext>
            </a:extLst>
          </p:cNvPr>
          <p:cNvSpPr txBox="1">
            <a:spLocks/>
          </p:cNvSpPr>
          <p:nvPr/>
        </p:nvSpPr>
        <p:spPr>
          <a:xfrm>
            <a:off x="11188086" y="6550750"/>
            <a:ext cx="760846" cy="3736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2800" b="1" kern="1200">
                <a:solidFill>
                  <a:schemeClr val="bg1">
                    <a:lumMod val="85000"/>
                    <a:alpha val="70000"/>
                  </a:schemeClr>
                </a:solidFill>
                <a:latin typeface="Cera Pro" panose="000005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AF9E677-433C-43BB-85FB-942D346720BC}" type="slidenum">
              <a:rPr lang="ru-RU" smtClean="0"/>
              <a:pPr/>
              <a:t>11</a:t>
            </a:fld>
            <a:endParaRPr lang="ru-RU" dirty="0"/>
          </a:p>
        </p:txBody>
      </p:sp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0C63A944-354D-4895-AB99-969C6BADE0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20649" t="29347" r="38757" b="-2"/>
          <a:stretch/>
        </p:blipFill>
        <p:spPr>
          <a:xfrm rot="5400000">
            <a:off x="10759939" y="4928118"/>
            <a:ext cx="434826" cy="2431071"/>
          </a:xfrm>
          <a:prstGeom prst="rect">
            <a:avLst/>
          </a:prstGeom>
        </p:spPr>
      </p:pic>
      <p:sp>
        <p:nvSpPr>
          <p:cNvPr id="7" name="object 3"/>
          <p:cNvSpPr txBox="1"/>
          <p:nvPr/>
        </p:nvSpPr>
        <p:spPr>
          <a:xfrm>
            <a:off x="383876" y="2010716"/>
            <a:ext cx="9269575" cy="33368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5715" indent="-342900">
              <a:buFont typeface="Arial"/>
              <a:buChar char="•"/>
              <a:tabLst>
                <a:tab pos="355600" algn="l"/>
              </a:tabLst>
            </a:pPr>
            <a:r>
              <a:rPr dirty="0">
                <a:latin typeface="Cera Pro" panose="00000500000000000000" pitchFamily="2" charset="0"/>
                <a:cs typeface="Verdana"/>
              </a:rPr>
              <a:t>Протоколом </a:t>
            </a:r>
            <a:r>
              <a:rPr spc="-5" dirty="0">
                <a:latin typeface="Cera Pro" panose="00000500000000000000" pitchFamily="2" charset="0"/>
                <a:cs typeface="Verdana"/>
              </a:rPr>
              <a:t>заседания Президиума </a:t>
            </a:r>
            <a:r>
              <a:rPr dirty="0">
                <a:latin typeface="Cera Pro" panose="00000500000000000000" pitchFamily="2" charset="0"/>
                <a:cs typeface="Verdana"/>
              </a:rPr>
              <a:t>Правкомиссии </a:t>
            </a:r>
            <a:r>
              <a:rPr spc="5" dirty="0">
                <a:latin typeface="Cera Pro" panose="00000500000000000000" pitchFamily="2" charset="0"/>
                <a:cs typeface="Verdana"/>
              </a:rPr>
              <a:t>по </a:t>
            </a:r>
            <a:r>
              <a:rPr spc="-5" dirty="0">
                <a:latin typeface="Cera Pro" panose="00000500000000000000" pitchFamily="2" charset="0"/>
                <a:cs typeface="Verdana"/>
              </a:rPr>
              <a:t>цифровому </a:t>
            </a:r>
            <a:r>
              <a:rPr dirty="0">
                <a:latin typeface="Cera Pro" panose="00000500000000000000" pitchFamily="2" charset="0"/>
                <a:cs typeface="Verdana"/>
              </a:rPr>
              <a:t>развитию …  от 6 </a:t>
            </a:r>
            <a:r>
              <a:rPr spc="-5" dirty="0">
                <a:latin typeface="Cera Pro" panose="00000500000000000000" pitchFamily="2" charset="0"/>
                <a:cs typeface="Verdana"/>
              </a:rPr>
              <a:t>ноября 2020 г. </a:t>
            </a:r>
            <a:r>
              <a:rPr dirty="0">
                <a:latin typeface="Cera Pro" panose="00000500000000000000" pitchFamily="2" charset="0"/>
                <a:cs typeface="Verdana"/>
              </a:rPr>
              <a:t>№ 24 </a:t>
            </a:r>
            <a:r>
              <a:rPr b="1" spc="-5" dirty="0">
                <a:solidFill>
                  <a:srgbClr val="FF5E00"/>
                </a:solidFill>
                <a:latin typeface="Cera Pro" panose="00000500000000000000" pitchFamily="2" charset="0"/>
                <a:cs typeface="Verdana"/>
              </a:rPr>
              <a:t>одобрены </a:t>
            </a:r>
            <a:r>
              <a:rPr b="1" spc="-5" dirty="0" err="1">
                <a:solidFill>
                  <a:srgbClr val="FF5E00"/>
                </a:solidFill>
                <a:latin typeface="Cera Pro" panose="00000500000000000000" pitchFamily="2" charset="0"/>
                <a:cs typeface="Verdana"/>
              </a:rPr>
              <a:t>Методические</a:t>
            </a:r>
            <a:r>
              <a:rPr b="1" spc="-5" dirty="0">
                <a:solidFill>
                  <a:srgbClr val="FF5E00"/>
                </a:solidFill>
                <a:latin typeface="Cera Pro" panose="00000500000000000000" pitchFamily="2" charset="0"/>
                <a:cs typeface="Verdana"/>
              </a:rPr>
              <a:t> </a:t>
            </a:r>
            <a:r>
              <a:rPr b="1" spc="-5" dirty="0" err="1" smtClean="0">
                <a:solidFill>
                  <a:srgbClr val="FF5E00"/>
                </a:solidFill>
                <a:latin typeface="Cera Pro" panose="00000500000000000000" pitchFamily="2" charset="0"/>
                <a:cs typeface="Verdana"/>
              </a:rPr>
              <a:t>рекомендации</a:t>
            </a:r>
            <a:r>
              <a:rPr b="1" spc="-5" dirty="0" smtClean="0">
                <a:solidFill>
                  <a:srgbClr val="FF5E00"/>
                </a:solidFill>
                <a:latin typeface="Cera Pro" panose="00000500000000000000" pitchFamily="2" charset="0"/>
                <a:cs typeface="Verdana"/>
              </a:rPr>
              <a:t> </a:t>
            </a:r>
            <a:r>
              <a:rPr b="1" dirty="0">
                <a:solidFill>
                  <a:srgbClr val="FF5E00"/>
                </a:solidFill>
                <a:latin typeface="Cera Pro" panose="00000500000000000000" pitchFamily="2" charset="0"/>
                <a:cs typeface="Verdana"/>
              </a:rPr>
              <a:t>по </a:t>
            </a:r>
            <a:r>
              <a:rPr b="1" spc="-5" dirty="0">
                <a:solidFill>
                  <a:srgbClr val="FF5E00"/>
                </a:solidFill>
                <a:latin typeface="Cera Pro" panose="00000500000000000000" pitchFamily="2" charset="0"/>
                <a:cs typeface="Verdana"/>
              </a:rPr>
              <a:t>цифровой трансформации</a:t>
            </a:r>
            <a:r>
              <a:rPr b="1" spc="-5" dirty="0">
                <a:latin typeface="Cera Pro" panose="00000500000000000000" pitchFamily="2" charset="0"/>
                <a:cs typeface="Verdana"/>
              </a:rPr>
              <a:t> </a:t>
            </a:r>
            <a:r>
              <a:rPr dirty="0">
                <a:latin typeface="Cera Pro" panose="00000500000000000000" pitchFamily="2" charset="0"/>
                <a:cs typeface="Verdana"/>
              </a:rPr>
              <a:t>государственных </a:t>
            </a:r>
            <a:r>
              <a:rPr spc="-5" dirty="0">
                <a:latin typeface="Cera Pro" panose="00000500000000000000" pitchFamily="2" charset="0"/>
                <a:cs typeface="Verdana"/>
              </a:rPr>
              <a:t>корпораций </a:t>
            </a:r>
            <a:r>
              <a:rPr dirty="0">
                <a:latin typeface="Cera Pro" panose="00000500000000000000" pitchFamily="2" charset="0"/>
                <a:cs typeface="Verdana"/>
              </a:rPr>
              <a:t>и </a:t>
            </a:r>
            <a:r>
              <a:rPr spc="-10" dirty="0">
                <a:latin typeface="Cera Pro" panose="00000500000000000000" pitchFamily="2" charset="0"/>
                <a:cs typeface="Verdana"/>
              </a:rPr>
              <a:t>компаний  </a:t>
            </a:r>
            <a:r>
              <a:rPr dirty="0">
                <a:latin typeface="Cera Pro" panose="00000500000000000000" pitchFamily="2" charset="0"/>
                <a:cs typeface="Verdana"/>
              </a:rPr>
              <a:t>с государственным участием:</a:t>
            </a:r>
            <a:r>
              <a:rPr spc="-70" dirty="0">
                <a:latin typeface="Cera Pro" panose="00000500000000000000" pitchFamily="2" charset="0"/>
                <a:cs typeface="Verdana"/>
              </a:rPr>
              <a:t> </a:t>
            </a:r>
            <a:r>
              <a:rPr u="sng" spc="-5" dirty="0">
                <a:uFill>
                  <a:solidFill>
                    <a:srgbClr val="0000FF"/>
                  </a:solidFill>
                </a:uFill>
                <a:latin typeface="Cera Pro" panose="00000500000000000000" pitchFamily="2" charset="0"/>
                <a:cs typeface="Verdana"/>
                <a:hlinkClick r:id="rId6"/>
              </a:rPr>
              <a:t>https://digital.gov.ru/ru/activity/directions/986/</a:t>
            </a:r>
            <a:endParaRPr dirty="0">
              <a:latin typeface="Cera Pro" panose="00000500000000000000" pitchFamily="2" charset="0"/>
              <a:cs typeface="Verdana"/>
            </a:endParaRPr>
          </a:p>
          <a:p>
            <a:pPr>
              <a:buChar char="•"/>
            </a:pPr>
            <a:endParaRPr dirty="0">
              <a:latin typeface="Cera Pro" panose="00000500000000000000" pitchFamily="2" charset="0"/>
              <a:cs typeface="Verdana"/>
            </a:endParaRPr>
          </a:p>
          <a:p>
            <a:pPr marL="354965" marR="5080" indent="-342900">
              <a:buFont typeface="Arial"/>
              <a:buChar char="•"/>
              <a:tabLst>
                <a:tab pos="355600" algn="l"/>
              </a:tabLst>
            </a:pPr>
            <a:r>
              <a:rPr b="1" spc="-5" dirty="0">
                <a:solidFill>
                  <a:srgbClr val="FF5E00"/>
                </a:solidFill>
                <a:latin typeface="Cera Pro" panose="00000500000000000000" pitchFamily="2" charset="0"/>
                <a:cs typeface="Verdana"/>
              </a:rPr>
              <a:t>Методические рекомендации помогут госкомпаниям</a:t>
            </a:r>
            <a:r>
              <a:rPr spc="-5" dirty="0">
                <a:latin typeface="Cera Pro" panose="00000500000000000000" pitchFamily="2" charset="0"/>
                <a:cs typeface="Verdana"/>
              </a:rPr>
              <a:t> </a:t>
            </a:r>
            <a:r>
              <a:rPr dirty="0">
                <a:latin typeface="Cera Pro" panose="00000500000000000000" pitchFamily="2" charset="0"/>
                <a:cs typeface="Verdana"/>
              </a:rPr>
              <a:t>в подготовке </a:t>
            </a:r>
            <a:r>
              <a:rPr spc="-5" dirty="0">
                <a:latin typeface="Cera Pro" panose="00000500000000000000" pitchFamily="2" charset="0"/>
                <a:cs typeface="Verdana"/>
              </a:rPr>
              <a:t>стратегий  </a:t>
            </a:r>
            <a:r>
              <a:rPr dirty="0">
                <a:latin typeface="Cera Pro" panose="00000500000000000000" pitchFamily="2" charset="0"/>
                <a:cs typeface="Verdana"/>
              </a:rPr>
              <a:t>цифровой </a:t>
            </a:r>
            <a:r>
              <a:rPr spc="-5" dirty="0">
                <a:latin typeface="Cera Pro" panose="00000500000000000000" pitchFamily="2" charset="0"/>
                <a:cs typeface="Verdana"/>
              </a:rPr>
              <a:t>трансформации, </a:t>
            </a:r>
            <a:r>
              <a:rPr dirty="0">
                <a:latin typeface="Cera Pro" panose="00000500000000000000" pitchFamily="2" charset="0"/>
                <a:cs typeface="Verdana"/>
              </a:rPr>
              <a:t>а </a:t>
            </a:r>
            <a:r>
              <a:rPr spc="-5" dirty="0">
                <a:latin typeface="Cera Pro" panose="00000500000000000000" pitchFamily="2" charset="0"/>
                <a:cs typeface="Verdana"/>
              </a:rPr>
              <a:t>также оценить текущий уровень цифровизации, </a:t>
            </a:r>
            <a:r>
              <a:rPr spc="-5" dirty="0" err="1" smtClean="0">
                <a:latin typeface="Cera Pro" panose="00000500000000000000" pitchFamily="2" charset="0"/>
                <a:cs typeface="Verdana"/>
              </a:rPr>
              <a:t>задать</a:t>
            </a:r>
            <a:r>
              <a:rPr lang="en-US" spc="-5" dirty="0">
                <a:latin typeface="Cera Pro" panose="00000500000000000000" pitchFamily="2" charset="0"/>
                <a:cs typeface="Verdana"/>
              </a:rPr>
              <a:t> </a:t>
            </a:r>
            <a:r>
              <a:rPr dirty="0" err="1" smtClean="0">
                <a:latin typeface="Cera Pro" panose="00000500000000000000" pitchFamily="2" charset="0"/>
                <a:cs typeface="Verdana"/>
              </a:rPr>
              <a:t>целевое</a:t>
            </a:r>
            <a:r>
              <a:rPr dirty="0" smtClean="0">
                <a:latin typeface="Cera Pro" panose="00000500000000000000" pitchFamily="2" charset="0"/>
                <a:cs typeface="Verdana"/>
              </a:rPr>
              <a:t> </a:t>
            </a:r>
            <a:r>
              <a:rPr dirty="0">
                <a:latin typeface="Cera Pro" panose="00000500000000000000" pitchFamily="2" charset="0"/>
                <a:cs typeface="Verdana"/>
              </a:rPr>
              <a:t>видение и ключевые </a:t>
            </a:r>
            <a:r>
              <a:rPr spc="-5" dirty="0">
                <a:latin typeface="Cera Pro" panose="00000500000000000000" pitchFamily="2" charset="0"/>
                <a:cs typeface="Verdana"/>
              </a:rPr>
              <a:t>показатели эффективности, предусмотреть  кадровые </a:t>
            </a:r>
            <a:r>
              <a:rPr dirty="0">
                <a:latin typeface="Cera Pro" panose="00000500000000000000" pitchFamily="2" charset="0"/>
                <a:cs typeface="Verdana"/>
              </a:rPr>
              <a:t>ресурсы, создать систему </a:t>
            </a:r>
            <a:r>
              <a:rPr spc="-5" dirty="0">
                <a:latin typeface="Cera Pro" panose="00000500000000000000" pitchFamily="2" charset="0"/>
                <a:cs typeface="Verdana"/>
              </a:rPr>
              <a:t>управления </a:t>
            </a:r>
            <a:r>
              <a:rPr dirty="0">
                <a:latin typeface="Cera Pro" panose="00000500000000000000" pitchFamily="2" charset="0"/>
                <a:cs typeface="Verdana"/>
              </a:rPr>
              <a:t>цифровой </a:t>
            </a:r>
            <a:r>
              <a:rPr spc="-5" dirty="0" err="1">
                <a:latin typeface="Cera Pro" panose="00000500000000000000" pitchFamily="2" charset="0"/>
                <a:cs typeface="Verdana"/>
              </a:rPr>
              <a:t>трансформацией</a:t>
            </a:r>
            <a:r>
              <a:rPr spc="-5" dirty="0">
                <a:latin typeface="Cera Pro" panose="00000500000000000000" pitchFamily="2" charset="0"/>
                <a:cs typeface="Verdana"/>
              </a:rPr>
              <a:t> </a:t>
            </a:r>
            <a:r>
              <a:rPr dirty="0" smtClean="0">
                <a:latin typeface="Cera Pro" panose="00000500000000000000" pitchFamily="2" charset="0"/>
                <a:cs typeface="Verdana"/>
              </a:rPr>
              <a:t>и </a:t>
            </a:r>
            <a:r>
              <a:rPr dirty="0">
                <a:latin typeface="Cera Pro" panose="00000500000000000000" pitchFamily="2" charset="0"/>
                <a:cs typeface="Verdana"/>
              </a:rPr>
              <a:t>модели </a:t>
            </a:r>
            <a:r>
              <a:rPr spc="-5" dirty="0">
                <a:latin typeface="Cera Pro" panose="00000500000000000000" pitchFamily="2" charset="0"/>
                <a:cs typeface="Verdana"/>
              </a:rPr>
              <a:t>финансирования стратегий, сформировать дорожные карты. </a:t>
            </a:r>
            <a:r>
              <a:rPr spc="-5" dirty="0" err="1" smtClean="0">
                <a:latin typeface="Cera Pro" panose="00000500000000000000" pitchFamily="2" charset="0"/>
                <a:cs typeface="Verdana"/>
              </a:rPr>
              <a:t>Документ</a:t>
            </a:r>
            <a:r>
              <a:rPr spc="-5" dirty="0" smtClean="0">
                <a:latin typeface="Cera Pro" panose="00000500000000000000" pitchFamily="2" charset="0"/>
                <a:cs typeface="Verdana"/>
              </a:rPr>
              <a:t> </a:t>
            </a:r>
            <a:r>
              <a:rPr spc="-5" dirty="0">
                <a:latin typeface="Cera Pro" panose="00000500000000000000" pitchFamily="2" charset="0"/>
                <a:cs typeface="Verdana"/>
              </a:rPr>
              <a:t>также </a:t>
            </a:r>
            <a:r>
              <a:rPr dirty="0">
                <a:latin typeface="Cera Pro" panose="00000500000000000000" pitchFamily="2" charset="0"/>
                <a:cs typeface="Verdana"/>
              </a:rPr>
              <a:t>включает </a:t>
            </a:r>
            <a:r>
              <a:rPr spc="-5" dirty="0">
                <a:latin typeface="Cera Pro" panose="00000500000000000000" pitchFamily="2" charset="0"/>
                <a:cs typeface="Verdana"/>
              </a:rPr>
              <a:t>мероприятия по импортозамещению программного обеспечения  </a:t>
            </a:r>
            <a:r>
              <a:rPr dirty="0">
                <a:latin typeface="Cera Pro" panose="00000500000000000000" pitchFamily="2" charset="0"/>
                <a:cs typeface="Verdana"/>
              </a:rPr>
              <a:t>и </a:t>
            </a:r>
            <a:r>
              <a:rPr dirty="0" err="1">
                <a:latin typeface="Cera Pro" panose="00000500000000000000" pitchFamily="2" charset="0"/>
                <a:cs typeface="Verdana"/>
              </a:rPr>
              <a:t>аппаратной</a:t>
            </a:r>
            <a:r>
              <a:rPr spc="-40" dirty="0">
                <a:latin typeface="Cera Pro" panose="00000500000000000000" pitchFamily="2" charset="0"/>
                <a:cs typeface="Verdana"/>
              </a:rPr>
              <a:t> </a:t>
            </a:r>
            <a:r>
              <a:rPr spc="-5" dirty="0" err="1" smtClean="0">
                <a:latin typeface="Cera Pro" panose="00000500000000000000" pitchFamily="2" charset="0"/>
                <a:cs typeface="Verdana"/>
              </a:rPr>
              <a:t>базы</a:t>
            </a:r>
            <a:r>
              <a:rPr lang="en-US" spc="-5" dirty="0">
                <a:latin typeface="Cera Pro" panose="00000500000000000000" pitchFamily="2" charset="0"/>
                <a:cs typeface="Verdana"/>
              </a:rPr>
              <a:t>.</a:t>
            </a:r>
            <a:endParaRPr dirty="0">
              <a:latin typeface="Cera Pro" panose="00000500000000000000" pitchFamily="2" charset="0"/>
              <a:cs typeface="Verdana"/>
            </a:endParaRPr>
          </a:p>
        </p:txBody>
      </p:sp>
      <p:sp>
        <p:nvSpPr>
          <p:cNvPr id="8" name="Прямоугольник 3"/>
          <p:cNvSpPr/>
          <p:nvPr/>
        </p:nvSpPr>
        <p:spPr bwMode="auto">
          <a:xfrm>
            <a:off x="299732" y="632161"/>
            <a:ext cx="98662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dirty="0" smtClean="0">
                <a:solidFill>
                  <a:srgbClr val="1475CF"/>
                </a:solidFill>
                <a:latin typeface="Arial Black"/>
              </a:rPr>
              <a:t>Методические рекомендации </a:t>
            </a:r>
          </a:p>
          <a:p>
            <a:pPr>
              <a:defRPr/>
            </a:pPr>
            <a:r>
              <a:rPr lang="ru-RU" sz="3200" dirty="0" smtClean="0">
                <a:latin typeface="Arial Black"/>
              </a:rPr>
              <a:t>по цифровой трансформации</a:t>
            </a:r>
            <a:endParaRPr lang="ru-RU" sz="3200" dirty="0"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95364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5">
            <a:extLst>
              <a:ext uri="{FF2B5EF4-FFF2-40B4-BE49-F238E27FC236}">
                <a16:creationId xmlns="" xmlns:a16="http://schemas.microsoft.com/office/drawing/2014/main" id="{0397645E-C44E-4499-BFC7-788AB1FB24AF}"/>
              </a:ext>
            </a:extLst>
          </p:cNvPr>
          <p:cNvSpPr txBox="1">
            <a:spLocks/>
          </p:cNvSpPr>
          <p:nvPr/>
        </p:nvSpPr>
        <p:spPr>
          <a:xfrm>
            <a:off x="11188086" y="6550750"/>
            <a:ext cx="760846" cy="3736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2800" b="1" kern="1200">
                <a:solidFill>
                  <a:schemeClr val="bg1">
                    <a:lumMod val="85000"/>
                    <a:alpha val="70000"/>
                  </a:schemeClr>
                </a:solidFill>
                <a:latin typeface="Cera Pro" panose="000005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AF9E677-433C-43BB-85FB-942D346720BC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12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5"/>
          <p:cNvSpPr txBox="1">
            <a:spLocks/>
          </p:cNvSpPr>
          <p:nvPr/>
        </p:nvSpPr>
        <p:spPr>
          <a:xfrm>
            <a:off x="6701841" y="1456702"/>
            <a:ext cx="4892283" cy="241412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era Pro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ra Pro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ra Pro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ra Pro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ra Pro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400" dirty="0">
                <a:solidFill>
                  <a:srgbClr val="1475C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СЛАБЫЕ СТОРОНЫ</a:t>
            </a:r>
          </a:p>
          <a:p>
            <a:pPr marL="297815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5000"/>
              <a:tabLst>
                <a:tab pos="228600" algn="l"/>
                <a:tab pos="229235" algn="l"/>
              </a:tabLst>
            </a:pPr>
            <a:r>
              <a:rPr lang="ru-RU" sz="1400" dirty="0">
                <a:cs typeface="Arial" panose="020B0604020202020204" pitchFamily="34" charset="0"/>
              </a:rPr>
              <a:t>Доминирование иностранного ПО</a:t>
            </a:r>
            <a:r>
              <a:rPr lang="en-US" sz="1400" dirty="0">
                <a:cs typeface="Arial" panose="020B0604020202020204" pitchFamily="34" charset="0"/>
              </a:rPr>
              <a:t> </a:t>
            </a:r>
            <a:r>
              <a:rPr lang="ru-RU" sz="1400" dirty="0">
                <a:cs typeface="Arial" panose="020B0604020202020204" pitchFamily="34" charset="0"/>
              </a:rPr>
              <a:t>(ОС - более 93%, офис – 97%, СУБД – 86%).</a:t>
            </a:r>
          </a:p>
          <a:p>
            <a:pPr marL="297815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5000"/>
              <a:tabLst>
                <a:tab pos="228600" algn="l"/>
                <a:tab pos="229235" algn="l"/>
              </a:tabLst>
            </a:pPr>
            <a:r>
              <a:rPr lang="ru-RU" sz="1400" dirty="0">
                <a:cs typeface="Arial" panose="020B0604020202020204" pitchFamily="34" charset="0"/>
              </a:rPr>
              <a:t>Отставание компонентной базы.</a:t>
            </a:r>
          </a:p>
          <a:p>
            <a:pPr marL="297815" marR="641985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5000"/>
              <a:tabLst>
                <a:tab pos="228600" algn="l"/>
                <a:tab pos="229235" algn="l"/>
              </a:tabLst>
            </a:pPr>
            <a:r>
              <a:rPr lang="ru-RU" sz="1400" dirty="0">
                <a:cs typeface="Arial" panose="020B0604020202020204" pitchFamily="34" charset="0"/>
              </a:rPr>
              <a:t>Нет управленческой воли и слабая координация  импортозамещения.</a:t>
            </a:r>
          </a:p>
          <a:p>
            <a:pPr marL="297815" marR="1487805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5000"/>
              <a:tabLst>
                <a:tab pos="228600" algn="l"/>
                <a:tab pos="229235" algn="l"/>
              </a:tabLst>
            </a:pPr>
            <a:r>
              <a:rPr lang="ru-RU" sz="1400" dirty="0">
                <a:cs typeface="Arial" panose="020B0604020202020204" pitchFamily="34" charset="0"/>
              </a:rPr>
              <a:t>Программы обучения нацелены  на использование иностранного.</a:t>
            </a:r>
          </a:p>
          <a:p>
            <a:pPr marL="0" indent="0">
              <a:lnSpc>
                <a:spcPct val="100000"/>
              </a:lnSpc>
              <a:spcBef>
                <a:spcPts val="35"/>
              </a:spcBef>
              <a:buClr>
                <a:srgbClr val="D20000"/>
              </a:buClr>
              <a:buNone/>
            </a:pP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8"/>
          <p:cNvSpPr txBox="1"/>
          <p:nvPr/>
        </p:nvSpPr>
        <p:spPr>
          <a:xfrm>
            <a:off x="386811" y="1456702"/>
            <a:ext cx="6569991" cy="2644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>
              <a:spcAft>
                <a:spcPts val="1200"/>
              </a:spcAft>
              <a:buClr>
                <a:srgbClr val="D20000"/>
              </a:buClr>
              <a:buSzPct val="75000"/>
              <a:tabLst>
                <a:tab pos="228600" algn="l"/>
                <a:tab pos="229235" algn="l"/>
              </a:tabLst>
            </a:pPr>
            <a:r>
              <a:rPr lang="ru-RU" sz="1400" dirty="0" smtClean="0">
                <a:solidFill>
                  <a:srgbClr val="FF5E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СИЛЬНЫЕ</a:t>
            </a:r>
            <a:r>
              <a:rPr lang="ru-RU" sz="1400" spc="-85" dirty="0" smtClean="0">
                <a:solidFill>
                  <a:srgbClr val="00355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solidFill>
                  <a:srgbClr val="FF5E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СТОРОНЫ</a:t>
            </a:r>
          </a:p>
          <a:p>
            <a:pPr marL="297815" indent="-285750">
              <a:spcAft>
                <a:spcPts val="600"/>
              </a:spcAft>
              <a:buSzPct val="75000"/>
              <a:buFont typeface="Arial" panose="020B0604020202020204" pitchFamily="34" charset="0"/>
              <a:buChar char="•"/>
              <a:tabLst>
                <a:tab pos="228600" algn="l"/>
                <a:tab pos="229235" algn="l"/>
              </a:tabLst>
            </a:pPr>
            <a:r>
              <a:rPr sz="1400" dirty="0" err="1" smtClean="0">
                <a:latin typeface="Cera Pro" panose="00000500000000000000" pitchFamily="2" charset="0"/>
                <a:cs typeface="Arial" panose="020B0604020202020204" pitchFamily="34" charset="0"/>
              </a:rPr>
              <a:t>Вакансии</a:t>
            </a:r>
            <a:r>
              <a:rPr sz="1400" dirty="0" smtClean="0">
                <a:latin typeface="Cera Pro" panose="00000500000000000000" pitchFamily="2" charset="0"/>
                <a:cs typeface="Arial" panose="020B0604020202020204" pitchFamily="34" charset="0"/>
              </a:rPr>
              <a:t> в </a:t>
            </a:r>
            <a:r>
              <a:rPr sz="1400" dirty="0" err="1" smtClean="0">
                <a:latin typeface="Cera Pro" panose="00000500000000000000" pitchFamily="2" charset="0"/>
                <a:cs typeface="Arial" panose="020B0604020202020204" pitchFamily="34" charset="0"/>
              </a:rPr>
              <a:t>сфере</a:t>
            </a:r>
            <a:r>
              <a:rPr sz="1400" dirty="0" smtClean="0">
                <a:latin typeface="Cera Pro" panose="00000500000000000000" pitchFamily="2" charset="0"/>
                <a:cs typeface="Arial" panose="020B0604020202020204" pitchFamily="34" charset="0"/>
              </a:rPr>
              <a:t> IT </a:t>
            </a:r>
            <a:r>
              <a:rPr sz="1400" dirty="0" err="1" smtClean="0">
                <a:latin typeface="Cera Pro" panose="00000500000000000000" pitchFamily="2" charset="0"/>
                <a:cs typeface="Arial" panose="020B0604020202020204" pitchFamily="34" charset="0"/>
              </a:rPr>
              <a:t>выросли</a:t>
            </a:r>
            <a:r>
              <a:rPr sz="1400" dirty="0" smtClean="0">
                <a:latin typeface="Cera Pro" panose="00000500000000000000" pitchFamily="2" charset="0"/>
                <a:cs typeface="Arial" panose="020B0604020202020204" pitchFamily="34" charset="0"/>
              </a:rPr>
              <a:t> </a:t>
            </a:r>
            <a:r>
              <a:rPr sz="1400" dirty="0" err="1" smtClean="0">
                <a:latin typeface="Cera Pro" panose="00000500000000000000" pitchFamily="2" charset="0"/>
                <a:cs typeface="Arial" panose="020B0604020202020204" pitchFamily="34" charset="0"/>
              </a:rPr>
              <a:t>на</a:t>
            </a:r>
            <a:r>
              <a:rPr sz="1400" spc="-90" dirty="0" smtClean="0">
                <a:latin typeface="Cera Pro" panose="00000500000000000000" pitchFamily="2" charset="0"/>
                <a:cs typeface="Arial" panose="020B0604020202020204" pitchFamily="34" charset="0"/>
              </a:rPr>
              <a:t> </a:t>
            </a:r>
            <a:r>
              <a:rPr sz="1400" spc="5" dirty="0" smtClean="0">
                <a:latin typeface="Cera Pro" panose="00000500000000000000" pitchFamily="2" charset="0"/>
                <a:cs typeface="Arial" panose="020B0604020202020204" pitchFamily="34" charset="0"/>
              </a:rPr>
              <a:t>25%</a:t>
            </a:r>
            <a:r>
              <a:rPr lang="ru-RU" sz="1400" spc="5" dirty="0" smtClean="0">
                <a:latin typeface="Cera Pro" panose="00000500000000000000" pitchFamily="2" charset="0"/>
                <a:cs typeface="Arial" panose="020B0604020202020204" pitchFamily="34" charset="0"/>
              </a:rPr>
              <a:t>.</a:t>
            </a:r>
            <a:endParaRPr sz="1400" dirty="0" smtClean="0">
              <a:latin typeface="Cera Pro" panose="00000500000000000000" pitchFamily="2" charset="0"/>
              <a:cs typeface="Arial" panose="020B0604020202020204" pitchFamily="34" charset="0"/>
            </a:endParaRPr>
          </a:p>
          <a:p>
            <a:pPr marL="297815" indent="-285750">
              <a:spcAft>
                <a:spcPts val="600"/>
              </a:spcAft>
              <a:buSzPct val="75000"/>
              <a:buFont typeface="Arial" panose="020B0604020202020204" pitchFamily="34" charset="0"/>
              <a:buChar char="•"/>
              <a:tabLst>
                <a:tab pos="228600" algn="l"/>
                <a:tab pos="229235" algn="l"/>
              </a:tabLst>
            </a:pPr>
            <a:r>
              <a:rPr sz="1400" dirty="0" err="1" smtClean="0">
                <a:latin typeface="Cera Pro" panose="00000500000000000000" pitchFamily="2" charset="0"/>
                <a:cs typeface="Arial" panose="020B0604020202020204" pitchFamily="34" charset="0"/>
              </a:rPr>
              <a:t>Студентов</a:t>
            </a:r>
            <a:r>
              <a:rPr sz="1400" dirty="0" smtClean="0">
                <a:latin typeface="Cera Pro" panose="00000500000000000000" pitchFamily="2" charset="0"/>
                <a:cs typeface="Arial" panose="020B0604020202020204" pitchFamily="34" charset="0"/>
              </a:rPr>
              <a:t> в </a:t>
            </a:r>
            <a:r>
              <a:rPr sz="1400" dirty="0" err="1" smtClean="0">
                <a:latin typeface="Cera Pro" panose="00000500000000000000" pitchFamily="2" charset="0"/>
                <a:cs typeface="Arial" panose="020B0604020202020204" pitchFamily="34" charset="0"/>
              </a:rPr>
              <a:t>сфере</a:t>
            </a:r>
            <a:r>
              <a:rPr sz="1400" dirty="0" smtClean="0">
                <a:latin typeface="Cera Pro" panose="00000500000000000000" pitchFamily="2" charset="0"/>
                <a:cs typeface="Arial" panose="020B0604020202020204" pitchFamily="34" charset="0"/>
              </a:rPr>
              <a:t> IT </a:t>
            </a:r>
            <a:r>
              <a:rPr sz="1400" dirty="0" err="1" smtClean="0">
                <a:latin typeface="Cera Pro" panose="00000500000000000000" pitchFamily="2" charset="0"/>
                <a:cs typeface="Arial" panose="020B0604020202020204" pitchFamily="34" charset="0"/>
              </a:rPr>
              <a:t>выросло</a:t>
            </a:r>
            <a:r>
              <a:rPr sz="1400" dirty="0" smtClean="0">
                <a:latin typeface="Cera Pro" panose="00000500000000000000" pitchFamily="2" charset="0"/>
                <a:cs typeface="Arial" panose="020B0604020202020204" pitchFamily="34" charset="0"/>
              </a:rPr>
              <a:t> </a:t>
            </a:r>
            <a:r>
              <a:rPr sz="1400" dirty="0" err="1" smtClean="0">
                <a:latin typeface="Cera Pro" panose="00000500000000000000" pitchFamily="2" charset="0"/>
                <a:cs typeface="Arial" panose="020B0604020202020204" pitchFamily="34" charset="0"/>
              </a:rPr>
              <a:t>на</a:t>
            </a:r>
            <a:r>
              <a:rPr sz="1400" spc="-75" dirty="0" smtClean="0">
                <a:latin typeface="Cera Pro" panose="00000500000000000000" pitchFamily="2" charset="0"/>
                <a:cs typeface="Arial" panose="020B0604020202020204" pitchFamily="34" charset="0"/>
              </a:rPr>
              <a:t> </a:t>
            </a:r>
            <a:r>
              <a:rPr sz="1400" spc="5" dirty="0" smtClean="0">
                <a:latin typeface="Cera Pro" panose="00000500000000000000" pitchFamily="2" charset="0"/>
                <a:cs typeface="Arial" panose="020B0604020202020204" pitchFamily="34" charset="0"/>
              </a:rPr>
              <a:t>11%</a:t>
            </a:r>
            <a:r>
              <a:rPr lang="ru-RU" sz="1400" spc="5" dirty="0" smtClean="0">
                <a:latin typeface="Cera Pro" panose="00000500000000000000" pitchFamily="2" charset="0"/>
                <a:cs typeface="Arial" panose="020B0604020202020204" pitchFamily="34" charset="0"/>
              </a:rPr>
              <a:t>.</a:t>
            </a:r>
            <a:endParaRPr sz="1400" dirty="0" smtClean="0">
              <a:latin typeface="Cera Pro" panose="00000500000000000000" pitchFamily="2" charset="0"/>
              <a:cs typeface="Arial" panose="020B0604020202020204" pitchFamily="34" charset="0"/>
            </a:endParaRPr>
          </a:p>
          <a:p>
            <a:pPr marL="297815" indent="-285750">
              <a:spcAft>
                <a:spcPts val="600"/>
              </a:spcAft>
              <a:buSzPct val="75000"/>
              <a:buFont typeface="Arial" panose="020B0604020202020204" pitchFamily="34" charset="0"/>
              <a:buChar char="•"/>
              <a:tabLst>
                <a:tab pos="228600" algn="l"/>
                <a:tab pos="229235" algn="l"/>
              </a:tabLst>
            </a:pPr>
            <a:r>
              <a:rPr sz="1400" dirty="0" err="1" smtClean="0">
                <a:latin typeface="Cera Pro" panose="00000500000000000000" pitchFamily="2" charset="0"/>
                <a:cs typeface="Arial" panose="020B0604020202020204" pitchFamily="34" charset="0"/>
              </a:rPr>
              <a:t>Сильная</a:t>
            </a:r>
            <a:r>
              <a:rPr sz="1400" dirty="0" smtClean="0">
                <a:latin typeface="Cera Pro" panose="00000500000000000000" pitchFamily="2" charset="0"/>
                <a:cs typeface="Arial" panose="020B0604020202020204" pitchFamily="34" charset="0"/>
              </a:rPr>
              <a:t> </a:t>
            </a:r>
            <a:r>
              <a:rPr sz="1400" dirty="0" err="1" smtClean="0">
                <a:latin typeface="Cera Pro" panose="00000500000000000000" pitchFamily="2" charset="0"/>
                <a:cs typeface="Arial" panose="020B0604020202020204" pitchFamily="34" charset="0"/>
              </a:rPr>
              <a:t>математическая</a:t>
            </a:r>
            <a:r>
              <a:rPr sz="1400" dirty="0" smtClean="0">
                <a:latin typeface="Cera Pro" panose="00000500000000000000" pitchFamily="2" charset="0"/>
                <a:cs typeface="Arial" panose="020B0604020202020204" pitchFamily="34" charset="0"/>
              </a:rPr>
              <a:t> </a:t>
            </a:r>
            <a:r>
              <a:rPr sz="1400" dirty="0" err="1" smtClean="0">
                <a:latin typeface="Cera Pro" panose="00000500000000000000" pitchFamily="2" charset="0"/>
                <a:cs typeface="Arial" panose="020B0604020202020204" pitchFamily="34" charset="0"/>
              </a:rPr>
              <a:t>школа</a:t>
            </a:r>
            <a:r>
              <a:rPr sz="1400" dirty="0" smtClean="0">
                <a:latin typeface="Cera Pro" panose="00000500000000000000" pitchFamily="2" charset="0"/>
                <a:cs typeface="Arial" panose="020B0604020202020204" pitchFamily="34" charset="0"/>
              </a:rPr>
              <a:t> и </a:t>
            </a:r>
            <a:r>
              <a:rPr sz="1400" dirty="0" err="1" smtClean="0">
                <a:latin typeface="Cera Pro" panose="00000500000000000000" pitchFamily="2" charset="0"/>
                <a:cs typeface="Arial" panose="020B0604020202020204" pitchFamily="34" charset="0"/>
              </a:rPr>
              <a:t>школа</a:t>
            </a:r>
            <a:r>
              <a:rPr sz="1400" spc="-65" dirty="0" smtClean="0">
                <a:latin typeface="Cera Pro" panose="00000500000000000000" pitchFamily="2" charset="0"/>
                <a:cs typeface="Arial" panose="020B0604020202020204" pitchFamily="34" charset="0"/>
              </a:rPr>
              <a:t> </a:t>
            </a:r>
            <a:r>
              <a:rPr sz="1400" spc="-5" dirty="0" err="1" smtClean="0">
                <a:latin typeface="Cera Pro" panose="00000500000000000000" pitchFamily="2" charset="0"/>
                <a:cs typeface="Arial" panose="020B0604020202020204" pitchFamily="34" charset="0"/>
              </a:rPr>
              <a:t>программирования</a:t>
            </a:r>
            <a:r>
              <a:rPr lang="ru-RU" sz="1400" spc="-5" dirty="0" smtClean="0">
                <a:latin typeface="Cera Pro" panose="00000500000000000000" pitchFamily="2" charset="0"/>
                <a:cs typeface="Arial" panose="020B0604020202020204" pitchFamily="34" charset="0"/>
              </a:rPr>
              <a:t>.</a:t>
            </a:r>
            <a:endParaRPr sz="1400" dirty="0" smtClean="0">
              <a:latin typeface="Cera Pro" panose="00000500000000000000" pitchFamily="2" charset="0"/>
              <a:cs typeface="Arial" panose="020B0604020202020204" pitchFamily="34" charset="0"/>
            </a:endParaRPr>
          </a:p>
          <a:p>
            <a:pPr marL="297815" indent="-285750">
              <a:spcAft>
                <a:spcPts val="600"/>
              </a:spcAft>
              <a:buSzPct val="75000"/>
              <a:buFont typeface="Arial" panose="020B0604020202020204" pitchFamily="34" charset="0"/>
              <a:buChar char="•"/>
              <a:tabLst>
                <a:tab pos="228600" algn="l"/>
                <a:tab pos="229235" algn="l"/>
              </a:tabLst>
            </a:pPr>
            <a:r>
              <a:rPr sz="1400" spc="-5" dirty="0" err="1" smtClean="0">
                <a:latin typeface="Cera Pro" panose="00000500000000000000" pitchFamily="2" charset="0"/>
                <a:cs typeface="Arial" panose="020B0604020202020204" pitchFamily="34" charset="0"/>
              </a:rPr>
              <a:t>Разработки</a:t>
            </a:r>
            <a:r>
              <a:rPr sz="1400" spc="-5" dirty="0" smtClean="0">
                <a:latin typeface="Cera Pro" panose="00000500000000000000" pitchFamily="2" charset="0"/>
                <a:cs typeface="Arial" panose="020B0604020202020204" pitchFamily="34" charset="0"/>
              </a:rPr>
              <a:t> </a:t>
            </a:r>
            <a:r>
              <a:rPr sz="1400" dirty="0" err="1" smtClean="0">
                <a:latin typeface="Cera Pro" panose="00000500000000000000" pitchFamily="2" charset="0"/>
                <a:cs typeface="Arial" panose="020B0604020202020204" pitchFamily="34" charset="0"/>
              </a:rPr>
              <a:t>международного</a:t>
            </a:r>
            <a:r>
              <a:rPr sz="1400" spc="-25" dirty="0" smtClean="0">
                <a:latin typeface="Cera Pro" panose="00000500000000000000" pitchFamily="2" charset="0"/>
                <a:cs typeface="Arial" panose="020B0604020202020204" pitchFamily="34" charset="0"/>
              </a:rPr>
              <a:t> </a:t>
            </a:r>
            <a:r>
              <a:rPr sz="1400" dirty="0" err="1" smtClean="0">
                <a:latin typeface="Cera Pro" panose="00000500000000000000" pitchFamily="2" charset="0"/>
                <a:cs typeface="Arial" panose="020B0604020202020204" pitchFamily="34" charset="0"/>
              </a:rPr>
              <a:t>уровня</a:t>
            </a:r>
            <a:r>
              <a:rPr lang="ru-RU" sz="1400" dirty="0" smtClean="0">
                <a:latin typeface="Cera Pro" panose="00000500000000000000" pitchFamily="2" charset="0"/>
                <a:cs typeface="Arial" panose="020B0604020202020204" pitchFamily="34" charset="0"/>
              </a:rPr>
              <a:t>.</a:t>
            </a:r>
            <a:endParaRPr sz="1400" dirty="0" smtClean="0">
              <a:latin typeface="Cera Pro" panose="00000500000000000000" pitchFamily="2" charset="0"/>
              <a:cs typeface="Arial" panose="020B0604020202020204" pitchFamily="34" charset="0"/>
            </a:endParaRPr>
          </a:p>
          <a:p>
            <a:pPr marL="297815" marR="934719" indent="-285750">
              <a:spcAft>
                <a:spcPts val="600"/>
              </a:spcAft>
              <a:buSzPct val="75000"/>
              <a:buFont typeface="Arial" panose="020B0604020202020204" pitchFamily="34" charset="0"/>
              <a:buChar char="•"/>
              <a:tabLst>
                <a:tab pos="228600" algn="l"/>
                <a:tab pos="229235" algn="l"/>
              </a:tabLst>
            </a:pPr>
            <a:r>
              <a:rPr sz="1400" dirty="0" err="1" smtClean="0">
                <a:latin typeface="Cera Pro" panose="00000500000000000000" pitchFamily="2" charset="0"/>
                <a:cs typeface="Arial" panose="020B0604020202020204" pitchFamily="34" charset="0"/>
              </a:rPr>
              <a:t>Действующие</a:t>
            </a:r>
            <a:r>
              <a:rPr sz="1400" dirty="0" smtClean="0">
                <a:latin typeface="Cera Pro" panose="00000500000000000000" pitchFamily="2" charset="0"/>
                <a:cs typeface="Arial" panose="020B0604020202020204" pitchFamily="34" charset="0"/>
              </a:rPr>
              <a:t> </a:t>
            </a:r>
            <a:r>
              <a:rPr sz="1400" dirty="0" err="1" smtClean="0">
                <a:latin typeface="Cera Pro" panose="00000500000000000000" pitchFamily="2" charset="0"/>
                <a:cs typeface="Arial" panose="020B0604020202020204" pitchFamily="34" charset="0"/>
              </a:rPr>
              <a:t>преференции</a:t>
            </a:r>
            <a:r>
              <a:rPr sz="1400" spc="-95" dirty="0" smtClean="0">
                <a:latin typeface="Cera Pro" panose="00000500000000000000" pitchFamily="2" charset="0"/>
                <a:cs typeface="Arial" panose="020B0604020202020204" pitchFamily="34" charset="0"/>
              </a:rPr>
              <a:t> </a:t>
            </a:r>
            <a:r>
              <a:rPr sz="1400" dirty="0" err="1" smtClean="0">
                <a:latin typeface="Cera Pro" panose="00000500000000000000" pitchFamily="2" charset="0"/>
                <a:cs typeface="Arial" panose="020B0604020202020204" pitchFamily="34" charset="0"/>
              </a:rPr>
              <a:t>отечественным</a:t>
            </a:r>
            <a:r>
              <a:rPr sz="1400" dirty="0" smtClean="0">
                <a:latin typeface="Cera Pro" panose="00000500000000000000" pitchFamily="2" charset="0"/>
                <a:cs typeface="Arial" panose="020B0604020202020204" pitchFamily="34" charset="0"/>
              </a:rPr>
              <a:t> ИТ-</a:t>
            </a:r>
            <a:r>
              <a:rPr sz="1400" dirty="0" err="1" smtClean="0">
                <a:latin typeface="Cera Pro" panose="00000500000000000000" pitchFamily="2" charset="0"/>
                <a:cs typeface="Arial" panose="020B0604020202020204" pitchFamily="34" charset="0"/>
              </a:rPr>
              <a:t>компаниям</a:t>
            </a:r>
            <a:r>
              <a:rPr lang="ru-RU" sz="1400" dirty="0" smtClean="0">
                <a:latin typeface="Cera Pro" panose="00000500000000000000" pitchFamily="2" charset="0"/>
                <a:cs typeface="Arial" panose="020B0604020202020204" pitchFamily="34" charset="0"/>
              </a:rPr>
              <a:t>.</a:t>
            </a:r>
            <a:endParaRPr sz="1400" dirty="0" smtClean="0">
              <a:latin typeface="Cera Pro" panose="00000500000000000000" pitchFamily="2" charset="0"/>
              <a:cs typeface="Arial" panose="020B0604020202020204" pitchFamily="34" charset="0"/>
            </a:endParaRPr>
          </a:p>
          <a:p>
            <a:pPr marL="297815" indent="-285750">
              <a:spcAft>
                <a:spcPts val="600"/>
              </a:spcAft>
              <a:buSzPct val="75000"/>
              <a:buFont typeface="Arial" panose="020B0604020202020204" pitchFamily="34" charset="0"/>
              <a:buChar char="•"/>
              <a:tabLst>
                <a:tab pos="228600" algn="l"/>
                <a:tab pos="229235" algn="l"/>
              </a:tabLst>
            </a:pPr>
            <a:r>
              <a:rPr sz="1400" spc="-5" dirty="0" err="1" smtClean="0">
                <a:latin typeface="Cera Pro" panose="00000500000000000000" pitchFamily="2" charset="0"/>
                <a:cs typeface="Arial" panose="020B0604020202020204" pitchFamily="34" charset="0"/>
              </a:rPr>
              <a:t>Развитие</a:t>
            </a:r>
            <a:r>
              <a:rPr sz="1400" spc="-5" dirty="0" smtClean="0">
                <a:latin typeface="Cera Pro" panose="00000500000000000000" pitchFamily="2" charset="0"/>
                <a:cs typeface="Arial" panose="020B0604020202020204" pitchFamily="34" charset="0"/>
              </a:rPr>
              <a:t> </a:t>
            </a:r>
            <a:r>
              <a:rPr sz="1400" dirty="0" err="1" smtClean="0">
                <a:latin typeface="Cera Pro" panose="00000500000000000000" pitchFamily="2" charset="0"/>
                <a:cs typeface="Arial" panose="020B0604020202020204" pitchFamily="34" charset="0"/>
              </a:rPr>
              <a:t>инфраструктурных</a:t>
            </a:r>
            <a:r>
              <a:rPr sz="1400" spc="-35" dirty="0" smtClean="0">
                <a:latin typeface="Cera Pro" panose="00000500000000000000" pitchFamily="2" charset="0"/>
                <a:cs typeface="Arial" panose="020B0604020202020204" pitchFamily="34" charset="0"/>
              </a:rPr>
              <a:t> </a:t>
            </a:r>
            <a:r>
              <a:rPr sz="1400" dirty="0" err="1" smtClean="0">
                <a:latin typeface="Cera Pro" panose="00000500000000000000" pitchFamily="2" charset="0"/>
                <a:cs typeface="Arial" panose="020B0604020202020204" pitchFamily="34" charset="0"/>
              </a:rPr>
              <a:t>решений</a:t>
            </a:r>
            <a:r>
              <a:rPr lang="ru-RU" sz="1400" dirty="0" smtClean="0">
                <a:latin typeface="Cera Pro" panose="00000500000000000000" pitchFamily="2" charset="0"/>
                <a:cs typeface="Arial" panose="020B0604020202020204" pitchFamily="34" charset="0"/>
              </a:rPr>
              <a:t>.</a:t>
            </a:r>
            <a:endParaRPr sz="1400" dirty="0" smtClean="0">
              <a:latin typeface="Cera Pro" panose="00000500000000000000" pitchFamily="2" charset="0"/>
              <a:cs typeface="Arial" panose="020B0604020202020204" pitchFamily="34" charset="0"/>
            </a:endParaRPr>
          </a:p>
          <a:p>
            <a:pPr marL="297815" indent="-285750">
              <a:spcAft>
                <a:spcPts val="600"/>
              </a:spcAft>
              <a:buSzPct val="75000"/>
              <a:buFont typeface="Arial" panose="020B0604020202020204" pitchFamily="34" charset="0"/>
              <a:buChar char="•"/>
              <a:tabLst>
                <a:tab pos="228600" algn="l"/>
                <a:tab pos="229235" algn="l"/>
              </a:tabLst>
            </a:pPr>
            <a:r>
              <a:rPr sz="1400" dirty="0" err="1" smtClean="0">
                <a:latin typeface="Cera Pro" panose="00000500000000000000" pitchFamily="2" charset="0"/>
                <a:cs typeface="Arial" panose="020B0604020202020204" pitchFamily="34" charset="0"/>
              </a:rPr>
              <a:t>Машинное</a:t>
            </a:r>
            <a:r>
              <a:rPr sz="1400" dirty="0" smtClean="0">
                <a:latin typeface="Cera Pro" panose="00000500000000000000" pitchFamily="2" charset="0"/>
                <a:cs typeface="Arial" panose="020B0604020202020204" pitchFamily="34" charset="0"/>
              </a:rPr>
              <a:t> </a:t>
            </a:r>
            <a:r>
              <a:rPr sz="1400" dirty="0" err="1" smtClean="0">
                <a:latin typeface="Cera Pro" panose="00000500000000000000" pitchFamily="2" charset="0"/>
                <a:cs typeface="Arial" panose="020B0604020202020204" pitchFamily="34" charset="0"/>
              </a:rPr>
              <a:t>обучение</a:t>
            </a:r>
            <a:r>
              <a:rPr sz="1400" dirty="0" smtClean="0">
                <a:latin typeface="Cera Pro" panose="00000500000000000000" pitchFamily="2" charset="0"/>
                <a:cs typeface="Arial" panose="020B0604020202020204" pitchFamily="34" charset="0"/>
              </a:rPr>
              <a:t>, </a:t>
            </a:r>
            <a:r>
              <a:rPr lang="ru-RU" sz="1400" spc="-5" dirty="0" smtClean="0">
                <a:latin typeface="Cera Pro" panose="00000500000000000000" pitchFamily="2" charset="0"/>
                <a:cs typeface="Arial" panose="020B0604020202020204" pitchFamily="34" charset="0"/>
              </a:rPr>
              <a:t>р</a:t>
            </a:r>
            <a:r>
              <a:rPr sz="1400" spc="-5" dirty="0" err="1" smtClean="0">
                <a:latin typeface="Cera Pro" panose="00000500000000000000" pitchFamily="2" charset="0"/>
                <a:cs typeface="Arial" panose="020B0604020202020204" pitchFamily="34" charset="0"/>
              </a:rPr>
              <a:t>абота</a:t>
            </a:r>
            <a:r>
              <a:rPr sz="1400" spc="-5" dirty="0" smtClean="0">
                <a:latin typeface="Cera Pro" panose="00000500000000000000" pitchFamily="2" charset="0"/>
                <a:cs typeface="Arial" panose="020B0604020202020204" pitchFamily="34" charset="0"/>
              </a:rPr>
              <a:t> </a:t>
            </a:r>
            <a:r>
              <a:rPr sz="1400" dirty="0" smtClean="0">
                <a:latin typeface="Cera Pro" panose="00000500000000000000" pitchFamily="2" charset="0"/>
                <a:cs typeface="Arial" panose="020B0604020202020204" pitchFamily="34" charset="0"/>
              </a:rPr>
              <a:t>с </a:t>
            </a:r>
            <a:r>
              <a:rPr sz="1400" dirty="0" err="1" smtClean="0">
                <a:latin typeface="Cera Pro" panose="00000500000000000000" pitchFamily="2" charset="0"/>
                <a:cs typeface="Arial" panose="020B0604020202020204" pitchFamily="34" charset="0"/>
              </a:rPr>
              <a:t>большими</a:t>
            </a:r>
            <a:r>
              <a:rPr sz="1400" spc="-95" dirty="0" smtClean="0">
                <a:latin typeface="Cera Pro" panose="00000500000000000000" pitchFamily="2" charset="0"/>
                <a:cs typeface="Arial" panose="020B0604020202020204" pitchFamily="34" charset="0"/>
              </a:rPr>
              <a:t> </a:t>
            </a:r>
            <a:r>
              <a:rPr sz="1400" spc="-5" dirty="0" err="1" smtClean="0">
                <a:latin typeface="Cera Pro" panose="00000500000000000000" pitchFamily="2" charset="0"/>
                <a:cs typeface="Arial" panose="020B0604020202020204" pitchFamily="34" charset="0"/>
              </a:rPr>
              <a:t>данными</a:t>
            </a:r>
            <a:r>
              <a:rPr lang="ru-RU" sz="1400" spc="-5" dirty="0" smtClean="0">
                <a:latin typeface="Cera Pro" panose="00000500000000000000" pitchFamily="2" charset="0"/>
                <a:cs typeface="Arial" panose="020B0604020202020204" pitchFamily="34" charset="0"/>
              </a:rPr>
              <a:t>.</a:t>
            </a:r>
            <a:endParaRPr sz="1400" dirty="0" smtClean="0">
              <a:latin typeface="Cera Pro" panose="00000500000000000000" pitchFamily="2" charset="0"/>
              <a:cs typeface="Arial" panose="020B0604020202020204" pitchFamily="34" charset="0"/>
            </a:endParaRPr>
          </a:p>
          <a:p>
            <a:pPr marL="297815" indent="-285750">
              <a:spcAft>
                <a:spcPts val="600"/>
              </a:spcAft>
              <a:buSzPct val="75000"/>
              <a:buFont typeface="Arial" panose="020B0604020202020204" pitchFamily="34" charset="0"/>
              <a:buChar char="•"/>
              <a:tabLst>
                <a:tab pos="228600" algn="l"/>
                <a:tab pos="229235" algn="l"/>
              </a:tabLst>
            </a:pPr>
            <a:r>
              <a:rPr sz="1400" dirty="0" err="1" smtClean="0">
                <a:latin typeface="Cera Pro" panose="00000500000000000000" pitchFamily="2" charset="0"/>
                <a:cs typeface="Arial" panose="020B0604020202020204" pitchFamily="34" charset="0"/>
              </a:rPr>
              <a:t>Государством</a:t>
            </a:r>
            <a:r>
              <a:rPr sz="1400" dirty="0" smtClean="0">
                <a:latin typeface="Cera Pro" panose="00000500000000000000" pitchFamily="2" charset="0"/>
                <a:cs typeface="Arial" panose="020B0604020202020204" pitchFamily="34" charset="0"/>
              </a:rPr>
              <a:t> </a:t>
            </a:r>
            <a:r>
              <a:rPr sz="1400" dirty="0" err="1" smtClean="0">
                <a:latin typeface="Cera Pro" panose="00000500000000000000" pitchFamily="2" charset="0"/>
                <a:cs typeface="Arial" panose="020B0604020202020204" pitchFamily="34" charset="0"/>
              </a:rPr>
              <a:t>принята</a:t>
            </a:r>
            <a:r>
              <a:rPr sz="1400" spc="-60" dirty="0" smtClean="0">
                <a:latin typeface="Cera Pro" panose="00000500000000000000" pitchFamily="2" charset="0"/>
                <a:cs typeface="Arial" panose="020B0604020202020204" pitchFamily="34" charset="0"/>
              </a:rPr>
              <a:t> </a:t>
            </a:r>
            <a:r>
              <a:rPr sz="1400" dirty="0" err="1" smtClean="0">
                <a:latin typeface="Cera Pro" panose="00000500000000000000" pitchFamily="2" charset="0"/>
                <a:cs typeface="Arial" panose="020B0604020202020204" pitchFamily="34" charset="0"/>
              </a:rPr>
              <a:t>программа</a:t>
            </a:r>
            <a:r>
              <a:rPr lang="ru-RU" sz="1400" dirty="0" smtClean="0">
                <a:latin typeface="Cera Pro" panose="00000500000000000000" pitchFamily="2" charset="0"/>
                <a:cs typeface="Arial" panose="020B0604020202020204" pitchFamily="34" charset="0"/>
              </a:rPr>
              <a:t> </a:t>
            </a:r>
            <a:r>
              <a:rPr sz="1400" dirty="0" smtClean="0">
                <a:latin typeface="Cera Pro" panose="00000500000000000000" pitchFamily="2" charset="0"/>
                <a:cs typeface="Arial" panose="020B0604020202020204" pitchFamily="34" charset="0"/>
              </a:rPr>
              <a:t>«</a:t>
            </a:r>
            <a:r>
              <a:rPr sz="1400" dirty="0" err="1" smtClean="0">
                <a:latin typeface="Cera Pro" panose="00000500000000000000" pitchFamily="2" charset="0"/>
                <a:cs typeface="Arial" panose="020B0604020202020204" pitchFamily="34" charset="0"/>
              </a:rPr>
              <a:t>Цифровая</a:t>
            </a:r>
            <a:r>
              <a:rPr sz="1400" spc="-30" dirty="0" smtClean="0">
                <a:latin typeface="Cera Pro" panose="00000500000000000000" pitchFamily="2" charset="0"/>
                <a:cs typeface="Arial" panose="020B0604020202020204" pitchFamily="34" charset="0"/>
              </a:rPr>
              <a:t> </a:t>
            </a:r>
            <a:r>
              <a:rPr sz="1400" dirty="0" err="1" smtClean="0">
                <a:latin typeface="Cera Pro" panose="00000500000000000000" pitchFamily="2" charset="0"/>
                <a:cs typeface="Arial" panose="020B0604020202020204" pitchFamily="34" charset="0"/>
              </a:rPr>
              <a:t>экономика</a:t>
            </a:r>
            <a:r>
              <a:rPr sz="1400" dirty="0" smtClean="0">
                <a:latin typeface="Cera Pro" panose="00000500000000000000" pitchFamily="2" charset="0"/>
                <a:cs typeface="Arial" panose="020B0604020202020204" pitchFamily="34" charset="0"/>
              </a:rPr>
              <a:t>»</a:t>
            </a:r>
            <a:r>
              <a:rPr lang="ru-RU" sz="1400" dirty="0" smtClean="0">
                <a:latin typeface="Cera Pro" panose="00000500000000000000" pitchFamily="2" charset="0"/>
                <a:cs typeface="Arial" panose="020B0604020202020204" pitchFamily="34" charset="0"/>
              </a:rPr>
              <a:t>.</a:t>
            </a:r>
            <a:endParaRPr sz="1400" dirty="0">
              <a:latin typeface="Cera Pro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18" name="object 13"/>
          <p:cNvSpPr txBox="1"/>
          <p:nvPr/>
        </p:nvSpPr>
        <p:spPr>
          <a:xfrm>
            <a:off x="386811" y="4461741"/>
            <a:ext cx="5709189" cy="1905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949960">
              <a:lnSpc>
                <a:spcPct val="100000"/>
              </a:lnSpc>
              <a:spcAft>
                <a:spcPts val="1200"/>
              </a:spcAft>
              <a:buClr>
                <a:srgbClr val="D20000"/>
              </a:buClr>
              <a:buSzPct val="75000"/>
              <a:tabLst>
                <a:tab pos="228600" algn="l"/>
                <a:tab pos="229235" algn="l"/>
              </a:tabLst>
            </a:pPr>
            <a:r>
              <a:rPr lang="ru-RU" sz="1400" dirty="0">
                <a:solidFill>
                  <a:srgbClr val="FF5E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ВОЗМОЖНОСТИ</a:t>
            </a:r>
            <a:endParaRPr lang="en-US" sz="1400" dirty="0">
              <a:solidFill>
                <a:srgbClr val="FF5E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297815" marR="949960" indent="-285750">
              <a:lnSpc>
                <a:spcPct val="100000"/>
              </a:lnSpc>
              <a:spcAft>
                <a:spcPts val="600"/>
              </a:spcAft>
              <a:buSzPct val="75000"/>
              <a:buFont typeface="Arial" panose="020B0604020202020204" pitchFamily="34" charset="0"/>
              <a:buChar char="•"/>
              <a:tabLst>
                <a:tab pos="228600" algn="l"/>
                <a:tab pos="229235" algn="l"/>
              </a:tabLst>
            </a:pPr>
            <a:r>
              <a:rPr sz="1400" dirty="0" err="1">
                <a:latin typeface="Cera Pro" panose="00000500000000000000" pitchFamily="2" charset="0"/>
                <a:cs typeface="Arial" panose="020B0604020202020204" pitchFamily="34" charset="0"/>
              </a:rPr>
              <a:t>Создание</a:t>
            </a:r>
            <a:r>
              <a:rPr sz="1400" dirty="0">
                <a:latin typeface="Cera Pro" panose="00000500000000000000" pitchFamily="2" charset="0"/>
                <a:cs typeface="Arial" panose="020B0604020202020204" pitchFamily="34" charset="0"/>
              </a:rPr>
              <a:t> стабильного внутреннего </a:t>
            </a:r>
            <a:r>
              <a:rPr sz="1400" dirty="0" err="1">
                <a:latin typeface="Cera Pro" panose="00000500000000000000" pitchFamily="2" charset="0"/>
                <a:cs typeface="Arial" panose="020B0604020202020204" pitchFamily="34" charset="0"/>
              </a:rPr>
              <a:t>рынка</a:t>
            </a:r>
            <a:r>
              <a:rPr sz="1400" dirty="0">
                <a:latin typeface="Cera Pro" panose="00000500000000000000" pitchFamily="2" charset="0"/>
                <a:cs typeface="Arial" panose="020B0604020202020204" pitchFamily="34" charset="0"/>
              </a:rPr>
              <a:t>  и развитие ИТ </a:t>
            </a:r>
            <a:r>
              <a:rPr sz="1400" dirty="0" err="1">
                <a:latin typeface="Cera Pro" panose="00000500000000000000" pitchFamily="2" charset="0"/>
                <a:cs typeface="Arial" panose="020B0604020202020204" pitchFamily="34" charset="0"/>
              </a:rPr>
              <a:t>внутри</a:t>
            </a:r>
            <a:r>
              <a:rPr sz="1400" dirty="0">
                <a:latin typeface="Cera Pro" panose="00000500000000000000" pitchFamily="2" charset="0"/>
                <a:cs typeface="Arial" panose="020B0604020202020204" pitchFamily="34" charset="0"/>
              </a:rPr>
              <a:t> </a:t>
            </a:r>
            <a:r>
              <a:rPr sz="1400" dirty="0" err="1" smtClean="0">
                <a:latin typeface="Cera Pro" panose="00000500000000000000" pitchFamily="2" charset="0"/>
                <a:cs typeface="Arial" panose="020B0604020202020204" pitchFamily="34" charset="0"/>
              </a:rPr>
              <a:t>страны</a:t>
            </a:r>
            <a:r>
              <a:rPr lang="ru-RU" sz="1400" dirty="0" smtClean="0">
                <a:latin typeface="Cera Pro" panose="00000500000000000000" pitchFamily="2" charset="0"/>
                <a:cs typeface="Arial" panose="020B0604020202020204" pitchFamily="34" charset="0"/>
              </a:rPr>
              <a:t>.</a:t>
            </a:r>
            <a:endParaRPr sz="1400" dirty="0">
              <a:latin typeface="Cera Pro" panose="00000500000000000000" pitchFamily="2" charset="0"/>
              <a:cs typeface="Arial" panose="020B0604020202020204" pitchFamily="34" charset="0"/>
            </a:endParaRPr>
          </a:p>
          <a:p>
            <a:pPr marL="297815" indent="-285750">
              <a:lnSpc>
                <a:spcPct val="100000"/>
              </a:lnSpc>
              <a:spcAft>
                <a:spcPts val="600"/>
              </a:spcAft>
              <a:buSzPct val="75000"/>
              <a:buFont typeface="Arial" panose="020B0604020202020204" pitchFamily="34" charset="0"/>
              <a:buChar char="•"/>
              <a:tabLst>
                <a:tab pos="228600" algn="l"/>
                <a:tab pos="229235" algn="l"/>
              </a:tabLst>
            </a:pPr>
            <a:r>
              <a:rPr sz="1400" dirty="0">
                <a:latin typeface="Cera Pro" panose="00000500000000000000" pitchFamily="2" charset="0"/>
                <a:cs typeface="Arial" panose="020B0604020202020204" pitchFamily="34" charset="0"/>
              </a:rPr>
              <a:t>Сокращение «разрыва» и выход на </a:t>
            </a:r>
            <a:r>
              <a:rPr sz="1400" dirty="0" err="1">
                <a:latin typeface="Cera Pro" panose="00000500000000000000" pitchFamily="2" charset="0"/>
                <a:cs typeface="Arial" panose="020B0604020202020204" pitchFamily="34" charset="0"/>
              </a:rPr>
              <a:t>международные</a:t>
            </a:r>
            <a:r>
              <a:rPr sz="1400" dirty="0">
                <a:latin typeface="Cera Pro" panose="00000500000000000000" pitchFamily="2" charset="0"/>
                <a:cs typeface="Arial" panose="020B0604020202020204" pitchFamily="34" charset="0"/>
              </a:rPr>
              <a:t> </a:t>
            </a:r>
            <a:r>
              <a:rPr sz="1400" dirty="0" err="1" smtClean="0">
                <a:latin typeface="Cera Pro" panose="00000500000000000000" pitchFamily="2" charset="0"/>
                <a:cs typeface="Arial" panose="020B0604020202020204" pitchFamily="34" charset="0"/>
              </a:rPr>
              <a:t>рынки</a:t>
            </a:r>
            <a:r>
              <a:rPr lang="ru-RU" sz="1400" dirty="0" smtClean="0">
                <a:latin typeface="Cera Pro" panose="00000500000000000000" pitchFamily="2" charset="0"/>
                <a:cs typeface="Arial" panose="020B0604020202020204" pitchFamily="34" charset="0"/>
              </a:rPr>
              <a:t>.</a:t>
            </a:r>
            <a:endParaRPr sz="1400" dirty="0">
              <a:latin typeface="Cera Pro" panose="00000500000000000000" pitchFamily="2" charset="0"/>
              <a:cs typeface="Arial" panose="020B0604020202020204" pitchFamily="34" charset="0"/>
            </a:endParaRPr>
          </a:p>
          <a:p>
            <a:pPr marL="297815" indent="-285750">
              <a:lnSpc>
                <a:spcPct val="100000"/>
              </a:lnSpc>
              <a:spcAft>
                <a:spcPts val="600"/>
              </a:spcAft>
              <a:buSzPct val="75000"/>
              <a:buFont typeface="Arial" panose="020B0604020202020204" pitchFamily="34" charset="0"/>
              <a:buChar char="•"/>
              <a:tabLst>
                <a:tab pos="228600" algn="l"/>
                <a:tab pos="229235" algn="l"/>
              </a:tabLst>
            </a:pPr>
            <a:r>
              <a:rPr sz="1400" dirty="0">
                <a:latin typeface="Cera Pro" panose="00000500000000000000" pitchFamily="2" charset="0"/>
                <a:cs typeface="Arial" panose="020B0604020202020204" pitchFamily="34" charset="0"/>
              </a:rPr>
              <a:t>Обеспечение </a:t>
            </a:r>
            <a:r>
              <a:rPr sz="1400" dirty="0" err="1">
                <a:latin typeface="Cera Pro" panose="00000500000000000000" pitchFamily="2" charset="0"/>
                <a:cs typeface="Arial" panose="020B0604020202020204" pitchFamily="34" charset="0"/>
              </a:rPr>
              <a:t>безопасности</a:t>
            </a:r>
            <a:r>
              <a:rPr sz="1400" dirty="0">
                <a:latin typeface="Cera Pro" panose="00000500000000000000" pitchFamily="2" charset="0"/>
                <a:cs typeface="Arial" panose="020B0604020202020204" pitchFamily="34" charset="0"/>
              </a:rPr>
              <a:t> </a:t>
            </a:r>
            <a:r>
              <a:rPr sz="1400" dirty="0" err="1" smtClean="0">
                <a:latin typeface="Cera Pro" panose="00000500000000000000" pitchFamily="2" charset="0"/>
                <a:cs typeface="Arial" panose="020B0604020202020204" pitchFamily="34" charset="0"/>
              </a:rPr>
              <a:t>государства</a:t>
            </a:r>
            <a:r>
              <a:rPr lang="ru-RU" sz="1400" dirty="0" smtClean="0">
                <a:latin typeface="Cera Pro" panose="00000500000000000000" pitchFamily="2" charset="0"/>
                <a:cs typeface="Arial" panose="020B0604020202020204" pitchFamily="34" charset="0"/>
              </a:rPr>
              <a:t>.</a:t>
            </a:r>
            <a:endParaRPr sz="1400" dirty="0">
              <a:latin typeface="Cera Pro" panose="00000500000000000000" pitchFamily="2" charset="0"/>
              <a:cs typeface="Arial" panose="020B0604020202020204" pitchFamily="34" charset="0"/>
            </a:endParaRPr>
          </a:p>
          <a:p>
            <a:pPr marL="297815" marR="1569085" indent="-285750">
              <a:lnSpc>
                <a:spcPct val="100000"/>
              </a:lnSpc>
              <a:spcAft>
                <a:spcPts val="600"/>
              </a:spcAft>
              <a:buSzPct val="75000"/>
              <a:buFont typeface="Arial" panose="020B0604020202020204" pitchFamily="34" charset="0"/>
              <a:buChar char="•"/>
              <a:tabLst>
                <a:tab pos="228600" algn="l"/>
                <a:tab pos="229235" algn="l"/>
              </a:tabLst>
            </a:pPr>
            <a:r>
              <a:rPr sz="1400" dirty="0">
                <a:latin typeface="Cera Pro" panose="00000500000000000000" pitchFamily="2" charset="0"/>
                <a:cs typeface="Arial" panose="020B0604020202020204" pitchFamily="34" charset="0"/>
              </a:rPr>
              <a:t>Переход к облачным </a:t>
            </a:r>
            <a:r>
              <a:rPr sz="1400" dirty="0" err="1">
                <a:latin typeface="Cera Pro" panose="00000500000000000000" pitchFamily="2" charset="0"/>
                <a:cs typeface="Arial" panose="020B0604020202020204" pitchFamily="34" charset="0"/>
              </a:rPr>
              <a:t>сервисам</a:t>
            </a:r>
            <a:r>
              <a:rPr sz="1400" dirty="0">
                <a:latin typeface="Cera Pro" panose="00000500000000000000" pitchFamily="2" charset="0"/>
                <a:cs typeface="Arial" panose="020B0604020202020204" pitchFamily="34" charset="0"/>
              </a:rPr>
              <a:t> </a:t>
            </a:r>
            <a:r>
              <a:rPr sz="1400" dirty="0" smtClean="0">
                <a:latin typeface="Cera Pro" panose="00000500000000000000" pitchFamily="2" charset="0"/>
                <a:cs typeface="Arial" panose="020B0604020202020204" pitchFamily="34" charset="0"/>
              </a:rPr>
              <a:t>и </a:t>
            </a:r>
            <a:r>
              <a:rPr sz="1400" dirty="0" err="1">
                <a:latin typeface="Cera Pro" panose="00000500000000000000" pitchFamily="2" charset="0"/>
                <a:cs typeface="Arial" panose="020B0604020202020204" pitchFamily="34" charset="0"/>
              </a:rPr>
              <a:t>централизация</a:t>
            </a:r>
            <a:r>
              <a:rPr sz="1400" dirty="0">
                <a:latin typeface="Cera Pro" panose="00000500000000000000" pitchFamily="2" charset="0"/>
                <a:cs typeface="Arial" panose="020B0604020202020204" pitchFamily="34" charset="0"/>
              </a:rPr>
              <a:t> </a:t>
            </a:r>
            <a:r>
              <a:rPr sz="1400" dirty="0" err="1" smtClean="0">
                <a:latin typeface="Cera Pro" panose="00000500000000000000" pitchFamily="2" charset="0"/>
                <a:cs typeface="Arial" panose="020B0604020202020204" pitchFamily="34" charset="0"/>
              </a:rPr>
              <a:t>данных</a:t>
            </a:r>
            <a:r>
              <a:rPr lang="ru-RU" sz="1400" dirty="0" smtClean="0">
                <a:latin typeface="Cera Pro" panose="00000500000000000000" pitchFamily="2" charset="0"/>
                <a:cs typeface="Arial" panose="020B0604020202020204" pitchFamily="34" charset="0"/>
              </a:rPr>
              <a:t>.</a:t>
            </a:r>
            <a:endParaRPr sz="1400" dirty="0">
              <a:latin typeface="Cera Pro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3"/>
          <p:cNvSpPr/>
          <p:nvPr/>
        </p:nvSpPr>
        <p:spPr bwMode="auto">
          <a:xfrm>
            <a:off x="299732" y="632161"/>
            <a:ext cx="98662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srgbClr val="1475CF"/>
                </a:solidFill>
                <a:latin typeface="Arial Black"/>
              </a:rPr>
              <a:t>Суверенитет </a:t>
            </a:r>
            <a:r>
              <a:rPr lang="ru-RU" sz="3200" dirty="0" smtClean="0">
                <a:latin typeface="Arial Black"/>
              </a:rPr>
              <a:t>в России</a:t>
            </a:r>
            <a:endParaRPr lang="ru-RU" sz="3200" dirty="0">
              <a:latin typeface="Arial Black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701841" y="4461741"/>
            <a:ext cx="5082969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400" dirty="0">
                <a:solidFill>
                  <a:srgbClr val="1475C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УГРОЗЫ</a:t>
            </a:r>
          </a:p>
          <a:p>
            <a:pPr marL="321945" indent="-285750">
              <a:lnSpc>
                <a:spcPct val="100000"/>
              </a:lnSpc>
              <a:buSzPct val="75000"/>
              <a:buFont typeface="Arial" panose="020B0604020202020204" pitchFamily="34" charset="0"/>
              <a:buChar char="•"/>
              <a:tabLst>
                <a:tab pos="253365" algn="l"/>
                <a:tab pos="254000" algn="l"/>
              </a:tabLst>
            </a:pPr>
            <a:r>
              <a:rPr lang="ru-RU" sz="1400" dirty="0">
                <a:latin typeface="Cera Pro" panose="00000500000000000000" pitchFamily="2" charset="0"/>
                <a:cs typeface="Arial" panose="020B0604020202020204" pitchFamily="34" charset="0"/>
              </a:rPr>
              <a:t>Потеря технологического потенциала.</a:t>
            </a:r>
          </a:p>
          <a:p>
            <a:pPr marL="321945" indent="-285750">
              <a:lnSpc>
                <a:spcPct val="100000"/>
              </a:lnSpc>
              <a:spcBef>
                <a:spcPts val="605"/>
              </a:spcBef>
              <a:buSzPct val="75000"/>
              <a:buFont typeface="Arial" panose="020B0604020202020204" pitchFamily="34" charset="0"/>
              <a:buChar char="•"/>
              <a:tabLst>
                <a:tab pos="253365" algn="l"/>
                <a:tab pos="254000" algn="l"/>
              </a:tabLst>
            </a:pPr>
            <a:r>
              <a:rPr lang="ru-RU" sz="1400" dirty="0">
                <a:latin typeface="Cera Pro" panose="00000500000000000000" pitchFamily="2" charset="0"/>
                <a:cs typeface="Arial" panose="020B0604020202020204" pitchFamily="34" charset="0"/>
              </a:rPr>
              <a:t>Утечка «мозгов» и кадров.</a:t>
            </a:r>
          </a:p>
          <a:p>
            <a:pPr marL="322580" marR="5080" indent="-285750">
              <a:lnSpc>
                <a:spcPct val="100000"/>
              </a:lnSpc>
              <a:spcBef>
                <a:spcPts val="600"/>
              </a:spcBef>
              <a:buSzPct val="75000"/>
              <a:buFont typeface="Arial" panose="020B0604020202020204" pitchFamily="34" charset="0"/>
              <a:buChar char="•"/>
              <a:tabLst>
                <a:tab pos="253365" algn="l"/>
                <a:tab pos="254000" algn="l"/>
              </a:tabLst>
            </a:pPr>
            <a:r>
              <a:rPr lang="ru-RU" sz="1400" dirty="0">
                <a:latin typeface="Cera Pro" panose="00000500000000000000" pitchFamily="2" charset="0"/>
                <a:cs typeface="Arial" panose="020B0604020202020204" pitchFamily="34" charset="0"/>
              </a:rPr>
              <a:t>Технологические диверсии: отключение платежных систем, </a:t>
            </a:r>
            <a:r>
              <a:rPr lang="ru-RU" sz="1400" dirty="0" smtClean="0">
                <a:latin typeface="Cera Pro" panose="00000500000000000000" pitchFamily="2" charset="0"/>
                <a:cs typeface="Arial" panose="020B0604020202020204" pitchFamily="34" charset="0"/>
              </a:rPr>
              <a:t>отказ </a:t>
            </a:r>
            <a:r>
              <a:rPr lang="ru-RU" sz="1400" dirty="0">
                <a:latin typeface="Cera Pro" panose="00000500000000000000" pitchFamily="2" charset="0"/>
                <a:cs typeface="Arial" panose="020B0604020202020204" pitchFamily="34" charset="0"/>
              </a:rPr>
              <a:t>от поддержки, угроза безопасности (микрочипы </a:t>
            </a:r>
            <a:r>
              <a:rPr lang="ru-RU" sz="1400" dirty="0" smtClean="0">
                <a:latin typeface="Cera Pro" panose="00000500000000000000" pitchFamily="2" charset="0"/>
                <a:cs typeface="Arial" panose="020B0604020202020204" pitchFamily="34" charset="0"/>
              </a:rPr>
              <a:t>и «закладки</a:t>
            </a:r>
            <a:r>
              <a:rPr lang="ru-RU" sz="1400" dirty="0">
                <a:latin typeface="Cera Pro" panose="00000500000000000000" pitchFamily="2" charset="0"/>
                <a:cs typeface="Arial" panose="020B0604020202020204" pitchFamily="34" charset="0"/>
              </a:rPr>
              <a:t>» на печатных платах), угроза </a:t>
            </a:r>
            <a:r>
              <a:rPr lang="ru-RU" sz="1400" dirty="0" smtClean="0">
                <a:latin typeface="Cera Pro" panose="00000500000000000000" pitchFamily="2" charset="0"/>
                <a:cs typeface="Arial" panose="020B0604020202020204" pitchFamily="34" charset="0"/>
              </a:rPr>
              <a:t>утечки </a:t>
            </a:r>
            <a:r>
              <a:rPr lang="ru-RU" sz="1400" dirty="0">
                <a:latin typeface="Cera Pro" panose="00000500000000000000" pitchFamily="2" charset="0"/>
                <a:cs typeface="Arial" panose="020B0604020202020204" pitchFamily="34" charset="0"/>
              </a:rPr>
              <a:t>стратегических </a:t>
            </a:r>
            <a:r>
              <a:rPr lang="ru-RU" sz="1400" dirty="0" smtClean="0">
                <a:latin typeface="Cera Pro" panose="00000500000000000000" pitchFamily="2" charset="0"/>
                <a:cs typeface="Arial" panose="020B0604020202020204" pitchFamily="34" charset="0"/>
              </a:rPr>
              <a:t>данных.</a:t>
            </a:r>
            <a:endParaRPr lang="ru-RU" sz="1400" dirty="0">
              <a:latin typeface="Cera Pro" panose="00000500000000000000" pitchFamily="2" charset="0"/>
              <a:cs typeface="Arial" panose="020B0604020202020204" pitchFamily="34" charset="0"/>
            </a:endParaRPr>
          </a:p>
          <a:p>
            <a:pPr marL="321945" indent="-285750">
              <a:lnSpc>
                <a:spcPct val="100000"/>
              </a:lnSpc>
              <a:spcBef>
                <a:spcPts val="600"/>
              </a:spcBef>
              <a:buSzPct val="75000"/>
              <a:buFont typeface="Arial" panose="020B0604020202020204" pitchFamily="34" charset="0"/>
              <a:buChar char="•"/>
              <a:tabLst>
                <a:tab pos="253365" algn="l"/>
                <a:tab pos="254000" algn="l"/>
              </a:tabLst>
            </a:pPr>
            <a:r>
              <a:rPr lang="ru-RU" sz="1400" dirty="0">
                <a:latin typeface="Cera Pro" panose="00000500000000000000" pitchFamily="2" charset="0"/>
                <a:cs typeface="Arial" panose="020B0604020202020204" pitchFamily="34" charset="0"/>
              </a:rPr>
              <a:t>Информационная </a:t>
            </a:r>
            <a:r>
              <a:rPr lang="ru-RU" sz="1400" dirty="0" smtClean="0">
                <a:latin typeface="Cera Pro" panose="00000500000000000000" pitchFamily="2" charset="0"/>
                <a:cs typeface="Arial" panose="020B0604020202020204" pitchFamily="34" charset="0"/>
              </a:rPr>
              <a:t>война.</a:t>
            </a:r>
            <a:endParaRPr lang="ru-RU" sz="1400" dirty="0">
              <a:latin typeface="Cera Pro" panose="000005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75846" y="4302369"/>
            <a:ext cx="1177308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6260124" y="1373311"/>
            <a:ext cx="0" cy="5401146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841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40701F73-81EF-4479-B039-8FA3467CC8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0" y="16381"/>
            <a:ext cx="11969821" cy="6855057"/>
          </a:xfrm>
          <a:prstGeom prst="rect">
            <a:avLst/>
          </a:prstGeom>
        </p:spPr>
      </p:pic>
      <p:sp>
        <p:nvSpPr>
          <p:cNvPr id="2" name="Номер слайда 5">
            <a:extLst>
              <a:ext uri="{FF2B5EF4-FFF2-40B4-BE49-F238E27FC236}">
                <a16:creationId xmlns="" xmlns:a16="http://schemas.microsoft.com/office/drawing/2014/main" id="{0397645E-C44E-4499-BFC7-788AB1FB24AF}"/>
              </a:ext>
            </a:extLst>
          </p:cNvPr>
          <p:cNvSpPr txBox="1">
            <a:spLocks/>
          </p:cNvSpPr>
          <p:nvPr/>
        </p:nvSpPr>
        <p:spPr>
          <a:xfrm>
            <a:off x="11188086" y="6550750"/>
            <a:ext cx="760846" cy="3736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2800" b="1" kern="1200">
                <a:solidFill>
                  <a:schemeClr val="bg1">
                    <a:lumMod val="85000"/>
                    <a:alpha val="70000"/>
                  </a:schemeClr>
                </a:solidFill>
                <a:latin typeface="Cera Pro" panose="000005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AF9E677-433C-43BB-85FB-942D346720BC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13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0C63A944-354D-4895-AB99-969C6BADE01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l="20649" t="29347" r="38757" b="-2"/>
          <a:stretch/>
        </p:blipFill>
        <p:spPr>
          <a:xfrm rot="5400000">
            <a:off x="10759939" y="4928118"/>
            <a:ext cx="434826" cy="243107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99733" y="2054791"/>
            <a:ext cx="105460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Cera Pro" panose="00000500000000000000" pitchFamily="2" charset="0"/>
                <a:cs typeface="Arial" panose="020B0604020202020204" pitchFamily="34" charset="0"/>
              </a:rPr>
              <a:t>1. </a:t>
            </a:r>
            <a:r>
              <a:rPr lang="ru-RU" dirty="0">
                <a:solidFill>
                  <a:srgbClr val="000000"/>
                </a:solidFill>
                <a:latin typeface="Cera Pro" panose="00000500000000000000" pitchFamily="2" charset="0"/>
                <a:cs typeface="Arial" panose="020B0604020202020204" pitchFamily="34" charset="0"/>
              </a:rPr>
              <a:t> </a:t>
            </a:r>
            <a:r>
              <a:rPr lang="ru-RU" dirty="0" smtClean="0">
                <a:solidFill>
                  <a:srgbClr val="000000"/>
                </a:solidFill>
                <a:latin typeface="Cera Pro" panose="00000500000000000000" pitchFamily="2" charset="0"/>
                <a:cs typeface="Arial" panose="020B0604020202020204" pitchFamily="34" charset="0"/>
              </a:rPr>
              <a:t>Непонимание </a:t>
            </a:r>
            <a:r>
              <a:rPr lang="ru-RU" dirty="0">
                <a:solidFill>
                  <a:srgbClr val="000000"/>
                </a:solidFill>
                <a:latin typeface="Cera Pro" panose="00000500000000000000" pitchFamily="2" charset="0"/>
                <a:cs typeface="Arial" panose="020B0604020202020204" pitchFamily="34" charset="0"/>
              </a:rPr>
              <a:t>руководством компании и участниками проекта ключевых </a:t>
            </a:r>
            <a:r>
              <a:rPr lang="ru-RU" dirty="0" smtClean="0">
                <a:solidFill>
                  <a:srgbClr val="000000"/>
                </a:solidFill>
                <a:latin typeface="Cera Pro" panose="00000500000000000000" pitchFamily="2" charset="0"/>
                <a:cs typeface="Arial" panose="020B0604020202020204" pitchFamily="34" charset="0"/>
              </a:rPr>
              <a:t>процессов </a:t>
            </a:r>
            <a:r>
              <a:rPr lang="ru-RU" dirty="0">
                <a:solidFill>
                  <a:srgbClr val="000000"/>
                </a:solidFill>
                <a:latin typeface="Cera Pro" panose="00000500000000000000" pitchFamily="2" charset="0"/>
                <a:cs typeface="Arial" panose="020B0604020202020204" pitchFamily="34" charset="0"/>
              </a:rPr>
              <a:t>бизнес-подразделений и поддерживающих служб, их особенностей и ограничений. </a:t>
            </a:r>
            <a:endParaRPr lang="ru-RU" dirty="0">
              <a:latin typeface="Cera Pro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9732" y="2794002"/>
            <a:ext cx="109646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Cera Pro" panose="00000500000000000000" pitchFamily="2" charset="0"/>
                <a:cs typeface="Arial" panose="020B0604020202020204" pitchFamily="34" charset="0"/>
              </a:rPr>
              <a:t>2. </a:t>
            </a:r>
            <a:r>
              <a:rPr lang="ru-RU" dirty="0">
                <a:solidFill>
                  <a:srgbClr val="000000"/>
                </a:solidFill>
                <a:latin typeface="Cera Pro" panose="00000500000000000000" pitchFamily="2" charset="0"/>
                <a:cs typeface="Arial" panose="020B0604020202020204" pitchFamily="34" charset="0"/>
              </a:rPr>
              <a:t> </a:t>
            </a:r>
            <a:r>
              <a:rPr lang="ru-RU" dirty="0" smtClean="0">
                <a:solidFill>
                  <a:srgbClr val="000000"/>
                </a:solidFill>
                <a:latin typeface="Cera Pro" panose="00000500000000000000" pitchFamily="2" charset="0"/>
                <a:cs typeface="Arial" panose="020B0604020202020204" pitchFamily="34" charset="0"/>
              </a:rPr>
              <a:t>Непонимание </a:t>
            </a:r>
            <a:r>
              <a:rPr lang="ru-RU" dirty="0">
                <a:solidFill>
                  <a:srgbClr val="000000"/>
                </a:solidFill>
                <a:latin typeface="Cera Pro" panose="00000500000000000000" pitchFamily="2" charset="0"/>
                <a:cs typeface="Arial" panose="020B0604020202020204" pitchFamily="34" charset="0"/>
              </a:rPr>
              <a:t>участниками проекта функциональных возможностей, решаемых задач и особенностей реализации и функционирования ПО и инфраструктуры. </a:t>
            </a:r>
            <a:endParaRPr lang="ru-RU" dirty="0">
              <a:latin typeface="Cera Pro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9732" y="3531799"/>
            <a:ext cx="106528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Cera Pro" panose="00000500000000000000" pitchFamily="2" charset="0"/>
                <a:cs typeface="Arial" panose="020B0604020202020204" pitchFamily="34" charset="0"/>
              </a:rPr>
              <a:t>3. Ограниченные </a:t>
            </a:r>
            <a:r>
              <a:rPr lang="ru-RU" dirty="0">
                <a:solidFill>
                  <a:srgbClr val="000000"/>
                </a:solidFill>
                <a:latin typeface="Cera Pro" panose="00000500000000000000" pitchFamily="2" charset="0"/>
                <a:cs typeface="Arial" panose="020B0604020202020204" pitchFamily="34" charset="0"/>
              </a:rPr>
              <a:t>компетенции у сотрудников компаний по выбору отечественного ПО к внедрению.</a:t>
            </a:r>
            <a:endParaRPr lang="ru-RU" dirty="0">
              <a:latin typeface="Cera Pro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9732" y="4273074"/>
            <a:ext cx="111690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Cera Pro" panose="00000500000000000000" pitchFamily="2" charset="0"/>
                <a:cs typeface="Arial" panose="020B0604020202020204" pitchFamily="34" charset="0"/>
              </a:rPr>
              <a:t>4</a:t>
            </a:r>
            <a:r>
              <a:rPr lang="en-US" dirty="0">
                <a:solidFill>
                  <a:srgbClr val="000000"/>
                </a:solidFill>
                <a:latin typeface="Cera Pro" panose="00000500000000000000" pitchFamily="2" charset="0"/>
                <a:cs typeface="Arial" panose="020B0604020202020204" pitchFamily="34" charset="0"/>
              </a:rPr>
              <a:t>.</a:t>
            </a:r>
            <a:r>
              <a:rPr lang="ru-RU" dirty="0" smtClean="0">
                <a:solidFill>
                  <a:srgbClr val="000000"/>
                </a:solidFill>
                <a:latin typeface="Cera Pro" panose="00000500000000000000" pitchFamily="2" charset="0"/>
                <a:cs typeface="Arial" panose="020B0604020202020204" pitchFamily="34" charset="0"/>
              </a:rPr>
              <a:t> Ограниченные </a:t>
            </a:r>
            <a:r>
              <a:rPr lang="ru-RU" dirty="0">
                <a:solidFill>
                  <a:srgbClr val="000000"/>
                </a:solidFill>
                <a:latin typeface="Cera Pro" panose="00000500000000000000" pitchFamily="2" charset="0"/>
                <a:cs typeface="Arial" panose="020B0604020202020204" pitchFamily="34" charset="0"/>
              </a:rPr>
              <a:t>компетенции и кадровые ресурсы для реализации </a:t>
            </a:r>
            <a:r>
              <a:rPr lang="ru-RU" dirty="0" smtClean="0">
                <a:solidFill>
                  <a:srgbClr val="000000"/>
                </a:solidFill>
                <a:latin typeface="Cera Pro" panose="00000500000000000000" pitchFamily="2" charset="0"/>
                <a:cs typeface="Arial" panose="020B0604020202020204" pitchFamily="34" charset="0"/>
              </a:rPr>
              <a:t>комплексных проектов</a:t>
            </a:r>
            <a:r>
              <a:rPr lang="ru-RU" dirty="0">
                <a:solidFill>
                  <a:srgbClr val="000000"/>
                </a:solidFill>
                <a:latin typeface="Cera Pro" panose="00000500000000000000" pitchFamily="2" charset="0"/>
                <a:cs typeface="Arial" panose="020B0604020202020204" pitchFamily="34" charset="0"/>
              </a:rPr>
              <a:t>.</a:t>
            </a:r>
            <a:endParaRPr lang="ru-RU" dirty="0">
              <a:latin typeface="Cera Pro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9733" y="4738577"/>
            <a:ext cx="105460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Cera Pro" panose="00000500000000000000" pitchFamily="2" charset="0"/>
                <a:cs typeface="Arial" panose="020B0604020202020204" pitchFamily="34" charset="0"/>
              </a:rPr>
              <a:t>5</a:t>
            </a:r>
            <a:r>
              <a:rPr lang="ru-RU" dirty="0" smtClean="0">
                <a:solidFill>
                  <a:srgbClr val="000000"/>
                </a:solidFill>
                <a:latin typeface="Cera Pro" panose="00000500000000000000" pitchFamily="2" charset="0"/>
                <a:cs typeface="Arial" panose="020B0604020202020204" pitchFamily="34" charset="0"/>
              </a:rPr>
              <a:t>. Отсутствие </a:t>
            </a:r>
            <a:r>
              <a:rPr lang="ru-RU" dirty="0">
                <a:solidFill>
                  <a:srgbClr val="000000"/>
                </a:solidFill>
                <a:latin typeface="Cera Pro" panose="00000500000000000000" pitchFamily="2" charset="0"/>
                <a:cs typeface="Arial" panose="020B0604020202020204" pitchFamily="34" charset="0"/>
              </a:rPr>
              <a:t>или неэффективная система управления реализацией программы импортозамещения. </a:t>
            </a:r>
            <a:endParaRPr lang="ru-RU" dirty="0">
              <a:latin typeface="Cera Pro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9732" y="5475147"/>
            <a:ext cx="95016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dirty="0">
                <a:solidFill>
                  <a:srgbClr val="000000"/>
                </a:solidFill>
                <a:latin typeface="Cera Pro" panose="00000500000000000000" pitchFamily="2" charset="0"/>
                <a:cs typeface="Arial" panose="020B0604020202020204" pitchFamily="34" charset="0"/>
              </a:rPr>
              <a:t>6</a:t>
            </a:r>
            <a:r>
              <a:rPr lang="ru-RU" dirty="0" smtClean="0">
                <a:solidFill>
                  <a:srgbClr val="000000"/>
                </a:solidFill>
                <a:latin typeface="Cera Pro" panose="00000500000000000000" pitchFamily="2" charset="0"/>
                <a:cs typeface="Arial" panose="020B0604020202020204" pitchFamily="34" charset="0"/>
              </a:rPr>
              <a:t>. </a:t>
            </a:r>
            <a:r>
              <a:rPr lang="ru-RU" dirty="0">
                <a:solidFill>
                  <a:srgbClr val="000000"/>
                </a:solidFill>
                <a:latin typeface="Cera Pro" panose="00000500000000000000" pitchFamily="2" charset="0"/>
                <a:cs typeface="Arial" panose="020B0604020202020204" pitchFamily="34" charset="0"/>
              </a:rPr>
              <a:t> </a:t>
            </a:r>
            <a:r>
              <a:rPr lang="ru-RU" dirty="0" smtClean="0">
                <a:solidFill>
                  <a:srgbClr val="000000"/>
                </a:solidFill>
                <a:latin typeface="Cera Pro" panose="00000500000000000000" pitchFamily="2" charset="0"/>
                <a:cs typeface="Arial" panose="020B0604020202020204" pitchFamily="34" charset="0"/>
              </a:rPr>
              <a:t>Отсутствие </a:t>
            </a:r>
            <a:r>
              <a:rPr lang="ru-RU" dirty="0">
                <a:solidFill>
                  <a:srgbClr val="000000"/>
                </a:solidFill>
                <a:latin typeface="Cera Pro" panose="00000500000000000000" pitchFamily="2" charset="0"/>
                <a:cs typeface="Arial" panose="020B0604020202020204" pitchFamily="34" charset="0"/>
              </a:rPr>
              <a:t>приоритизации проектов импортозамещения с учетом угроз, рисков и возможного ущерба конкретного ПО в условиях ресурсных ограничений (денежных, кадровых). </a:t>
            </a:r>
          </a:p>
        </p:txBody>
      </p:sp>
      <p:sp>
        <p:nvSpPr>
          <p:cNvPr id="12" name="Прямоугольник 3"/>
          <p:cNvSpPr/>
          <p:nvPr/>
        </p:nvSpPr>
        <p:spPr bwMode="auto">
          <a:xfrm>
            <a:off x="299732" y="632161"/>
            <a:ext cx="98662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srgbClr val="1475CF"/>
                </a:solidFill>
                <a:latin typeface="Arial Black"/>
              </a:rPr>
              <a:t>Проблемы реализации </a:t>
            </a:r>
            <a:r>
              <a:rPr lang="ru-RU" sz="3200" dirty="0">
                <a:latin typeface="Arial Black"/>
              </a:rPr>
              <a:t>программы </a:t>
            </a:r>
            <a:r>
              <a:rPr lang="ru-RU" sz="3200" dirty="0" err="1">
                <a:latin typeface="Arial Black"/>
              </a:rPr>
              <a:t>импортозамещения</a:t>
            </a:r>
            <a:endParaRPr lang="ru-RU" sz="3200" dirty="0"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84714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5">
            <a:extLst>
              <a:ext uri="{FF2B5EF4-FFF2-40B4-BE49-F238E27FC236}">
                <a16:creationId xmlns="" xmlns:a16="http://schemas.microsoft.com/office/drawing/2014/main" id="{0397645E-C44E-4499-BFC7-788AB1FB24AF}"/>
              </a:ext>
            </a:extLst>
          </p:cNvPr>
          <p:cNvSpPr txBox="1">
            <a:spLocks/>
          </p:cNvSpPr>
          <p:nvPr/>
        </p:nvSpPr>
        <p:spPr>
          <a:xfrm>
            <a:off x="11188086" y="6550750"/>
            <a:ext cx="760846" cy="3736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2800" b="1" kern="1200">
                <a:solidFill>
                  <a:schemeClr val="bg1">
                    <a:lumMod val="85000"/>
                    <a:alpha val="70000"/>
                  </a:schemeClr>
                </a:solidFill>
                <a:latin typeface="Cera Pro" panose="000005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AF9E677-433C-43BB-85FB-942D346720BC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7" name="Прямоугольник 3"/>
          <p:cNvSpPr/>
          <p:nvPr/>
        </p:nvSpPr>
        <p:spPr bwMode="auto">
          <a:xfrm>
            <a:off x="299732" y="632161"/>
            <a:ext cx="76367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srgbClr val="1475CF"/>
                </a:solidFill>
                <a:latin typeface="Arial Black"/>
              </a:rPr>
              <a:t>План реализации программы </a:t>
            </a:r>
            <a:r>
              <a:rPr lang="ru-RU" sz="3200" dirty="0">
                <a:latin typeface="Arial Black"/>
              </a:rPr>
              <a:t>по </a:t>
            </a:r>
            <a:r>
              <a:rPr lang="ru-RU" sz="3200" dirty="0" err="1">
                <a:latin typeface="Arial Black"/>
              </a:rPr>
              <a:t>импортозамещению</a:t>
            </a:r>
            <a:endParaRPr lang="ru-RU" sz="3200" dirty="0">
              <a:latin typeface="Arial Black"/>
            </a:endParaRPr>
          </a:p>
          <a:p>
            <a:pPr>
              <a:defRPr/>
            </a:pPr>
            <a:endParaRPr lang="ru-RU" sz="3200" dirty="0">
              <a:latin typeface="Arial Black"/>
            </a:endParaRPr>
          </a:p>
        </p:txBody>
      </p:sp>
      <p:pic>
        <p:nvPicPr>
          <p:cNvPr id="25" name="Рисунок 11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070076" y="6680742"/>
            <a:ext cx="2628540" cy="187752"/>
          </a:xfrm>
          <a:prstGeom prst="rect">
            <a:avLst/>
          </a:prstGeom>
        </p:spPr>
      </p:pic>
      <p:grpSp>
        <p:nvGrpSpPr>
          <p:cNvPr id="32" name="Группа 31"/>
          <p:cNvGrpSpPr/>
          <p:nvPr/>
        </p:nvGrpSpPr>
        <p:grpSpPr>
          <a:xfrm>
            <a:off x="-346622" y="2654122"/>
            <a:ext cx="12270866" cy="3262270"/>
            <a:chOff x="-346622" y="2654122"/>
            <a:chExt cx="12270866" cy="3262270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46622" y="2704787"/>
              <a:ext cx="3232547" cy="223015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63636" y="2685291"/>
              <a:ext cx="128796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 smtClean="0">
                  <a:solidFill>
                    <a:srgbClr val="1475CF"/>
                  </a:solidFill>
                  <a:latin typeface="Arial Black" panose="020B0A04020102020204" pitchFamily="34" charset="0"/>
                </a:rPr>
                <a:t>1</a:t>
              </a:r>
              <a:endParaRPr lang="ru-RU" sz="6000" dirty="0">
                <a:solidFill>
                  <a:srgbClr val="1475CF"/>
                </a:solidFill>
                <a:latin typeface="Arial Black" panose="020B0A04020102020204" pitchFamily="34" charset="0"/>
              </a:endParaRP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6929" y="2702938"/>
              <a:ext cx="3211859" cy="2232000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4627" y="2702938"/>
              <a:ext cx="3211858" cy="2232000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6575" y="2702938"/>
              <a:ext cx="3211858" cy="223200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229059" y="2685290"/>
              <a:ext cx="128796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 smtClean="0">
                  <a:solidFill>
                    <a:srgbClr val="FF5E00"/>
                  </a:solidFill>
                  <a:latin typeface="Arial Black" panose="020B0A04020102020204" pitchFamily="34" charset="0"/>
                </a:rPr>
                <a:t>2</a:t>
              </a:r>
              <a:endParaRPr lang="ru-RU" sz="6000" dirty="0">
                <a:solidFill>
                  <a:srgbClr val="FF5E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180223" y="2685289"/>
              <a:ext cx="128796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 smtClean="0">
                  <a:solidFill>
                    <a:srgbClr val="002551"/>
                  </a:solidFill>
                  <a:latin typeface="Arial Black" panose="020B0A04020102020204" pitchFamily="34" charset="0"/>
                </a:rPr>
                <a:t>3</a:t>
              </a:r>
              <a:endParaRPr lang="ru-RU" sz="6000" dirty="0">
                <a:solidFill>
                  <a:srgbClr val="00255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199569" y="2654122"/>
              <a:ext cx="128796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 smtClean="0">
                  <a:solidFill>
                    <a:srgbClr val="01A0CE"/>
                  </a:solidFill>
                  <a:latin typeface="Arial Black" panose="020B0A04020102020204" pitchFamily="34" charset="0"/>
                </a:rPr>
                <a:t>4</a:t>
              </a:r>
              <a:endParaRPr lang="ru-RU" sz="6000" dirty="0">
                <a:solidFill>
                  <a:srgbClr val="01A0CE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63636" y="5146951"/>
              <a:ext cx="282847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1475CF"/>
                  </a:solidFill>
                  <a:latin typeface="Cera Pro" panose="00000500000000000000" pitchFamily="2" charset="0"/>
                </a:rPr>
                <a:t>–</a:t>
              </a:r>
              <a:r>
                <a:rPr lang="en-US" sz="2200" dirty="0" smtClean="0">
                  <a:latin typeface="Cera Pro" panose="00000500000000000000" pitchFamily="2" charset="0"/>
                </a:rPr>
                <a:t> </a:t>
              </a:r>
              <a:r>
                <a:rPr lang="ru-RU" sz="2200" dirty="0" smtClean="0">
                  <a:latin typeface="Cera Pro" panose="00000500000000000000" pitchFamily="2" charset="0"/>
                </a:rPr>
                <a:t>Аудит </a:t>
              </a:r>
              <a:r>
                <a:rPr lang="ru-RU" sz="2200" dirty="0">
                  <a:latin typeface="Cera Pro" panose="00000500000000000000" pitchFamily="2" charset="0"/>
                </a:rPr>
                <a:t>процессов </a:t>
              </a:r>
              <a:endParaRPr lang="en-US" sz="2200" dirty="0" smtClean="0">
                <a:latin typeface="Cera Pro" panose="00000500000000000000" pitchFamily="2" charset="0"/>
              </a:endParaRPr>
            </a:p>
            <a:p>
              <a:r>
                <a:rPr lang="en-US" sz="2200" dirty="0" smtClean="0">
                  <a:latin typeface="Cera Pro" panose="00000500000000000000" pitchFamily="2" charset="0"/>
                </a:rPr>
                <a:t>   </a:t>
              </a:r>
              <a:r>
                <a:rPr lang="ru-RU" sz="2200" dirty="0" smtClean="0">
                  <a:latin typeface="Cera Pro" panose="00000500000000000000" pitchFamily="2" charset="0"/>
                </a:rPr>
                <a:t>и </a:t>
              </a:r>
              <a:r>
                <a:rPr lang="ru-RU" sz="2200" dirty="0" smtClean="0">
                  <a:latin typeface="Cera Pro" panose="00000500000000000000" pitchFamily="2" charset="0"/>
                  <a:cs typeface="Arial" panose="020B0604020202020204" pitchFamily="34" charset="0"/>
                </a:rPr>
                <a:t>IT-ландшафта</a:t>
              </a:r>
              <a:endParaRPr lang="ru-RU" sz="2200" dirty="0">
                <a:latin typeface="Cera Pro" panose="000005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228894" y="5146949"/>
              <a:ext cx="276407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FF5E00"/>
                  </a:solidFill>
                  <a:latin typeface="Cera Pro" panose="00000500000000000000" pitchFamily="2" charset="0"/>
                </a:rPr>
                <a:t>–</a:t>
              </a:r>
              <a:r>
                <a:rPr lang="en-US" sz="2200" dirty="0" smtClean="0">
                  <a:latin typeface="Cera Pro" panose="00000500000000000000" pitchFamily="2" charset="0"/>
                </a:rPr>
                <a:t> </a:t>
              </a:r>
              <a:r>
                <a:rPr lang="ru-RU" sz="2200" dirty="0" smtClean="0">
                  <a:latin typeface="Cera Pro" panose="00000500000000000000" pitchFamily="2" charset="0"/>
                </a:rPr>
                <a:t>Оценка </a:t>
              </a:r>
              <a:r>
                <a:rPr lang="ru-RU" sz="2200" dirty="0">
                  <a:latin typeface="Cera Pro" panose="00000500000000000000" pitchFamily="2" charset="0"/>
                </a:rPr>
                <a:t>угроз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176483" y="5143544"/>
              <a:ext cx="276407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2551"/>
                  </a:solidFill>
                  <a:latin typeface="Cera Pro" panose="00000500000000000000" pitchFamily="2" charset="0"/>
                </a:rPr>
                <a:t>–</a:t>
              </a:r>
              <a:r>
                <a:rPr lang="en-US" sz="2200" dirty="0" smtClean="0">
                  <a:latin typeface="Cera Pro" panose="00000500000000000000" pitchFamily="2" charset="0"/>
                </a:rPr>
                <a:t> </a:t>
              </a:r>
              <a:r>
                <a:rPr lang="ru-RU" sz="2200" dirty="0" smtClean="0">
                  <a:latin typeface="Cera Pro" panose="00000500000000000000" pitchFamily="2" charset="0"/>
                </a:rPr>
                <a:t>Планирование </a:t>
              </a:r>
              <a:endParaRPr lang="en-US" sz="2200" dirty="0" smtClean="0">
                <a:latin typeface="Cera Pro" panose="00000500000000000000" pitchFamily="2" charset="0"/>
              </a:endParaRPr>
            </a:p>
            <a:p>
              <a:r>
                <a:rPr lang="en-US" sz="2200" dirty="0" smtClean="0">
                  <a:latin typeface="Cera Pro" panose="00000500000000000000" pitchFamily="2" charset="0"/>
                </a:rPr>
                <a:t>   </a:t>
              </a:r>
              <a:r>
                <a:rPr lang="ru-RU" sz="2200" dirty="0" smtClean="0">
                  <a:latin typeface="Cera Pro" panose="00000500000000000000" pitchFamily="2" charset="0"/>
                </a:rPr>
                <a:t>реализации</a:t>
              </a:r>
              <a:endParaRPr lang="ru-RU" sz="2200" dirty="0">
                <a:latin typeface="Cera Pro" panose="00000500000000000000" pitchFamily="2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160168" y="5143543"/>
              <a:ext cx="276407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1A0CE"/>
                  </a:solidFill>
                  <a:latin typeface="Cera Pro" panose="00000500000000000000" pitchFamily="2" charset="0"/>
                </a:rPr>
                <a:t>–</a:t>
              </a:r>
              <a:r>
                <a:rPr lang="en-US" sz="2200" dirty="0" smtClean="0">
                  <a:latin typeface="Cera Pro" panose="00000500000000000000" pitchFamily="2" charset="0"/>
                </a:rPr>
                <a:t> </a:t>
              </a:r>
              <a:r>
                <a:rPr lang="ru-RU" sz="2200" dirty="0" smtClean="0">
                  <a:latin typeface="Cera Pro" panose="00000500000000000000" pitchFamily="2" charset="0"/>
                </a:rPr>
                <a:t>Сопровождение</a:t>
              </a:r>
              <a:endParaRPr lang="en-US" sz="2200" dirty="0" smtClean="0">
                <a:latin typeface="Cera Pro" panose="00000500000000000000" pitchFamily="2" charset="0"/>
              </a:endParaRPr>
            </a:p>
            <a:p>
              <a:r>
                <a:rPr lang="en-US" sz="2200" dirty="0" smtClean="0">
                  <a:latin typeface="Cera Pro" panose="00000500000000000000" pitchFamily="2" charset="0"/>
                </a:rPr>
                <a:t>   </a:t>
              </a:r>
              <a:r>
                <a:rPr lang="ru-RU" sz="2200" dirty="0" smtClean="0">
                  <a:latin typeface="Cera Pro" panose="00000500000000000000" pitchFamily="2" charset="0"/>
                </a:rPr>
                <a:t>внедрения</a:t>
              </a:r>
              <a:endParaRPr lang="ru-RU" sz="2200" dirty="0">
                <a:latin typeface="Cera Pro" panose="00000500000000000000" pitchFamily="2" charset="0"/>
              </a:endParaRPr>
            </a:p>
          </p:txBody>
        </p:sp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415" y="3669785"/>
              <a:ext cx="922421" cy="922421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6292" y="3645721"/>
              <a:ext cx="921600" cy="921600"/>
            </a:xfrm>
            <a:prstGeom prst="rect">
              <a:avLst/>
            </a:prstGeom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63056" y="3718601"/>
              <a:ext cx="774795" cy="774795"/>
            </a:xfrm>
            <a:prstGeom prst="rect">
              <a:avLst/>
            </a:prstGeom>
          </p:spPr>
        </p:pic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3121" y="3688388"/>
              <a:ext cx="831783" cy="8317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285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405" y="3166612"/>
            <a:ext cx="3734446" cy="3734446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87370" y="1562314"/>
            <a:ext cx="9684093" cy="189282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spcAft>
                <a:spcPts val="1200"/>
              </a:spcAft>
            </a:pPr>
            <a:r>
              <a:rPr lang="ru-RU" altLang="ru-RU" b="1" dirty="0" smtClean="0">
                <a:solidFill>
                  <a:srgbClr val="FF5E00"/>
                </a:solidFill>
                <a:latin typeface="Cera Pro" panose="00000500000000000000" pitchFamily="2" charset="0"/>
                <a:cs typeface="Arial" panose="020B0604020202020204" pitchFamily="34" charset="0"/>
              </a:rPr>
              <a:t>Последовательность действий</a:t>
            </a:r>
            <a:r>
              <a:rPr lang="en-US" altLang="ru-RU" b="1" dirty="0" smtClean="0">
                <a:solidFill>
                  <a:srgbClr val="FF5E00"/>
                </a:solidFill>
                <a:latin typeface="Cera Pro" panose="00000500000000000000" pitchFamily="2" charset="0"/>
                <a:cs typeface="Arial" panose="020B0604020202020204" pitchFamily="34" charset="0"/>
              </a:rPr>
              <a:t>: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effectLst/>
              <a:latin typeface="Cera Pro" panose="00000500000000000000" pitchFamily="2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lang="ru-RU" altLang="ru-RU" dirty="0" smtClean="0">
                <a:latin typeface="Cera Pro" panose="00000500000000000000" pitchFamily="2" charset="0"/>
                <a:cs typeface="Arial" panose="020B0604020202020204" pitchFamily="34" charset="0"/>
              </a:rPr>
              <a:t>1. Д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effectLst/>
                <a:latin typeface="Cera Pro" panose="00000500000000000000" pitchFamily="2" charset="0"/>
                <a:cs typeface="Arial" panose="020B0604020202020204" pitchFamily="34" charset="0"/>
              </a:rPr>
              <a:t>етальный аудит IT-инфраструктуры и программного обеспечения организации клиента с выездом на объект нашего специалиста (или дистанционно).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effectLst/>
                <a:latin typeface="Cera Pro" panose="00000500000000000000" pitchFamily="2" charset="0"/>
                <a:cs typeface="Arial" panose="020B0604020202020204" pitchFamily="34" charset="0"/>
              </a:rPr>
              <a:t>2. По результатам аудита предоставляем детальный и проработанный план «импортозамещения» на базе программного обеспечения входящих в реестр отечественного ПО.</a:t>
            </a:r>
          </a:p>
        </p:txBody>
      </p:sp>
      <p:sp>
        <p:nvSpPr>
          <p:cNvPr id="6" name="AutoShape 2" descr="https://www.ecert.ru/upload/nanweb.optmzer/jpg-webp/q80/local/templates/ecert/images/audit-import-images/audit-import-second-image.webp"/>
          <p:cNvSpPr>
            <a:spLocks noChangeAspect="1" noChangeArrowheads="1"/>
          </p:cNvSpPr>
          <p:nvPr/>
        </p:nvSpPr>
        <p:spPr bwMode="auto">
          <a:xfrm>
            <a:off x="34925" y="-22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87372" y="3695007"/>
            <a:ext cx="7737725" cy="267765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spcAft>
                <a:spcPts val="1200"/>
              </a:spcAft>
            </a:pPr>
            <a:r>
              <a:rPr lang="ru-RU" altLang="ru-RU" b="1" dirty="0">
                <a:solidFill>
                  <a:srgbClr val="FF5E00"/>
                </a:solidFill>
                <a:latin typeface="Cera Pro" panose="00000500000000000000" pitchFamily="2" charset="0"/>
                <a:cs typeface="Arial" panose="020B0604020202020204" pitchFamily="34" charset="0"/>
              </a:rPr>
              <a:t>Шаги в рамках </a:t>
            </a:r>
            <a:r>
              <a:rPr lang="ru-RU" altLang="ru-RU" b="1" dirty="0" smtClean="0">
                <a:solidFill>
                  <a:srgbClr val="FF5E00"/>
                </a:solidFill>
                <a:latin typeface="Cera Pro" panose="00000500000000000000" pitchFamily="2" charset="0"/>
                <a:cs typeface="Arial" panose="020B0604020202020204" pitchFamily="34" charset="0"/>
              </a:rPr>
              <a:t>аудита</a:t>
            </a:r>
            <a:r>
              <a:rPr lang="en-US" altLang="ru-RU" b="1" dirty="0" smtClean="0">
                <a:solidFill>
                  <a:srgbClr val="FF5E00"/>
                </a:solidFill>
                <a:latin typeface="Cera Pro" panose="00000500000000000000" pitchFamily="2" charset="0"/>
                <a:cs typeface="Arial" panose="020B0604020202020204" pitchFamily="34" charset="0"/>
              </a:rPr>
              <a:t>:</a:t>
            </a:r>
            <a:endParaRPr kumimoji="0" lang="en-US" altLang="ru-RU" b="0" i="0" u="none" strike="noStrike" cap="none" normalizeH="0" baseline="0" dirty="0" smtClean="0">
              <a:ln>
                <a:noFill/>
              </a:ln>
              <a:solidFill>
                <a:srgbClr val="FF5E00"/>
              </a:solidFill>
              <a:effectLst/>
              <a:latin typeface="Cera Pro" panose="00000500000000000000" pitchFamily="2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effectLst/>
                <a:latin typeface="Cera Pro" panose="00000500000000000000" pitchFamily="2" charset="0"/>
                <a:cs typeface="Arial" panose="020B0604020202020204" pitchFamily="34" charset="0"/>
              </a:rPr>
              <a:t>Определение границ проведения аудита, списка и местоположения объектов клиента, которые подлежат аудиту.     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effectLst/>
                <a:latin typeface="Cera Pro" panose="00000500000000000000" pitchFamily="2" charset="0"/>
                <a:cs typeface="Arial" panose="020B0604020202020204" pitchFamily="34" charset="0"/>
              </a:rPr>
              <a:t>Анализ и формализация текущих IT-процессов компании.</a:t>
            </a:r>
            <a:endParaRPr lang="ru-RU" altLang="ru-RU" dirty="0">
              <a:latin typeface="Cera Pro" panose="00000500000000000000" pitchFamily="2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effectLst/>
                <a:latin typeface="Cera Pro" panose="00000500000000000000" pitchFamily="2" charset="0"/>
                <a:cs typeface="Arial" panose="020B0604020202020204" pitchFamily="34" charset="0"/>
              </a:rPr>
              <a:t>Составление перечня используемого программного обеспечения.</a:t>
            </a:r>
            <a:endParaRPr lang="ru-RU" altLang="ru-RU" dirty="0">
              <a:latin typeface="Cera Pro" panose="00000500000000000000" pitchFamily="2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effectLst/>
                <a:latin typeface="Cera Pro" panose="00000500000000000000" pitchFamily="2" charset="0"/>
                <a:cs typeface="Arial" panose="020B0604020202020204" pitchFamily="34" charset="0"/>
              </a:rPr>
              <a:t>Составление списка используемой техники и периферии.</a:t>
            </a:r>
            <a:endParaRPr lang="ru-RU" altLang="ru-RU" dirty="0">
              <a:latin typeface="Cera Pro" panose="00000500000000000000" pitchFamily="2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effectLst/>
                <a:latin typeface="Cera Pro" panose="00000500000000000000" pitchFamily="2" charset="0"/>
                <a:cs typeface="Arial" panose="020B0604020202020204" pitchFamily="34" charset="0"/>
              </a:rPr>
              <a:t>Анализ политики безопасности и соответствия требованиям регулирующих органов.</a:t>
            </a:r>
          </a:p>
        </p:txBody>
      </p:sp>
      <p:sp>
        <p:nvSpPr>
          <p:cNvPr id="9" name="AutoShape 4" descr="https://www.ecert.ru/local/templates/ecert/images/audit-import-images/audit-import-step1.svg"/>
          <p:cNvSpPr>
            <a:spLocks noChangeAspect="1" noChangeArrowheads="1"/>
          </p:cNvSpPr>
          <p:nvPr/>
        </p:nvSpPr>
        <p:spPr bwMode="auto">
          <a:xfrm>
            <a:off x="111125" y="-11033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AutoShape 5" descr="https://www.ecert.ru/local/templates/ecert/images/audit-import-images/audit-import-step2.svg"/>
          <p:cNvSpPr>
            <a:spLocks noChangeAspect="1" noChangeArrowheads="1"/>
          </p:cNvSpPr>
          <p:nvPr/>
        </p:nvSpPr>
        <p:spPr bwMode="auto">
          <a:xfrm>
            <a:off x="111125" y="-6159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utoShape 6" descr="https://www.ecert.ru/local/templates/ecert/images/audit-import-images/audit-import-step3.svg"/>
          <p:cNvSpPr>
            <a:spLocks noChangeAspect="1" noChangeArrowheads="1"/>
          </p:cNvSpPr>
          <p:nvPr/>
        </p:nvSpPr>
        <p:spPr bwMode="auto">
          <a:xfrm>
            <a:off x="111125" y="-12858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utoShape 7" descr="https://www.ecert.ru/local/templates/ecert/images/audit-import-images/audit-import-step4.svg"/>
          <p:cNvSpPr>
            <a:spLocks noChangeAspect="1" noChangeArrowheads="1"/>
          </p:cNvSpPr>
          <p:nvPr/>
        </p:nvSpPr>
        <p:spPr bwMode="auto">
          <a:xfrm>
            <a:off x="111125" y="3587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utoShape 8" descr="https://www.ecert.ru/local/templates/ecert/images/audit-import-images/audit-import-step5.svg"/>
          <p:cNvSpPr>
            <a:spLocks noChangeAspect="1" noChangeArrowheads="1"/>
          </p:cNvSpPr>
          <p:nvPr/>
        </p:nvSpPr>
        <p:spPr bwMode="auto">
          <a:xfrm>
            <a:off x="111125" y="846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3"/>
          <p:cNvSpPr/>
          <p:nvPr/>
        </p:nvSpPr>
        <p:spPr bwMode="auto">
          <a:xfrm>
            <a:off x="299732" y="632161"/>
            <a:ext cx="87119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srgbClr val="1475CF"/>
                </a:solidFill>
                <a:latin typeface="Arial Black"/>
              </a:rPr>
              <a:t>Аудит процессов </a:t>
            </a:r>
            <a:r>
              <a:rPr lang="ru-RU" sz="3200" dirty="0">
                <a:latin typeface="Arial Black"/>
              </a:rPr>
              <a:t>и </a:t>
            </a:r>
            <a:r>
              <a:rPr lang="en-US" sz="3200" dirty="0">
                <a:latin typeface="Arial Black"/>
              </a:rPr>
              <a:t>IT-</a:t>
            </a:r>
            <a:r>
              <a:rPr lang="ru-RU" sz="3200" dirty="0" smtClean="0">
                <a:latin typeface="Arial Black"/>
              </a:rPr>
              <a:t>ландшафта</a:t>
            </a:r>
            <a:endParaRPr lang="ru-RU" sz="3200" dirty="0"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14472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539" y="3382393"/>
            <a:ext cx="3814269" cy="381426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9733" y="4037076"/>
            <a:ext cx="7995181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spcAft>
                <a:spcPts val="1200"/>
              </a:spcAft>
              <a:buFont typeface="+mj-lt"/>
              <a:buAutoNum type="arabicPeriod" startAt="4"/>
            </a:pPr>
            <a:r>
              <a:rPr lang="ru-RU" dirty="0" smtClean="0">
                <a:solidFill>
                  <a:srgbClr val="000000"/>
                </a:solidFill>
                <a:latin typeface="Cera Pro" panose="00000500000000000000" pitchFamily="2" charset="0"/>
                <a:cs typeface="Arial" panose="020B0604020202020204" pitchFamily="34" charset="0"/>
              </a:rPr>
              <a:t>Для </a:t>
            </a:r>
            <a:r>
              <a:rPr lang="ru-RU" dirty="0">
                <a:solidFill>
                  <a:srgbClr val="000000"/>
                </a:solidFill>
                <a:latin typeface="Cera Pro" panose="00000500000000000000" pitchFamily="2" charset="0"/>
                <a:cs typeface="Arial" panose="020B0604020202020204" pitchFamily="34" charset="0"/>
              </a:rPr>
              <a:t>каждого объекта ПО и инфраструктуры высоких уровней критичности проводится оценка возможных уязвимостей для </a:t>
            </a:r>
            <a:r>
              <a:rPr lang="ru-RU" dirty="0" smtClean="0">
                <a:solidFill>
                  <a:srgbClr val="000000"/>
                </a:solidFill>
                <a:latin typeface="Cera Pro" panose="00000500000000000000" pitchFamily="2" charset="0"/>
                <a:cs typeface="Arial" panose="020B0604020202020204" pitchFamily="34" charset="0"/>
              </a:rPr>
              <a:t>элементов (доступность </a:t>
            </a:r>
            <a:r>
              <a:rPr lang="ru-RU" dirty="0">
                <a:solidFill>
                  <a:srgbClr val="000000"/>
                </a:solidFill>
                <a:latin typeface="Cera Pro" panose="00000500000000000000" pitchFamily="2" charset="0"/>
                <a:cs typeface="Arial" panose="020B0604020202020204" pitchFamily="34" charset="0"/>
              </a:rPr>
              <a:t>исходного кода, наличие известных уязвимостей, договоры на тех. </a:t>
            </a:r>
            <a:r>
              <a:rPr lang="ru-RU" dirty="0" smtClean="0">
                <a:solidFill>
                  <a:srgbClr val="000000"/>
                </a:solidFill>
                <a:latin typeface="Cera Pro" panose="00000500000000000000" pitchFamily="2" charset="0"/>
                <a:cs typeface="Arial" panose="020B0604020202020204" pitchFamily="34" charset="0"/>
              </a:rPr>
              <a:t>поддержку)</a:t>
            </a:r>
            <a:r>
              <a:rPr lang="en-US" dirty="0">
                <a:solidFill>
                  <a:srgbClr val="000000"/>
                </a:solidFill>
                <a:latin typeface="Cera Pro" panose="00000500000000000000" pitchFamily="2" charset="0"/>
                <a:cs typeface="Arial" panose="020B0604020202020204" pitchFamily="34" charset="0"/>
              </a:rPr>
              <a:t>.</a:t>
            </a:r>
          </a:p>
          <a:p>
            <a:pPr marL="342900" indent="-342900" fontAlgn="base">
              <a:buFont typeface="+mj-lt"/>
              <a:buAutoNum type="arabicPeriod" startAt="4"/>
            </a:pPr>
            <a:r>
              <a:rPr lang="ru-RU" dirty="0" smtClean="0">
                <a:solidFill>
                  <a:srgbClr val="000000"/>
                </a:solidFill>
                <a:latin typeface="Cera Pro" panose="00000500000000000000" pitchFamily="2" charset="0"/>
                <a:cs typeface="Arial" panose="020B0604020202020204" pitchFamily="34" charset="0"/>
              </a:rPr>
              <a:t>Проработка решений </a:t>
            </a:r>
            <a:r>
              <a:rPr lang="ru-RU" dirty="0">
                <a:solidFill>
                  <a:srgbClr val="000000"/>
                </a:solidFill>
                <a:latin typeface="Cera Pro" panose="00000500000000000000" pitchFamily="2" charset="0"/>
                <a:cs typeface="Arial" panose="020B0604020202020204" pitchFamily="34" charset="0"/>
              </a:rPr>
              <a:t>по устранению </a:t>
            </a:r>
            <a:r>
              <a:rPr lang="ru-RU" dirty="0" smtClean="0">
                <a:solidFill>
                  <a:srgbClr val="000000"/>
                </a:solidFill>
                <a:latin typeface="Cera Pro" panose="00000500000000000000" pitchFamily="2" charset="0"/>
                <a:cs typeface="Arial" panose="020B0604020202020204" pitchFamily="34" charset="0"/>
              </a:rPr>
              <a:t>выявленных угроз для объектов высокого и</a:t>
            </a:r>
            <a:r>
              <a:rPr lang="en-US" dirty="0" smtClean="0">
                <a:solidFill>
                  <a:srgbClr val="000000"/>
                </a:solidFill>
                <a:latin typeface="Cera Pro" panose="00000500000000000000" pitchFamily="2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Cera Pro" panose="00000500000000000000" pitchFamily="2" charset="0"/>
                <a:cs typeface="Arial" panose="020B0604020202020204" pitchFamily="34" charset="0"/>
              </a:rPr>
              <a:t>среднего уровня критичности. </a:t>
            </a:r>
            <a:endParaRPr lang="ru-RU" dirty="0">
              <a:solidFill>
                <a:srgbClr val="000000"/>
              </a:solidFill>
              <a:latin typeface="Cera Pro" panose="00000500000000000000" pitchFamily="2" charset="0"/>
            </a:endParaRPr>
          </a:p>
        </p:txBody>
      </p:sp>
      <p:sp>
        <p:nvSpPr>
          <p:cNvPr id="6" name="Прямоугольник 3"/>
          <p:cNvSpPr/>
          <p:nvPr/>
        </p:nvSpPr>
        <p:spPr bwMode="auto">
          <a:xfrm>
            <a:off x="299732" y="632161"/>
            <a:ext cx="87119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srgbClr val="1475CF"/>
                </a:solidFill>
                <a:latin typeface="Arial Black"/>
              </a:rPr>
              <a:t>Оценка </a:t>
            </a:r>
            <a:r>
              <a:rPr lang="ru-RU" sz="3200" dirty="0">
                <a:latin typeface="Arial Black"/>
              </a:rPr>
              <a:t>угроз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9732" y="1609209"/>
            <a:ext cx="8711921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spcAft>
                <a:spcPts val="1200"/>
              </a:spcAft>
              <a:buFont typeface="+mj-lt"/>
              <a:buAutoNum type="arabicPeriod"/>
            </a:pPr>
            <a:r>
              <a:rPr lang="ru-RU" dirty="0">
                <a:solidFill>
                  <a:srgbClr val="000000"/>
                </a:solidFill>
                <a:latin typeface="Cera Pro" panose="00000500000000000000" pitchFamily="2" charset="0"/>
                <a:cs typeface="Arial" panose="020B0604020202020204" pitchFamily="34" charset="0"/>
              </a:rPr>
              <a:t>Формирование угроз, связанных с иностранным ПО и объектами инфраструктуры (отзыв права использования, прекращение технической поддержки, прекращение доступа к данным, блокировка использования).</a:t>
            </a:r>
            <a:endParaRPr lang="en-US" dirty="0">
              <a:solidFill>
                <a:srgbClr val="000000"/>
              </a:solidFill>
              <a:latin typeface="Cera Pro" panose="00000500000000000000" pitchFamily="2" charset="0"/>
              <a:cs typeface="Arial" panose="020B0604020202020204" pitchFamily="34" charset="0"/>
            </a:endParaRPr>
          </a:p>
          <a:p>
            <a:pPr marL="342900" indent="-342900" fontAlgn="base">
              <a:spcAft>
                <a:spcPts val="1200"/>
              </a:spcAft>
              <a:buFont typeface="+mj-lt"/>
              <a:buAutoNum type="arabicPeriod"/>
            </a:pPr>
            <a:r>
              <a:rPr lang="ru-RU" dirty="0">
                <a:solidFill>
                  <a:srgbClr val="000000"/>
                </a:solidFill>
                <a:latin typeface="Cera Pro" panose="00000500000000000000" pitchFamily="2" charset="0"/>
                <a:cs typeface="Arial" panose="020B0604020202020204" pitchFamily="34" charset="0"/>
              </a:rPr>
              <a:t>Угрозы информационной безопасности.</a:t>
            </a:r>
            <a:endParaRPr lang="en-US" dirty="0">
              <a:solidFill>
                <a:srgbClr val="000000"/>
              </a:solidFill>
              <a:latin typeface="Cera Pro" panose="00000500000000000000" pitchFamily="2" charset="0"/>
              <a:cs typeface="Arial" panose="020B0604020202020204" pitchFamily="34" charset="0"/>
            </a:endParaRPr>
          </a:p>
          <a:p>
            <a:pPr marL="342900" indent="-342900" fontAlgn="base">
              <a:spcAft>
                <a:spcPts val="1200"/>
              </a:spcAft>
              <a:buFont typeface="+mj-lt"/>
              <a:buAutoNum type="arabicPeriod"/>
            </a:pPr>
            <a:r>
              <a:rPr lang="ru-RU" dirty="0">
                <a:solidFill>
                  <a:srgbClr val="000000"/>
                </a:solidFill>
                <a:latin typeface="Cera Pro" panose="00000500000000000000" pitchFamily="2" charset="0"/>
                <a:cs typeface="Arial" panose="020B0604020202020204" pitchFamily="34" charset="0"/>
              </a:rPr>
              <a:t>Разрабатываются критерии категоризации возможного ущерба в разрезе уровней / приоритетов угроз, после чего проводится сама категоризация.</a:t>
            </a:r>
            <a:endParaRPr lang="en-US" dirty="0">
              <a:solidFill>
                <a:srgbClr val="000000"/>
              </a:solidFill>
              <a:latin typeface="Cera Pro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04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8922" y="1575525"/>
            <a:ext cx="742041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spcAft>
                <a:spcPts val="1200"/>
              </a:spcAft>
              <a:buFont typeface="+mj-lt"/>
              <a:buAutoNum type="arabicPeriod"/>
            </a:pPr>
            <a:r>
              <a:rPr lang="ru-RU" dirty="0" smtClean="0">
                <a:solidFill>
                  <a:srgbClr val="000000"/>
                </a:solidFill>
                <a:latin typeface="Cera Pro" panose="00000500000000000000" pitchFamily="2" charset="0"/>
                <a:cs typeface="Arial" panose="020B0604020202020204" pitchFamily="34" charset="0"/>
              </a:rPr>
              <a:t>Формирование проектной группы (заказчик/исполнитель). </a:t>
            </a:r>
            <a:endParaRPr lang="en-US" dirty="0" smtClean="0">
              <a:solidFill>
                <a:srgbClr val="000000"/>
              </a:solidFill>
              <a:latin typeface="Cera Pro" panose="00000500000000000000" pitchFamily="2" charset="0"/>
              <a:cs typeface="Arial" panose="020B0604020202020204" pitchFamily="34" charset="0"/>
            </a:endParaRPr>
          </a:p>
          <a:p>
            <a:pPr marL="342900" indent="-342900" fontAlgn="base">
              <a:spcAft>
                <a:spcPts val="1200"/>
              </a:spcAft>
              <a:buFont typeface="+mj-lt"/>
              <a:buAutoNum type="arabicPeriod"/>
            </a:pPr>
            <a:r>
              <a:rPr lang="ru-RU" dirty="0" smtClean="0">
                <a:solidFill>
                  <a:srgbClr val="000000"/>
                </a:solidFill>
                <a:latin typeface="Cera Pro" panose="00000500000000000000" pitchFamily="2" charset="0"/>
                <a:cs typeface="Arial" panose="020B0604020202020204" pitchFamily="34" charset="0"/>
              </a:rPr>
              <a:t>Формирование </a:t>
            </a:r>
            <a:r>
              <a:rPr lang="ru-RU" dirty="0">
                <a:solidFill>
                  <a:srgbClr val="000000"/>
                </a:solidFill>
                <a:latin typeface="Cera Pro" panose="00000500000000000000" pitchFamily="2" charset="0"/>
                <a:cs typeface="Arial" panose="020B0604020202020204" pitchFamily="34" charset="0"/>
              </a:rPr>
              <a:t>целевой ИТ-архитектуры. Определяются потенциальные </a:t>
            </a:r>
            <a:r>
              <a:rPr lang="ru-RU" dirty="0" err="1">
                <a:solidFill>
                  <a:srgbClr val="000000"/>
                </a:solidFill>
                <a:latin typeface="Cera Pro" panose="00000500000000000000" pitchFamily="2" charset="0"/>
                <a:cs typeface="Arial" panose="020B0604020202020204" pitchFamily="34" charset="0"/>
              </a:rPr>
              <a:t>вендоры</a:t>
            </a:r>
            <a:r>
              <a:rPr lang="ru-RU" dirty="0">
                <a:solidFill>
                  <a:srgbClr val="000000"/>
                </a:solidFill>
                <a:latin typeface="Cera Pro" panose="00000500000000000000" pitchFamily="2" charset="0"/>
                <a:cs typeface="Arial" panose="020B0604020202020204" pitchFamily="34" charset="0"/>
              </a:rPr>
              <a:t> для реализации целевой архитектуры и уточняется оценка </a:t>
            </a:r>
            <a:r>
              <a:rPr lang="ru-RU" dirty="0" smtClean="0">
                <a:solidFill>
                  <a:srgbClr val="000000"/>
                </a:solidFill>
                <a:latin typeface="Cera Pro" panose="00000500000000000000" pitchFamily="2" charset="0"/>
                <a:cs typeface="Arial" panose="020B0604020202020204" pitchFamily="34" charset="0"/>
              </a:rPr>
              <a:t>стоимости.</a:t>
            </a:r>
            <a:endParaRPr lang="en-US" dirty="0" smtClean="0">
              <a:solidFill>
                <a:srgbClr val="000000"/>
              </a:solidFill>
              <a:latin typeface="Cera Pro" panose="00000500000000000000" pitchFamily="2" charset="0"/>
              <a:cs typeface="Arial" panose="020B0604020202020204" pitchFamily="34" charset="0"/>
            </a:endParaRPr>
          </a:p>
          <a:p>
            <a:pPr marL="342900" indent="-342900" fontAlgn="base">
              <a:spcAft>
                <a:spcPts val="1200"/>
              </a:spcAft>
              <a:buFont typeface="+mj-lt"/>
              <a:buAutoNum type="arabicPeriod"/>
            </a:pPr>
            <a:r>
              <a:rPr lang="ru-RU" dirty="0" smtClean="0">
                <a:solidFill>
                  <a:srgbClr val="000000"/>
                </a:solidFill>
                <a:latin typeface="Cera Pro" panose="00000500000000000000" pitchFamily="2" charset="0"/>
                <a:cs typeface="Arial" panose="020B0604020202020204" pitchFamily="34" charset="0"/>
              </a:rPr>
              <a:t>Разворачивание тестовых полигонов. Моделирование и тестирование. </a:t>
            </a:r>
            <a:endParaRPr lang="en-US" dirty="0" smtClean="0">
              <a:solidFill>
                <a:srgbClr val="000000"/>
              </a:solidFill>
              <a:latin typeface="Cera Pro" panose="00000500000000000000" pitchFamily="2" charset="0"/>
              <a:cs typeface="Arial" panose="020B0604020202020204" pitchFamily="34" charset="0"/>
            </a:endParaRPr>
          </a:p>
          <a:p>
            <a:pPr marL="342900" indent="-342900" fontAlgn="base">
              <a:buFont typeface="+mj-lt"/>
              <a:buAutoNum type="arabicPeriod"/>
            </a:pPr>
            <a:r>
              <a:rPr lang="ru-RU" dirty="0" smtClean="0">
                <a:solidFill>
                  <a:srgbClr val="000000"/>
                </a:solidFill>
                <a:latin typeface="Cera Pro" panose="00000500000000000000" pitchFamily="2" charset="0"/>
                <a:cs typeface="Arial" panose="020B0604020202020204" pitchFamily="34" charset="0"/>
              </a:rPr>
              <a:t>Разработка </a:t>
            </a:r>
            <a:r>
              <a:rPr lang="ru-RU" dirty="0">
                <a:solidFill>
                  <a:srgbClr val="000000"/>
                </a:solidFill>
                <a:latin typeface="Cera Pro" panose="00000500000000000000" pitchFamily="2" charset="0"/>
                <a:cs typeface="Arial" panose="020B0604020202020204" pitchFamily="34" charset="0"/>
              </a:rPr>
              <a:t>процессов «переходного периода» с учетом выявленных угроз текущего иностранного </a:t>
            </a:r>
            <a:r>
              <a:rPr lang="ru-RU" dirty="0" smtClean="0">
                <a:solidFill>
                  <a:srgbClr val="000000"/>
                </a:solidFill>
                <a:latin typeface="Cera Pro" panose="00000500000000000000" pitchFamily="2" charset="0"/>
                <a:cs typeface="Arial" panose="020B0604020202020204" pitchFamily="34" charset="0"/>
              </a:rPr>
              <a:t>ПО (важно обеспечить непрерывность </a:t>
            </a:r>
            <a:r>
              <a:rPr lang="ru-RU" dirty="0">
                <a:solidFill>
                  <a:srgbClr val="000000"/>
                </a:solidFill>
                <a:latin typeface="Cera Pro" panose="00000500000000000000" pitchFamily="2" charset="0"/>
                <a:cs typeface="Arial" panose="020B0604020202020204" pitchFamily="34" charset="0"/>
              </a:rPr>
              <a:t>существующих критичных </a:t>
            </a:r>
            <a:r>
              <a:rPr lang="ru-RU" dirty="0" smtClean="0">
                <a:solidFill>
                  <a:srgbClr val="000000"/>
                </a:solidFill>
                <a:latin typeface="Cera Pro" panose="00000500000000000000" pitchFamily="2" charset="0"/>
                <a:cs typeface="Arial" panose="020B0604020202020204" pitchFamily="34" charset="0"/>
              </a:rPr>
              <a:t>бизнес-процессов).</a:t>
            </a:r>
            <a:endParaRPr lang="ru-RU" dirty="0">
              <a:solidFill>
                <a:srgbClr val="000000"/>
              </a:solidFill>
              <a:latin typeface="Cera Pro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3"/>
          <p:cNvSpPr/>
          <p:nvPr/>
        </p:nvSpPr>
        <p:spPr bwMode="auto">
          <a:xfrm>
            <a:off x="299732" y="632161"/>
            <a:ext cx="87119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srgbClr val="1475CF"/>
                </a:solidFill>
                <a:latin typeface="Arial Black"/>
              </a:rPr>
              <a:t>Планирование </a:t>
            </a:r>
            <a:r>
              <a:rPr lang="ru-RU" sz="3200" dirty="0">
                <a:latin typeface="Arial Black"/>
              </a:rPr>
              <a:t>реализации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148" y="3058234"/>
            <a:ext cx="3283132" cy="328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02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945" y="2383970"/>
            <a:ext cx="7669141" cy="541441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Номер слайда 5">
            <a:extLst>
              <a:ext uri="{FF2B5EF4-FFF2-40B4-BE49-F238E27FC236}">
                <a16:creationId xmlns="" xmlns:a16="http://schemas.microsoft.com/office/drawing/2014/main" id="{0397645E-C44E-4499-BFC7-788AB1FB24AF}"/>
              </a:ext>
            </a:extLst>
          </p:cNvPr>
          <p:cNvSpPr txBox="1">
            <a:spLocks/>
          </p:cNvSpPr>
          <p:nvPr/>
        </p:nvSpPr>
        <p:spPr>
          <a:xfrm>
            <a:off x="11188086" y="6663294"/>
            <a:ext cx="760846" cy="3736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2800" b="1" kern="1200">
                <a:solidFill>
                  <a:schemeClr val="bg1">
                    <a:lumMod val="85000"/>
                    <a:alpha val="70000"/>
                  </a:schemeClr>
                </a:solidFill>
                <a:latin typeface="Cera Pro" panose="000005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AF9E677-433C-43BB-85FB-942D346720BC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99732" y="1645771"/>
            <a:ext cx="7057671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fontAlgn="base">
              <a:spcAft>
                <a:spcPts val="600"/>
              </a:spcAft>
              <a:buFont typeface="+mj-lt"/>
              <a:buAutoNum type="arabicPeriod"/>
            </a:pPr>
            <a:r>
              <a:rPr lang="ru-RU" sz="2400" dirty="0" smtClean="0">
                <a:solidFill>
                  <a:srgbClr val="000000"/>
                </a:solidFill>
                <a:latin typeface="Cera Pro" panose="00000500000000000000" pitchFamily="2" charset="0"/>
                <a:cs typeface="Arial" panose="020B0604020202020204" pitchFamily="34" charset="0"/>
              </a:rPr>
              <a:t>Рост активности в госучреждениях</a:t>
            </a:r>
            <a:endParaRPr lang="ru-RU" sz="2400" dirty="0">
              <a:solidFill>
                <a:srgbClr val="000000"/>
              </a:solidFill>
              <a:latin typeface="Cera Pro" panose="00000500000000000000" pitchFamily="2" charset="0"/>
              <a:cs typeface="Arial" panose="020B0604020202020204" pitchFamily="34" charset="0"/>
            </a:endParaRPr>
          </a:p>
          <a:p>
            <a:pPr marL="514350" indent="-514350" fontAlgn="base">
              <a:spcAft>
                <a:spcPts val="600"/>
              </a:spcAft>
              <a:buFont typeface="+mj-lt"/>
              <a:buAutoNum type="arabicPeriod"/>
            </a:pPr>
            <a:r>
              <a:rPr lang="ru-RU" sz="2400" dirty="0" smtClean="0">
                <a:solidFill>
                  <a:srgbClr val="000000"/>
                </a:solidFill>
                <a:latin typeface="Cera Pro" panose="00000500000000000000" pitchFamily="2" charset="0"/>
                <a:cs typeface="Arial" panose="020B0604020202020204" pitchFamily="34" charset="0"/>
              </a:rPr>
              <a:t>Бизнес в ожидании</a:t>
            </a:r>
            <a:endParaRPr lang="ru-RU" sz="2400" dirty="0">
              <a:solidFill>
                <a:srgbClr val="000000"/>
              </a:solidFill>
              <a:latin typeface="Cera Pro" panose="00000500000000000000" pitchFamily="2" charset="0"/>
              <a:cs typeface="Arial" panose="020B0604020202020204" pitchFamily="34" charset="0"/>
            </a:endParaRPr>
          </a:p>
          <a:p>
            <a:pPr marL="514350" indent="-514350" fontAlgn="base">
              <a:spcAft>
                <a:spcPts val="600"/>
              </a:spcAft>
              <a:buFont typeface="+mj-lt"/>
              <a:buAutoNum type="arabicPeriod"/>
            </a:pPr>
            <a:r>
              <a:rPr lang="ru-RU" sz="2400" dirty="0" smtClean="0">
                <a:solidFill>
                  <a:srgbClr val="000000"/>
                </a:solidFill>
                <a:latin typeface="Cera Pro" panose="00000500000000000000" pitchFamily="2" charset="0"/>
                <a:cs typeface="Arial" panose="020B0604020202020204" pitchFamily="34" charset="0"/>
              </a:rPr>
              <a:t>Необходимо планировать мероприятия</a:t>
            </a:r>
            <a:endParaRPr lang="ru-RU" sz="2400" dirty="0">
              <a:solidFill>
                <a:srgbClr val="000000"/>
              </a:solidFill>
              <a:latin typeface="Cera Pro" panose="00000500000000000000" pitchFamily="2" charset="0"/>
              <a:cs typeface="Arial" panose="020B0604020202020204" pitchFamily="34" charset="0"/>
            </a:endParaRPr>
          </a:p>
          <a:p>
            <a:pPr marL="514350" indent="-514350" fontAlgn="base">
              <a:buFont typeface="+mj-lt"/>
              <a:buAutoNum type="arabicPeriod"/>
            </a:pPr>
            <a:r>
              <a:rPr lang="ru-RU" sz="2400" dirty="0" smtClean="0">
                <a:solidFill>
                  <a:srgbClr val="000000"/>
                </a:solidFill>
                <a:latin typeface="Cera Pro" panose="00000500000000000000" pitchFamily="2" charset="0"/>
                <a:cs typeface="Arial" panose="020B0604020202020204" pitchFamily="34" charset="0"/>
              </a:rPr>
              <a:t>Планировать бюджет</a:t>
            </a:r>
          </a:p>
        </p:txBody>
      </p:sp>
      <p:sp>
        <p:nvSpPr>
          <p:cNvPr id="7" name="Прямоугольник 3"/>
          <p:cNvSpPr/>
          <p:nvPr/>
        </p:nvSpPr>
        <p:spPr bwMode="auto">
          <a:xfrm>
            <a:off x="299732" y="632161"/>
            <a:ext cx="87119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srgbClr val="1475CF"/>
                </a:solidFill>
                <a:latin typeface="Arial Black"/>
              </a:rPr>
              <a:t>Выводы</a:t>
            </a:r>
          </a:p>
        </p:txBody>
      </p:sp>
    </p:spTree>
    <p:extLst>
      <p:ext uri="{BB962C8B-B14F-4D97-AF65-F5344CB8AC3E}">
        <p14:creationId xmlns:p14="http://schemas.microsoft.com/office/powerpoint/2010/main" val="321409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5">
            <a:extLst>
              <a:ext uri="{FF2B5EF4-FFF2-40B4-BE49-F238E27FC236}">
                <a16:creationId xmlns:a16="http://schemas.microsoft.com/office/drawing/2014/main" xmlns="" id="{951440C8-0BAA-4DDF-9B7F-29C47159FFAB}"/>
              </a:ext>
            </a:extLst>
          </p:cNvPr>
          <p:cNvSpPr txBox="1">
            <a:spLocks/>
          </p:cNvSpPr>
          <p:nvPr/>
        </p:nvSpPr>
        <p:spPr>
          <a:xfrm>
            <a:off x="11188086" y="6550750"/>
            <a:ext cx="760846" cy="3736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2800" b="1" kern="1200">
                <a:solidFill>
                  <a:schemeClr val="bg1">
                    <a:lumMod val="85000"/>
                    <a:alpha val="70000"/>
                  </a:schemeClr>
                </a:solidFill>
                <a:latin typeface="Cera Pro" panose="000005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AF9E677-433C-43BB-85FB-942D346720BC}" type="slidenum">
              <a:rPr lang="ru-RU" smtClean="0"/>
              <a:pPr/>
              <a:t>19</a:t>
            </a:fld>
            <a:endParaRPr lang="ru-RU" dirty="0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0E2FBA41-AF7A-4D47-8602-5D9A342C4631}"/>
              </a:ext>
            </a:extLst>
          </p:cNvPr>
          <p:cNvSpPr/>
          <p:nvPr/>
        </p:nvSpPr>
        <p:spPr>
          <a:xfrm>
            <a:off x="7841394" y="2218572"/>
            <a:ext cx="2220912" cy="2220912"/>
          </a:xfrm>
          <a:prstGeom prst="roundRect">
            <a:avLst>
              <a:gd name="adj" fmla="val 6713"/>
            </a:avLst>
          </a:prstGeom>
          <a:solidFill>
            <a:srgbClr val="1A75CF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Рисунок 32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" b="2476"/>
          <a:stretch>
            <a:fillRect/>
          </a:stretch>
        </p:blipFill>
        <p:spPr>
          <a:xfrm>
            <a:off x="7672388" y="2035175"/>
            <a:ext cx="2220912" cy="2220913"/>
          </a:xfr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23803A90-E8EF-47C2-9E79-81530601168E}"/>
              </a:ext>
            </a:extLst>
          </p:cNvPr>
          <p:cNvGrpSpPr/>
          <p:nvPr/>
        </p:nvGrpSpPr>
        <p:grpSpPr>
          <a:xfrm rot="16200000">
            <a:off x="8828615" y="4570060"/>
            <a:ext cx="246469" cy="553357"/>
            <a:chOff x="10840640" y="1796236"/>
            <a:chExt cx="246469" cy="553357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xmlns="" id="{85957557-7B2F-4ABF-A0B6-BE93A93DCDFA}"/>
                </a:ext>
              </a:extLst>
            </p:cNvPr>
            <p:cNvGrpSpPr/>
            <p:nvPr/>
          </p:nvGrpSpPr>
          <p:grpSpPr>
            <a:xfrm>
              <a:off x="10840640" y="1796236"/>
              <a:ext cx="246469" cy="246469"/>
              <a:chOff x="10840640" y="1793175"/>
              <a:chExt cx="246469" cy="246469"/>
            </a:xfrm>
          </p:grpSpPr>
          <p:sp>
            <p:nvSpPr>
              <p:cNvPr id="18" name="Овал 17">
                <a:extLst>
                  <a:ext uri="{FF2B5EF4-FFF2-40B4-BE49-F238E27FC236}">
                    <a16:creationId xmlns:a16="http://schemas.microsoft.com/office/drawing/2014/main" xmlns="" id="{4BA3E249-F2D4-4B53-BA0B-A9A1FB863E7E}"/>
                  </a:ext>
                </a:extLst>
              </p:cNvPr>
              <p:cNvSpPr/>
              <p:nvPr/>
            </p:nvSpPr>
            <p:spPr>
              <a:xfrm>
                <a:off x="10840640" y="1793175"/>
                <a:ext cx="246469" cy="246469"/>
              </a:xfrm>
              <a:prstGeom prst="ellipse">
                <a:avLst/>
              </a:prstGeom>
              <a:solidFill>
                <a:srgbClr val="FF5E00"/>
              </a:solidFill>
              <a:ln w="158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xmlns="" id="{3ECFEE39-9096-4995-8799-F25E16FD3C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 rot="5400000">
                <a:off x="10891874" y="1844409"/>
                <a:ext cx="144000" cy="144000"/>
              </a:xfrm>
              <a:prstGeom prst="rect">
                <a:avLst/>
              </a:prstGeom>
            </p:spPr>
          </p:pic>
        </p:grpSp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xmlns="" id="{B9EA4E1C-4565-45BC-9E94-B056D6523CCD}"/>
                </a:ext>
              </a:extLst>
            </p:cNvPr>
            <p:cNvGrpSpPr/>
            <p:nvPr/>
          </p:nvGrpSpPr>
          <p:grpSpPr>
            <a:xfrm>
              <a:off x="10840640" y="2103124"/>
              <a:ext cx="246469" cy="246469"/>
              <a:chOff x="10840640" y="2103124"/>
              <a:chExt cx="246469" cy="246469"/>
            </a:xfrm>
          </p:grpSpPr>
          <p:sp>
            <p:nvSpPr>
              <p:cNvPr id="16" name="Овал 15">
                <a:extLst>
                  <a:ext uri="{FF2B5EF4-FFF2-40B4-BE49-F238E27FC236}">
                    <a16:creationId xmlns:a16="http://schemas.microsoft.com/office/drawing/2014/main" xmlns="" id="{77A5975D-5431-42AF-A32C-9FDF356169D3}"/>
                  </a:ext>
                </a:extLst>
              </p:cNvPr>
              <p:cNvSpPr/>
              <p:nvPr/>
            </p:nvSpPr>
            <p:spPr>
              <a:xfrm>
                <a:off x="10840640" y="2103124"/>
                <a:ext cx="246469" cy="246469"/>
              </a:xfrm>
              <a:prstGeom prst="ellipse">
                <a:avLst/>
              </a:prstGeom>
              <a:solidFill>
                <a:srgbClr val="FF5E00"/>
              </a:solidFill>
              <a:ln w="158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xmlns="" id="{A095FDA0-CCAF-4C16-A097-0E79213F7D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 rot="5400000">
                <a:off x="10891874" y="2154358"/>
                <a:ext cx="144000" cy="144000"/>
              </a:xfrm>
              <a:prstGeom prst="rect">
                <a:avLst/>
              </a:prstGeom>
            </p:spPr>
          </p:pic>
        </p:grpSp>
      </p:grp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93D9C6A7-D9EB-4BAD-8BEE-3134351C478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t="53276"/>
          <a:stretch/>
        </p:blipFill>
        <p:spPr>
          <a:xfrm flipH="1">
            <a:off x="221729" y="-53889"/>
            <a:ext cx="1071158" cy="160769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CF720A92-8E6A-498B-B19D-D8721A8C002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l="18761" t="52001" r="38757" b="-1"/>
          <a:stretch/>
        </p:blipFill>
        <p:spPr>
          <a:xfrm rot="10800000">
            <a:off x="2171788" y="5206444"/>
            <a:ext cx="455050" cy="1651556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64F2D085-E9A2-4F4F-899D-136F26AE3920}"/>
              </a:ext>
            </a:extLst>
          </p:cNvPr>
          <p:cNvSpPr/>
          <p:nvPr/>
        </p:nvSpPr>
        <p:spPr>
          <a:xfrm>
            <a:off x="1772058" y="2218572"/>
            <a:ext cx="1944000" cy="289927"/>
          </a:xfrm>
          <a:prstGeom prst="rect">
            <a:avLst/>
          </a:prstGeom>
          <a:solidFill>
            <a:srgbClr val="F25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600">
              <a:solidFill>
                <a:prstClr val="white"/>
              </a:solidFill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3D544DAA-86F7-4FCE-8B71-6B37E22A46FA}"/>
              </a:ext>
            </a:extLst>
          </p:cNvPr>
          <p:cNvSpPr/>
          <p:nvPr/>
        </p:nvSpPr>
        <p:spPr>
          <a:xfrm>
            <a:off x="1792154" y="2225036"/>
            <a:ext cx="18982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200" dirty="0">
                <a:solidFill>
                  <a:prstClr val="white"/>
                </a:solidFill>
                <a:latin typeface="Cera Pro" panose="00000500000000000000" pitchFamily="2" charset="0"/>
              </a:rPr>
              <a:t>КОНТАКТНЫЕ ДАННЫЕ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="" xmlns:a16="http://schemas.microsoft.com/office/drawing/2014/main" id="{F2D35C76-72F4-4B0E-902E-AD82431F3968}"/>
              </a:ext>
            </a:extLst>
          </p:cNvPr>
          <p:cNvSpPr/>
          <p:nvPr/>
        </p:nvSpPr>
        <p:spPr>
          <a:xfrm>
            <a:off x="1695116" y="2670116"/>
            <a:ext cx="47557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Наталья</a:t>
            </a:r>
            <a:r>
              <a:rPr lang="en-US" sz="3200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 </a:t>
            </a:r>
            <a:r>
              <a:rPr lang="ru-RU" sz="3200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Воронова</a:t>
            </a:r>
            <a:endParaRPr lang="ru-RU" sz="32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="" xmlns:a16="http://schemas.microsoft.com/office/drawing/2014/main" id="{E7CB783A-5D92-467A-8B02-1F86A81574E0}"/>
              </a:ext>
            </a:extLst>
          </p:cNvPr>
          <p:cNvSpPr/>
          <p:nvPr/>
        </p:nvSpPr>
        <p:spPr>
          <a:xfrm>
            <a:off x="1718266" y="3517123"/>
            <a:ext cx="42648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Cera Pro" panose="00000500000000000000" pitchFamily="2" charset="0"/>
              </a:rPr>
              <a:t>Директор ООО «ИТ Консалтинг» </a:t>
            </a:r>
            <a:endParaRPr lang="en-US" sz="1400" dirty="0" smtClean="0">
              <a:solidFill>
                <a:prstClr val="black">
                  <a:lumMod val="85000"/>
                  <a:lumOff val="15000"/>
                </a:prstClr>
              </a:solidFill>
              <a:latin typeface="Cera Pro" panose="00000500000000000000" pitchFamily="2" charset="0"/>
            </a:endParaRPr>
          </a:p>
          <a:p>
            <a:pPr>
              <a:defRPr/>
            </a:pPr>
            <a:r>
              <a:rPr lang="ru-RU" sz="1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era Pro" panose="00000500000000000000" pitchFamily="2" charset="0"/>
              </a:rPr>
              <a:t>(</a:t>
            </a:r>
            <a:r>
              <a:rPr lang="ru-RU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Cera Pro" panose="00000500000000000000" pitchFamily="2" charset="0"/>
              </a:rPr>
              <a:t>ГК «IT Полюс»)</a:t>
            </a:r>
          </a:p>
        </p:txBody>
      </p:sp>
      <p:sp>
        <p:nvSpPr>
          <p:cNvPr id="28" name="Текст 4">
            <a:extLst>
              <a:ext uri="{FF2B5EF4-FFF2-40B4-BE49-F238E27FC236}">
                <a16:creationId xmlns="" xmlns:a16="http://schemas.microsoft.com/office/drawing/2014/main" id="{8AB16111-7A9D-4A06-A1A5-3E89E5452954}"/>
              </a:ext>
            </a:extLst>
          </p:cNvPr>
          <p:cNvSpPr txBox="1">
            <a:spLocks/>
          </p:cNvSpPr>
          <p:nvPr/>
        </p:nvSpPr>
        <p:spPr>
          <a:xfrm>
            <a:off x="1718267" y="4723504"/>
            <a:ext cx="2641626" cy="332198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era Pro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ra Pro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ra Pro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ra Pro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ra Pro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>
                <a:solidFill>
                  <a:srgbClr val="FF5E00"/>
                </a:solidFill>
              </a:rPr>
              <a:t>E-mail</a:t>
            </a:r>
            <a:r>
              <a:rPr lang="ru-RU" sz="1200" dirty="0" smtClean="0">
                <a:solidFill>
                  <a:srgbClr val="FF5E00"/>
                </a:solidFill>
              </a:rPr>
              <a:t>: </a:t>
            </a:r>
            <a:r>
              <a:rPr lang="en-US" sz="1200" dirty="0" smtClean="0">
                <a:solidFill>
                  <a:srgbClr val="FF5E00"/>
                </a:solidFill>
                <a:hlinkClick r:id="rId12"/>
              </a:rPr>
              <a:t>VoronovaNO@it-pole.com</a:t>
            </a:r>
            <a:r>
              <a:rPr lang="ru-RU" sz="1200" dirty="0" smtClean="0">
                <a:solidFill>
                  <a:srgbClr val="FF5E00"/>
                </a:solidFill>
              </a:rPr>
              <a:t> </a:t>
            </a:r>
            <a:endParaRPr lang="en-US" sz="1200" dirty="0">
              <a:solidFill>
                <a:srgbClr val="FF5E00"/>
              </a:solidFill>
            </a:endParaRPr>
          </a:p>
        </p:txBody>
      </p:sp>
      <p:sp>
        <p:nvSpPr>
          <p:cNvPr id="29" name="Текст 5">
            <a:extLst>
              <a:ext uri="{FF2B5EF4-FFF2-40B4-BE49-F238E27FC236}">
                <a16:creationId xmlns="" xmlns:a16="http://schemas.microsoft.com/office/drawing/2014/main" id="{4C5C2B03-C747-4FA4-B53F-0D927F2CC194}"/>
              </a:ext>
            </a:extLst>
          </p:cNvPr>
          <p:cNvSpPr txBox="1">
            <a:spLocks/>
          </p:cNvSpPr>
          <p:nvPr/>
        </p:nvSpPr>
        <p:spPr>
          <a:xfrm>
            <a:off x="4452171" y="4723504"/>
            <a:ext cx="2376645" cy="33219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era Pro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ra Pro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ra Pro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ra Pro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ra Pro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200" dirty="0">
                <a:solidFill>
                  <a:srgbClr val="FF5E00"/>
                </a:solidFill>
              </a:rPr>
              <a:t>Телефон:</a:t>
            </a:r>
            <a:r>
              <a:rPr lang="en-US" sz="1200" dirty="0">
                <a:solidFill>
                  <a:srgbClr val="FF5E00"/>
                </a:solidFill>
              </a:rPr>
              <a:t> </a:t>
            </a:r>
            <a:r>
              <a:rPr lang="en-US" sz="1200" dirty="0" smtClean="0">
                <a:solidFill>
                  <a:srgbClr val="FF5E00"/>
                </a:solidFill>
                <a:hlinkClick r:id="rId13"/>
              </a:rPr>
              <a:t>+7 (8152</a:t>
            </a:r>
            <a:r>
              <a:rPr lang="en-US" sz="1200" dirty="0">
                <a:solidFill>
                  <a:srgbClr val="FF5E00"/>
                </a:solidFill>
                <a:hlinkClick r:id="rId13"/>
              </a:rPr>
              <a:t>) </a:t>
            </a:r>
            <a:r>
              <a:rPr lang="en-US" sz="1200" dirty="0" smtClean="0">
                <a:solidFill>
                  <a:srgbClr val="FF5E00"/>
                </a:solidFill>
                <a:hlinkClick r:id="rId13"/>
              </a:rPr>
              <a:t>69-27-02</a:t>
            </a:r>
            <a:endParaRPr lang="ru-RU" sz="1200" dirty="0">
              <a:solidFill>
                <a:srgbClr val="FF5E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77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43859870" name="Номер слайда 5"/>
          <p:cNvSpPr txBox="1"/>
          <p:nvPr/>
        </p:nvSpPr>
        <p:spPr bwMode="auto">
          <a:xfrm>
            <a:off x="11188085" y="6550749"/>
            <a:ext cx="760845" cy="3736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>
              <a:defRPr sz="2800" b="1">
                <a:solidFill>
                  <a:schemeClr val="bg1">
                    <a:lumMod val="85000"/>
                    <a:alpha val="70000"/>
                  </a:schemeClr>
                </a:solidFill>
                <a:latin typeface="Cera Pro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5A21C1B-337A-7064-C233-92AEFF21610F}" type="slidenum">
              <a:rPr lang="ru-RU"/>
              <a:t>2</a:t>
            </a:fld>
            <a:endParaRPr lang="ru-RU"/>
          </a:p>
        </p:txBody>
      </p:sp>
      <p:sp>
        <p:nvSpPr>
          <p:cNvPr id="742763471" name="Прямоугольник 3"/>
          <p:cNvSpPr/>
          <p:nvPr/>
        </p:nvSpPr>
        <p:spPr bwMode="auto">
          <a:xfrm>
            <a:off x="299733" y="781940"/>
            <a:ext cx="9360673" cy="579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0" i="0" u="none" strike="noStrike" cap="none" spc="0" dirty="0">
                <a:solidFill>
                  <a:srgbClr val="1475CF"/>
                </a:solidFill>
                <a:latin typeface="Arial Black"/>
                <a:ea typeface="Arial Black"/>
                <a:cs typeface="Arial Black"/>
              </a:rPr>
              <a:t>Ключевые факты</a:t>
            </a:r>
            <a:r>
              <a:rPr lang="ru-RU" sz="3200" b="0" i="0" u="none" strike="noStrike" cap="none" spc="0" dirty="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 об </a:t>
            </a:r>
            <a:r>
              <a:rPr lang="en-US" sz="3200" b="0" i="0" u="none" strike="noStrike" cap="none" spc="0" dirty="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IT </a:t>
            </a:r>
            <a:r>
              <a:rPr lang="ru-RU" sz="3200" b="0" i="0" u="none" strike="noStrike" cap="none" spc="0" dirty="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Полюс</a:t>
            </a:r>
            <a:endParaRPr lang="ru-RU" sz="3200" dirty="0">
              <a:latin typeface="Arial Black"/>
            </a:endParaRPr>
          </a:p>
        </p:txBody>
      </p:sp>
      <p:pic>
        <p:nvPicPr>
          <p:cNvPr id="971393044" name="Рисунок 4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781728" y="6670246"/>
            <a:ext cx="2628540" cy="187752"/>
          </a:xfrm>
          <a:prstGeom prst="rect">
            <a:avLst/>
          </a:prstGeom>
        </p:spPr>
      </p:pic>
      <p:sp>
        <p:nvSpPr>
          <p:cNvPr id="228996975" name="Прямоугольник 29"/>
          <p:cNvSpPr/>
          <p:nvPr/>
        </p:nvSpPr>
        <p:spPr bwMode="auto">
          <a:xfrm>
            <a:off x="6456040" y="1903034"/>
            <a:ext cx="247820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1" i="0" u="none" strike="noStrike" cap="none" spc="0" dirty="0">
                <a:solidFill>
                  <a:srgbClr val="F25900"/>
                </a:solidFill>
                <a:latin typeface="Cera Pro"/>
                <a:ea typeface="Cera Pro"/>
                <a:cs typeface="Cera Pro"/>
              </a:rPr>
              <a:t>14+ </a:t>
            </a:r>
            <a:endParaRPr lang="ru-RU" sz="1800" b="0" i="0" u="none" strike="noStrike" cap="none" spc="0" dirty="0">
              <a:solidFill>
                <a:schemeClr val="bg2">
                  <a:lumMod val="50000"/>
                </a:schemeClr>
              </a:solidFill>
              <a:latin typeface="Cera Pro"/>
              <a:ea typeface="Cera Pro"/>
              <a:cs typeface="Cera Pro"/>
            </a:endParaRPr>
          </a:p>
          <a:p>
            <a:pPr>
              <a:spcAft>
                <a:spcPts val="600"/>
              </a:spcAft>
              <a:defRPr/>
            </a:pPr>
            <a:r>
              <a:rPr lang="ru-RU" sz="1800" b="0" i="0" u="none" strike="noStrike" cap="none" spc="0" dirty="0">
                <a:solidFill>
                  <a:schemeClr val="bg2">
                    <a:lumMod val="50000"/>
                  </a:schemeClr>
                </a:solidFill>
                <a:latin typeface="Cera Pro"/>
                <a:ea typeface="Cera Pro"/>
                <a:cs typeface="Cera Pro"/>
              </a:rPr>
              <a:t>лет на рынке IT </a:t>
            </a:r>
            <a:endParaRPr dirty="0"/>
          </a:p>
          <a:p>
            <a:pPr>
              <a:defRPr/>
            </a:pPr>
            <a:endParaRPr lang="ru-RU" sz="1800" b="0" i="0" u="none" strike="noStrike" cap="none" spc="0" dirty="0">
              <a:solidFill>
                <a:schemeClr val="bg2">
                  <a:lumMod val="50000"/>
                </a:schemeClr>
              </a:solidFill>
              <a:latin typeface="Cera Pro"/>
              <a:ea typeface="Cera Pro"/>
              <a:cs typeface="Cera Pro"/>
            </a:endParaRPr>
          </a:p>
          <a:p>
            <a:pPr>
              <a:defRPr/>
            </a:pPr>
            <a:endParaRPr lang="ru-RU" sz="1800" b="0" i="0" u="none" strike="noStrike" cap="none" spc="0" dirty="0">
              <a:solidFill>
                <a:schemeClr val="bg2">
                  <a:lumMod val="50000"/>
                </a:schemeClr>
              </a:solidFill>
              <a:latin typeface="Cera Pro"/>
              <a:ea typeface="Cera Pro"/>
              <a:cs typeface="Cera Pro"/>
            </a:endParaRPr>
          </a:p>
          <a:p>
            <a:pPr>
              <a:defRPr/>
            </a:pPr>
            <a:r>
              <a:rPr lang="ru-RU" sz="2800" b="1" i="0" u="none" strike="noStrike" cap="none" spc="0" dirty="0">
                <a:solidFill>
                  <a:srgbClr val="F25900"/>
                </a:solidFill>
                <a:latin typeface="Cera Pro"/>
                <a:ea typeface="Cera Pro"/>
                <a:cs typeface="Cera Pro"/>
              </a:rPr>
              <a:t>2 офиса</a:t>
            </a:r>
            <a:r>
              <a:rPr lang="ru-RU" sz="1800" b="0" i="0" u="none" strike="noStrike" cap="none" spc="0" dirty="0">
                <a:solidFill>
                  <a:schemeClr val="bg2">
                    <a:lumMod val="50000"/>
                  </a:schemeClr>
                </a:solidFill>
                <a:latin typeface="Cera Pro"/>
                <a:ea typeface="Cera Pro"/>
                <a:cs typeface="Cera Pro"/>
              </a:rPr>
              <a:t> </a:t>
            </a:r>
          </a:p>
          <a:p>
            <a:pPr>
              <a:defRPr/>
            </a:pPr>
            <a:r>
              <a:rPr lang="ru-RU" sz="1800" b="0" i="0" u="none" strike="noStrike" cap="none" spc="0" dirty="0">
                <a:solidFill>
                  <a:schemeClr val="bg2">
                    <a:lumMod val="50000"/>
                  </a:schemeClr>
                </a:solidFill>
                <a:latin typeface="Cera Pro"/>
                <a:ea typeface="Cera Pro"/>
                <a:cs typeface="Cera Pro"/>
              </a:rPr>
              <a:t>в Мурманске </a:t>
            </a:r>
          </a:p>
          <a:p>
            <a:pPr>
              <a:spcAft>
                <a:spcPts val="600"/>
              </a:spcAft>
              <a:defRPr/>
            </a:pPr>
            <a:r>
              <a:rPr lang="ru-RU" sz="1800" b="0" i="0" u="none" strike="noStrike" cap="none" spc="0" dirty="0">
                <a:solidFill>
                  <a:schemeClr val="bg2">
                    <a:lumMod val="50000"/>
                  </a:schemeClr>
                </a:solidFill>
                <a:latin typeface="Cera Pro"/>
                <a:ea typeface="Cera Pro"/>
                <a:cs typeface="Cera Pro"/>
              </a:rPr>
              <a:t>и Санкт-Петербурге</a:t>
            </a:r>
          </a:p>
          <a:p>
            <a:pPr>
              <a:defRPr/>
            </a:pPr>
            <a:endParaRPr lang="ru-RU" sz="1800" b="0" i="0" u="none" strike="noStrike" cap="none" spc="0" dirty="0">
              <a:solidFill>
                <a:schemeClr val="bg2">
                  <a:lumMod val="50000"/>
                </a:schemeClr>
              </a:solidFill>
              <a:latin typeface="Cera Pro"/>
              <a:ea typeface="Cera Pro"/>
              <a:cs typeface="Cera Pro"/>
            </a:endParaRPr>
          </a:p>
          <a:p>
            <a:pPr>
              <a:defRPr/>
            </a:pPr>
            <a:endParaRPr lang="ru-RU" sz="1800" b="0" i="0" u="none" strike="noStrike" cap="none" spc="0" dirty="0">
              <a:solidFill>
                <a:schemeClr val="bg2">
                  <a:lumMod val="50000"/>
                </a:schemeClr>
              </a:solidFill>
              <a:latin typeface="Cera Pro"/>
              <a:ea typeface="Cera Pro"/>
              <a:cs typeface="Cera Pro"/>
            </a:endParaRPr>
          </a:p>
          <a:p>
            <a:pPr>
              <a:defRPr/>
            </a:pPr>
            <a:r>
              <a:rPr lang="ru-RU" sz="2800" b="1" i="0" u="none" strike="noStrike" cap="none" spc="0" dirty="0">
                <a:solidFill>
                  <a:srgbClr val="F25900"/>
                </a:solidFill>
                <a:latin typeface="Cera Pro"/>
                <a:ea typeface="Cera Pro"/>
                <a:cs typeface="Cera Pro"/>
              </a:rPr>
              <a:t>50</a:t>
            </a:r>
            <a:r>
              <a:rPr lang="en-US" sz="2800" b="1" i="0" u="none" strike="noStrike" cap="none" spc="0" dirty="0">
                <a:solidFill>
                  <a:srgbClr val="F25900"/>
                </a:solidFill>
                <a:latin typeface="Cera Pro"/>
                <a:ea typeface="Cera Pro"/>
                <a:cs typeface="Cera Pro"/>
              </a:rPr>
              <a:t>+</a:t>
            </a:r>
            <a:r>
              <a:rPr lang="ru-RU" sz="1800" b="0" i="0" u="none" strike="noStrike" cap="none" spc="0" dirty="0">
                <a:solidFill>
                  <a:schemeClr val="bg2">
                    <a:lumMod val="50000"/>
                  </a:schemeClr>
                </a:solidFill>
                <a:latin typeface="Cera Pro"/>
                <a:ea typeface="Cera Pro"/>
                <a:cs typeface="Cera Pro"/>
              </a:rPr>
              <a:t> </a:t>
            </a:r>
          </a:p>
          <a:p>
            <a:pPr>
              <a:defRPr/>
            </a:pPr>
            <a:r>
              <a:rPr lang="ru-RU" sz="1800" b="0" i="0" u="none" strike="noStrike" cap="none" spc="0" dirty="0">
                <a:solidFill>
                  <a:schemeClr val="bg2">
                    <a:lumMod val="50000"/>
                  </a:schemeClr>
                </a:solidFill>
                <a:latin typeface="Cera Pro"/>
                <a:ea typeface="Cera Pro"/>
                <a:cs typeface="Cera Pro"/>
              </a:rPr>
              <a:t>сотрудников</a:t>
            </a:r>
          </a:p>
          <a:p>
            <a:pPr>
              <a:defRPr/>
            </a:pPr>
            <a:r>
              <a:rPr lang="ru-RU" sz="1800" b="0" i="0" u="none" strike="noStrike" cap="none" spc="0" dirty="0">
                <a:solidFill>
                  <a:schemeClr val="bg2">
                    <a:lumMod val="50000"/>
                  </a:schemeClr>
                </a:solidFill>
                <a:latin typeface="Cera Pro"/>
                <a:ea typeface="Cera Pro"/>
                <a:cs typeface="Cera Pro"/>
              </a:rPr>
              <a:t>в штате компании</a:t>
            </a:r>
          </a:p>
        </p:txBody>
      </p:sp>
      <p:sp>
        <p:nvSpPr>
          <p:cNvPr id="1541378028" name="Прямоугольник 29"/>
          <p:cNvSpPr/>
          <p:nvPr/>
        </p:nvSpPr>
        <p:spPr bwMode="auto">
          <a:xfrm>
            <a:off x="9504038" y="1903033"/>
            <a:ext cx="246906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i="0" u="none" strike="noStrike" cap="none" spc="0" dirty="0">
                <a:solidFill>
                  <a:srgbClr val="F25900"/>
                </a:solidFill>
                <a:latin typeface="Cera Pro"/>
                <a:ea typeface="Cera Pro"/>
                <a:cs typeface="Cera Pro"/>
              </a:rPr>
              <a:t>&gt;</a:t>
            </a:r>
            <a:r>
              <a:rPr lang="ru-RU" sz="2800" b="1" i="0" u="none" strike="noStrike" cap="none" spc="0" dirty="0">
                <a:solidFill>
                  <a:srgbClr val="F25900"/>
                </a:solidFill>
                <a:latin typeface="Cera Pro"/>
                <a:ea typeface="Cera Pro"/>
                <a:cs typeface="Cera Pro"/>
              </a:rPr>
              <a:t>150</a:t>
            </a:r>
            <a:r>
              <a:rPr lang="ru-RU" sz="1800" b="0" i="0" u="none" strike="noStrike" cap="none" spc="0" dirty="0">
                <a:solidFill>
                  <a:schemeClr val="bg2">
                    <a:lumMod val="50000"/>
                  </a:schemeClr>
                </a:solidFill>
                <a:latin typeface="Cera Pro"/>
                <a:ea typeface="Cera Pro"/>
                <a:cs typeface="Cera Pro"/>
              </a:rPr>
              <a:t> </a:t>
            </a:r>
          </a:p>
          <a:p>
            <a:pPr>
              <a:spcAft>
                <a:spcPts val="600"/>
              </a:spcAft>
              <a:defRPr/>
            </a:pPr>
            <a:r>
              <a:rPr lang="ru-RU" sz="1800" b="0" i="0" u="none" strike="noStrike" cap="none" spc="0" dirty="0">
                <a:solidFill>
                  <a:schemeClr val="bg2">
                    <a:lumMod val="50000"/>
                  </a:schemeClr>
                </a:solidFill>
                <a:latin typeface="Cera Pro"/>
                <a:ea typeface="Cera Pro"/>
                <a:cs typeface="Cera Pro"/>
              </a:rPr>
              <a:t>компетенций</a:t>
            </a:r>
            <a:endParaRPr dirty="0"/>
          </a:p>
          <a:p>
            <a:pPr>
              <a:defRPr/>
            </a:pPr>
            <a:endParaRPr lang="ru-RU" sz="1800" b="0" i="0" u="none" strike="noStrike" cap="none" spc="0" dirty="0">
              <a:solidFill>
                <a:schemeClr val="bg2">
                  <a:lumMod val="50000"/>
                </a:schemeClr>
              </a:solidFill>
              <a:latin typeface="Cera Pro"/>
              <a:ea typeface="Cera Pro"/>
              <a:cs typeface="Cera Pro"/>
            </a:endParaRPr>
          </a:p>
          <a:p>
            <a:pPr>
              <a:defRPr/>
            </a:pPr>
            <a:endParaRPr lang="ru-RU" sz="1800" b="0" i="0" u="none" strike="noStrike" cap="none" spc="0" dirty="0">
              <a:solidFill>
                <a:schemeClr val="bg2">
                  <a:lumMod val="50000"/>
                </a:schemeClr>
              </a:solidFill>
              <a:latin typeface="Cera Pro"/>
              <a:ea typeface="Cera Pro"/>
              <a:cs typeface="Cera Pro"/>
            </a:endParaRPr>
          </a:p>
          <a:p>
            <a:pPr>
              <a:defRPr/>
            </a:pPr>
            <a:r>
              <a:rPr lang="ru-RU" sz="2800" b="1" i="0" u="none" strike="noStrike" cap="none" spc="0" dirty="0">
                <a:solidFill>
                  <a:srgbClr val="F25900"/>
                </a:solidFill>
                <a:latin typeface="Cera Pro"/>
                <a:ea typeface="Cera Pro"/>
                <a:cs typeface="Cera Pro"/>
              </a:rPr>
              <a:t>300+</a:t>
            </a:r>
            <a:r>
              <a:rPr lang="ru-RU" sz="1800" b="0" i="0" u="none" strike="noStrike" cap="none" spc="0" dirty="0">
                <a:solidFill>
                  <a:schemeClr val="bg2">
                    <a:lumMod val="50000"/>
                  </a:schemeClr>
                </a:solidFill>
                <a:latin typeface="Cera Pro"/>
                <a:ea typeface="Cera Pro"/>
                <a:cs typeface="Cera Pro"/>
              </a:rPr>
              <a:t> </a:t>
            </a:r>
          </a:p>
          <a:p>
            <a:pPr>
              <a:defRPr/>
            </a:pPr>
            <a:r>
              <a:rPr lang="ru-RU" sz="1800" b="0" i="0" u="none" strike="noStrike" cap="none" spc="0" dirty="0">
                <a:solidFill>
                  <a:schemeClr val="bg2">
                    <a:lumMod val="50000"/>
                  </a:schemeClr>
                </a:solidFill>
                <a:latin typeface="Cera Pro"/>
                <a:ea typeface="Cera Pro"/>
                <a:cs typeface="Cera Pro"/>
              </a:rPr>
              <a:t>постоянных</a:t>
            </a:r>
            <a:r>
              <a:rPr lang="en-US" sz="1800" b="0" i="0" u="none" strike="noStrike" cap="none" spc="0" dirty="0">
                <a:solidFill>
                  <a:schemeClr val="bg2">
                    <a:lumMod val="50000"/>
                  </a:schemeClr>
                </a:solidFill>
                <a:latin typeface="Cera Pro"/>
                <a:ea typeface="Cera Pro"/>
                <a:cs typeface="Cera Pro"/>
              </a:rPr>
              <a:t> </a:t>
            </a:r>
            <a:endParaRPr lang="ru-RU" sz="1800" b="0" i="0" u="none" strike="noStrike" cap="none" spc="0" dirty="0">
              <a:solidFill>
                <a:schemeClr val="bg2">
                  <a:lumMod val="50000"/>
                </a:schemeClr>
              </a:solidFill>
              <a:latin typeface="Cera Pro"/>
              <a:ea typeface="Cera Pro"/>
              <a:cs typeface="Cera Pro"/>
            </a:endParaRPr>
          </a:p>
          <a:p>
            <a:pPr>
              <a:spcAft>
                <a:spcPts val="600"/>
              </a:spcAft>
              <a:defRPr/>
            </a:pPr>
            <a:r>
              <a:rPr lang="ru-RU" sz="1800" b="0" i="0" u="none" strike="noStrike" cap="none" spc="0" dirty="0">
                <a:solidFill>
                  <a:schemeClr val="bg2">
                    <a:lumMod val="50000"/>
                  </a:schemeClr>
                </a:solidFill>
                <a:latin typeface="Cera Pro"/>
                <a:ea typeface="Cera Pro"/>
                <a:cs typeface="Cera Pro"/>
              </a:rPr>
              <a:t>клиентов</a:t>
            </a:r>
          </a:p>
          <a:p>
            <a:pPr>
              <a:defRPr/>
            </a:pPr>
            <a:endParaRPr lang="ru-RU" sz="1800" b="0" i="0" u="none" strike="noStrike" cap="none" spc="0" dirty="0">
              <a:solidFill>
                <a:schemeClr val="bg2">
                  <a:lumMod val="50000"/>
                </a:schemeClr>
              </a:solidFill>
              <a:latin typeface="Cera Pro"/>
              <a:ea typeface="Cera Pro"/>
              <a:cs typeface="Cera Pro"/>
            </a:endParaRPr>
          </a:p>
          <a:p>
            <a:pPr>
              <a:defRPr/>
            </a:pPr>
            <a:endParaRPr lang="ru-RU" sz="1800" b="0" i="0" u="none" strike="noStrike" cap="none" spc="0" dirty="0">
              <a:solidFill>
                <a:schemeClr val="bg2">
                  <a:lumMod val="50000"/>
                </a:schemeClr>
              </a:solidFill>
              <a:latin typeface="Cera Pro"/>
              <a:ea typeface="Cera Pro"/>
              <a:cs typeface="Cera Pro"/>
            </a:endParaRPr>
          </a:p>
          <a:p>
            <a:pPr>
              <a:defRPr/>
            </a:pPr>
            <a:r>
              <a:rPr lang="ru-RU" sz="2800" b="1" i="0" u="none" strike="noStrike" cap="none" spc="0" dirty="0">
                <a:solidFill>
                  <a:srgbClr val="F25900"/>
                </a:solidFill>
                <a:latin typeface="Cera Pro"/>
                <a:ea typeface="Cera Pro"/>
                <a:cs typeface="Cera Pro"/>
              </a:rPr>
              <a:t>3</a:t>
            </a:r>
            <a:r>
              <a:rPr lang="en-US" sz="2800" b="1" i="0" u="none" strike="noStrike" cap="none" spc="0" dirty="0">
                <a:solidFill>
                  <a:srgbClr val="F25900"/>
                </a:solidFill>
                <a:latin typeface="Cera Pro"/>
                <a:ea typeface="Cera Pro"/>
                <a:cs typeface="Cera Pro"/>
              </a:rPr>
              <a:t>2</a:t>
            </a:r>
            <a:r>
              <a:rPr lang="ru-RU" sz="2800" b="1" i="0" u="none" strike="noStrike" cap="none" spc="0" dirty="0">
                <a:solidFill>
                  <a:srgbClr val="F25900"/>
                </a:solidFill>
                <a:latin typeface="Cera Pro"/>
                <a:ea typeface="Cera Pro"/>
                <a:cs typeface="Cera Pro"/>
              </a:rPr>
              <a:t> региона</a:t>
            </a:r>
            <a:endParaRPr lang="ru-RU" sz="1800" b="0" i="0" u="none" strike="noStrike" cap="none" spc="0" dirty="0">
              <a:solidFill>
                <a:schemeClr val="bg2">
                  <a:lumMod val="50000"/>
                </a:schemeClr>
              </a:solidFill>
              <a:latin typeface="Cera Pro"/>
              <a:ea typeface="Cera Pro"/>
              <a:cs typeface="Cera Pro"/>
            </a:endParaRPr>
          </a:p>
          <a:p>
            <a:pPr>
              <a:defRPr/>
            </a:pPr>
            <a:r>
              <a:rPr lang="ru-RU" sz="1800" b="0" i="0" u="none" strike="noStrike" cap="none" spc="0" dirty="0">
                <a:solidFill>
                  <a:schemeClr val="bg2">
                    <a:lumMod val="50000"/>
                  </a:schemeClr>
                </a:solidFill>
                <a:latin typeface="Cera Pro"/>
                <a:ea typeface="Cera Pro"/>
                <a:cs typeface="Cera Pro"/>
              </a:rPr>
              <a:t>наши клиенты </a:t>
            </a:r>
          </a:p>
          <a:p>
            <a:pPr>
              <a:defRPr/>
            </a:pPr>
            <a:r>
              <a:rPr lang="ru-RU" sz="1800" b="0" i="0" u="none" strike="noStrike" cap="none" spc="0" dirty="0">
                <a:solidFill>
                  <a:schemeClr val="bg2">
                    <a:lumMod val="50000"/>
                  </a:schemeClr>
                </a:solidFill>
                <a:latin typeface="Cera Pro"/>
                <a:ea typeface="Cera Pro"/>
                <a:cs typeface="Cera Pro"/>
              </a:rPr>
              <a:t>из 3</a:t>
            </a:r>
            <a:r>
              <a:rPr lang="en-US" sz="1800" b="0" i="0" u="none" strike="noStrike" cap="none" spc="0" dirty="0">
                <a:solidFill>
                  <a:schemeClr val="bg2">
                    <a:lumMod val="50000"/>
                  </a:schemeClr>
                </a:solidFill>
                <a:latin typeface="Cera Pro"/>
                <a:ea typeface="Cera Pro"/>
                <a:cs typeface="Cera Pro"/>
              </a:rPr>
              <a:t>2</a:t>
            </a:r>
            <a:r>
              <a:rPr lang="ru-RU" sz="1800" b="0" i="0" u="none" strike="noStrike" cap="none" spc="0" dirty="0">
                <a:solidFill>
                  <a:schemeClr val="bg2">
                    <a:lumMod val="50000"/>
                  </a:schemeClr>
                </a:solidFill>
                <a:latin typeface="Cera Pro"/>
                <a:ea typeface="Cera Pro"/>
                <a:cs typeface="Cera Pro"/>
              </a:rPr>
              <a:t> регионов</a:t>
            </a:r>
          </a:p>
        </p:txBody>
      </p:sp>
      <p:sp>
        <p:nvSpPr>
          <p:cNvPr id="1564758590" name="Прямоугольник 29"/>
          <p:cNvSpPr/>
          <p:nvPr/>
        </p:nvSpPr>
        <p:spPr bwMode="auto">
          <a:xfrm>
            <a:off x="371475" y="1824982"/>
            <a:ext cx="5364485" cy="197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750" b="0" i="0" u="none" strike="noStrike" cap="none" spc="0" dirty="0">
                <a:solidFill>
                  <a:schemeClr val="bg2">
                    <a:lumMod val="50000"/>
                  </a:schemeClr>
                </a:solidFill>
                <a:latin typeface="Cera Pro"/>
                <a:ea typeface="Cera Pro"/>
                <a:cs typeface="Cera Pro"/>
              </a:rPr>
              <a:t>IT Полюс – группа </a:t>
            </a:r>
            <a:r>
              <a:rPr lang="ru-RU" sz="1750" dirty="0">
                <a:solidFill>
                  <a:schemeClr val="bg2">
                    <a:lumMod val="50000"/>
                  </a:schemeClr>
                </a:solidFill>
                <a:latin typeface="Cera Pro"/>
                <a:ea typeface="Cera Pro"/>
                <a:cs typeface="Cera Pro"/>
              </a:rPr>
              <a:t>компаний </a:t>
            </a:r>
            <a:r>
              <a:rPr lang="ru-RU" sz="1750" dirty="0" smtClean="0">
                <a:solidFill>
                  <a:schemeClr val="bg2">
                    <a:lumMod val="50000"/>
                  </a:schemeClr>
                </a:solidFill>
                <a:latin typeface="Cera Pro"/>
                <a:ea typeface="Cera Pro"/>
                <a:cs typeface="Cera Pro"/>
              </a:rPr>
              <a:t>(ИТ Консалтинг </a:t>
            </a:r>
          </a:p>
          <a:p>
            <a:pPr>
              <a:defRPr/>
            </a:pPr>
            <a:r>
              <a:rPr lang="ru-RU" sz="1750" dirty="0" smtClean="0">
                <a:solidFill>
                  <a:schemeClr val="bg2">
                    <a:lumMod val="50000"/>
                  </a:schemeClr>
                </a:solidFill>
                <a:latin typeface="Cera Pro"/>
                <a:ea typeface="Cera Pro"/>
                <a:cs typeface="Cera Pro"/>
              </a:rPr>
              <a:t>и Центр </a:t>
            </a:r>
            <a:r>
              <a:rPr lang="ru-RU" sz="1750" dirty="0">
                <a:solidFill>
                  <a:schemeClr val="bg2">
                    <a:lumMod val="50000"/>
                  </a:schemeClr>
                </a:solidFill>
                <a:latin typeface="Cera Pro"/>
                <a:ea typeface="Cera Pro"/>
                <a:cs typeface="Cera Pro"/>
              </a:rPr>
              <a:t>консалтинговых </a:t>
            </a:r>
            <a:r>
              <a:rPr lang="ru-RU" sz="1750" dirty="0" smtClean="0">
                <a:solidFill>
                  <a:schemeClr val="bg2">
                    <a:lumMod val="50000"/>
                  </a:schemeClr>
                </a:solidFill>
                <a:latin typeface="Cera Pro"/>
                <a:ea typeface="Cera Pro"/>
                <a:cs typeface="Cera Pro"/>
              </a:rPr>
              <a:t>проектов</a:t>
            </a:r>
            <a:r>
              <a:rPr lang="ru-RU" sz="1750" b="0" i="0" u="none" strike="noStrike" cap="none" spc="0" dirty="0" smtClean="0">
                <a:solidFill>
                  <a:schemeClr val="bg2">
                    <a:lumMod val="50000"/>
                  </a:schemeClr>
                </a:solidFill>
                <a:latin typeface="Cera Pro"/>
                <a:ea typeface="Cera Pro"/>
                <a:cs typeface="Cera Pro"/>
              </a:rPr>
              <a:t>), </a:t>
            </a:r>
            <a:r>
              <a:rPr lang="ru-RU" sz="1750" b="0" i="0" u="none" strike="noStrike" cap="none" spc="0" dirty="0">
                <a:solidFill>
                  <a:schemeClr val="bg2">
                    <a:lumMod val="50000"/>
                  </a:schemeClr>
                </a:solidFill>
                <a:latin typeface="Cera Pro"/>
                <a:ea typeface="Cera Pro"/>
                <a:cs typeface="Cera Pro"/>
              </a:rPr>
              <a:t>специализирующихся </a:t>
            </a:r>
            <a:r>
              <a:rPr lang="ru-RU" sz="1750" b="0" i="0" u="none" strike="noStrike" cap="none" spc="0" dirty="0" smtClean="0">
                <a:solidFill>
                  <a:schemeClr val="bg2">
                    <a:lumMod val="50000"/>
                  </a:schemeClr>
                </a:solidFill>
                <a:latin typeface="Cera Pro"/>
                <a:ea typeface="Cera Pro"/>
                <a:cs typeface="Cera Pro"/>
              </a:rPr>
              <a:t>на внедрении</a:t>
            </a:r>
            <a:r>
              <a:rPr lang="ru-RU" sz="1750" b="0" i="0" u="none" strike="noStrike" cap="none" spc="0" dirty="0">
                <a:solidFill>
                  <a:schemeClr val="bg2">
                    <a:lumMod val="50000"/>
                  </a:schemeClr>
                </a:solidFill>
                <a:latin typeface="Cera Pro"/>
                <a:ea typeface="Cera Pro"/>
                <a:cs typeface="Cera Pro"/>
              </a:rPr>
              <a:t>, </a:t>
            </a:r>
            <a:r>
              <a:rPr lang="ru-RU" sz="1750" b="0" i="0" u="none" strike="noStrike" cap="none" spc="0" dirty="0" smtClean="0">
                <a:solidFill>
                  <a:schemeClr val="bg2">
                    <a:lumMod val="50000"/>
                  </a:schemeClr>
                </a:solidFill>
                <a:latin typeface="Cera Pro"/>
                <a:ea typeface="Cera Pro"/>
                <a:cs typeface="Cera Pro"/>
              </a:rPr>
              <a:t>интеграции и </a:t>
            </a:r>
            <a:r>
              <a:rPr lang="ru-RU" sz="1750" dirty="0" smtClean="0">
                <a:solidFill>
                  <a:schemeClr val="bg2">
                    <a:lumMod val="50000"/>
                  </a:schemeClr>
                </a:solidFill>
                <a:latin typeface="Cera Pro"/>
                <a:ea typeface="Cera Pro"/>
                <a:cs typeface="Cera Pro"/>
              </a:rPr>
              <a:t>сопровождении автоматизированных систем </a:t>
            </a:r>
            <a:r>
              <a:rPr lang="ru-RU" sz="1750" b="0" i="0" u="none" strike="noStrike" cap="none" spc="0" dirty="0" smtClean="0">
                <a:solidFill>
                  <a:schemeClr val="bg2">
                    <a:lumMod val="50000"/>
                  </a:schemeClr>
                </a:solidFill>
                <a:latin typeface="Cera Pro"/>
                <a:ea typeface="Cera Pro"/>
                <a:cs typeface="Cera Pro"/>
              </a:rPr>
              <a:t>делового </a:t>
            </a:r>
            <a:r>
              <a:rPr lang="ru-RU" sz="1750" b="0" i="0" u="none" strike="noStrike" cap="none" spc="0" dirty="0">
                <a:solidFill>
                  <a:schemeClr val="bg2">
                    <a:lumMod val="50000"/>
                  </a:schemeClr>
                </a:solidFill>
                <a:latin typeface="Cera Pro"/>
                <a:ea typeface="Cera Pro"/>
                <a:cs typeface="Cera Pro"/>
              </a:rPr>
              <a:t>назначения, в том числе для </a:t>
            </a:r>
            <a:r>
              <a:rPr lang="ru-RU" sz="1750" dirty="0" smtClean="0">
                <a:solidFill>
                  <a:schemeClr val="bg2">
                    <a:lumMod val="50000"/>
                  </a:schemeClr>
                </a:solidFill>
                <a:latin typeface="Cera Pro"/>
                <a:ea typeface="Cera Pro"/>
                <a:cs typeface="Cera Pro"/>
              </a:rPr>
              <a:t>госучреждений, а также на </a:t>
            </a:r>
            <a:r>
              <a:rPr lang="ru-RU" sz="1750" dirty="0" err="1" smtClean="0">
                <a:solidFill>
                  <a:schemeClr val="bg2">
                    <a:lumMod val="50000"/>
                  </a:schemeClr>
                </a:solidFill>
                <a:latin typeface="Cera Pro"/>
                <a:ea typeface="Cera Pro"/>
                <a:cs typeface="Cera Pro"/>
              </a:rPr>
              <a:t>импортозамещении</a:t>
            </a:r>
            <a:r>
              <a:rPr lang="ru-RU" sz="1750" dirty="0" smtClean="0">
                <a:solidFill>
                  <a:schemeClr val="bg2">
                    <a:lumMod val="50000"/>
                  </a:schemeClr>
                </a:solidFill>
                <a:latin typeface="Cera Pro"/>
                <a:ea typeface="Cera Pro"/>
                <a:cs typeface="Cera Pro"/>
              </a:rPr>
              <a:t> </a:t>
            </a:r>
          </a:p>
          <a:p>
            <a:pPr>
              <a:defRPr/>
            </a:pPr>
            <a:r>
              <a:rPr lang="ru-RU" sz="1750" dirty="0" smtClean="0">
                <a:solidFill>
                  <a:schemeClr val="bg2">
                    <a:lumMod val="50000"/>
                  </a:schemeClr>
                </a:solidFill>
                <a:latin typeface="Cera Pro"/>
                <a:ea typeface="Cera Pro"/>
                <a:cs typeface="Cera Pro"/>
              </a:rPr>
              <a:t>и </a:t>
            </a:r>
            <a:r>
              <a:rPr lang="ru-RU" sz="1750" dirty="0">
                <a:solidFill>
                  <a:schemeClr val="bg2">
                    <a:lumMod val="50000"/>
                  </a:schemeClr>
                </a:solidFill>
                <a:latin typeface="Cera Pro"/>
                <a:ea typeface="Cera Pro"/>
                <a:cs typeface="Cera Pro"/>
              </a:rPr>
              <a:t>информационной безопасности</a:t>
            </a:r>
            <a:r>
              <a:rPr lang="ru-RU" sz="1750" dirty="0" smtClean="0">
                <a:solidFill>
                  <a:schemeClr val="bg2">
                    <a:lumMod val="50000"/>
                  </a:schemeClr>
                </a:solidFill>
                <a:latin typeface="Cera Pro"/>
                <a:ea typeface="Cera Pro"/>
                <a:cs typeface="Cera Pro"/>
              </a:rPr>
              <a:t>.</a:t>
            </a:r>
            <a:endParaRPr lang="ru-RU" sz="1750" b="0" i="0" u="none" strike="noStrike" cap="none" spc="0" dirty="0">
              <a:solidFill>
                <a:schemeClr val="bg2">
                  <a:lumMod val="50000"/>
                </a:schemeClr>
              </a:solidFill>
              <a:latin typeface="Cera Pro"/>
              <a:ea typeface="Cera Pro"/>
              <a:cs typeface="Cera Pro"/>
            </a:endParaRPr>
          </a:p>
        </p:txBody>
      </p:sp>
      <p:grpSp>
        <p:nvGrpSpPr>
          <p:cNvPr id="479804844" name="Группа 73"/>
          <p:cNvGrpSpPr/>
          <p:nvPr/>
        </p:nvGrpSpPr>
        <p:grpSpPr bwMode="auto">
          <a:xfrm>
            <a:off x="371475" y="4197161"/>
            <a:ext cx="5157279" cy="1680111"/>
            <a:chOff x="0" y="0"/>
            <a:chExt cx="5229019" cy="1680111"/>
          </a:xfrm>
        </p:grpSpPr>
        <p:sp>
          <p:nvSpPr>
            <p:cNvPr id="762223529" name="Прямоугольник: скругленные углы 95"/>
            <p:cNvSpPr/>
            <p:nvPr/>
          </p:nvSpPr>
          <p:spPr bwMode="auto">
            <a:xfrm>
              <a:off x="0" y="0"/>
              <a:ext cx="5229019" cy="1680111"/>
            </a:xfrm>
            <a:prstGeom prst="roundRect">
              <a:avLst>
                <a:gd name="adj" fmla="val 16667"/>
              </a:avLst>
            </a:prstGeom>
            <a:noFill/>
            <a:ln w="19049" cap="flat" cmpd="sng" algn="ctr">
              <a:solidFill>
                <a:srgbClr val="F259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>
                <a:solidFill>
                  <a:srgbClr val="F25900"/>
                </a:solidFill>
              </a:endParaRPr>
            </a:p>
          </p:txBody>
        </p:sp>
        <p:sp>
          <p:nvSpPr>
            <p:cNvPr id="779973322" name="Прямоугольник 10"/>
            <p:cNvSpPr/>
            <p:nvPr/>
          </p:nvSpPr>
          <p:spPr bwMode="auto">
            <a:xfrm>
              <a:off x="244246" y="108170"/>
              <a:ext cx="4740779" cy="133607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199"/>
                </a:spcAft>
                <a:defRPr/>
              </a:pPr>
              <a:r>
                <a:rPr lang="en-US" sz="1600" b="1" i="0" u="none" strike="noStrike" cap="none" spc="0" dirty="0" err="1">
                  <a:solidFill>
                    <a:srgbClr val="F25900"/>
                  </a:solidFill>
                  <a:latin typeface="Cera Pro"/>
                  <a:ea typeface="Cera Pro"/>
                  <a:cs typeface="Cera Pro"/>
                </a:rPr>
                <a:t>Официальный</a:t>
              </a:r>
              <a:r>
                <a:rPr lang="en-US" sz="1600" b="1" i="0" u="none" strike="noStrike" cap="none" spc="0" dirty="0">
                  <a:solidFill>
                    <a:srgbClr val="F25900"/>
                  </a:solidFill>
                  <a:latin typeface="Cera Pro"/>
                  <a:ea typeface="Cera Pro"/>
                  <a:cs typeface="Cera Pro"/>
                </a:rPr>
                <a:t> </a:t>
              </a:r>
              <a:r>
                <a:rPr lang="en-US" sz="1600" b="1" i="0" u="none" strike="noStrike" cap="none" spc="0" dirty="0" err="1">
                  <a:solidFill>
                    <a:srgbClr val="F25900"/>
                  </a:solidFill>
                  <a:latin typeface="Cera Pro"/>
                  <a:ea typeface="Cera Pro"/>
                  <a:cs typeface="Cera Pro"/>
                </a:rPr>
                <a:t>партнер</a:t>
              </a:r>
              <a:r>
                <a:rPr lang="en-US" sz="1600" b="1" i="0" u="none" strike="noStrike" cap="none" spc="0" dirty="0">
                  <a:solidFill>
                    <a:srgbClr val="F25900"/>
                  </a:solidFill>
                  <a:latin typeface="Cera Pro"/>
                  <a:ea typeface="Cera Pro"/>
                  <a:cs typeface="Cera Pro"/>
                </a:rPr>
                <a:t>:</a:t>
              </a:r>
              <a:r>
                <a:rPr lang="ru-RU" sz="1600" b="1" dirty="0">
                  <a:solidFill>
                    <a:srgbClr val="F25900"/>
                  </a:solidFill>
                  <a:latin typeface="Cera Pro"/>
                </a:rPr>
                <a:t> </a:t>
              </a:r>
              <a:endParaRPr lang="ru-RU" sz="1600" b="1" dirty="0">
                <a:solidFill>
                  <a:schemeClr val="bg1"/>
                </a:solidFill>
                <a:latin typeface="Cera Pro"/>
              </a:endParaRPr>
            </a:p>
            <a:p>
              <a:pPr>
                <a:spcAft>
                  <a:spcPts val="199"/>
                </a:spcAft>
                <a:defRPr/>
              </a:pPr>
              <a:r>
                <a:rPr lang="ru-RU" sz="1400" b="0" i="0" u="none" strike="noStrike" cap="none" spc="0" dirty="0" err="1">
                  <a:solidFill>
                    <a:schemeClr val="bg2">
                      <a:lumMod val="50000"/>
                    </a:schemeClr>
                  </a:solidFill>
                  <a:latin typeface="Cera Pro"/>
                  <a:ea typeface="Cera Pro"/>
                  <a:cs typeface="Cera Pro"/>
                </a:rPr>
                <a:t>Кейсистемс</a:t>
              </a:r>
              <a:r>
                <a:rPr lang="ru-RU" sz="1400" b="0" i="0" u="none" strike="noStrike" cap="none" spc="0" dirty="0">
                  <a:solidFill>
                    <a:schemeClr val="bg2">
                      <a:lumMod val="50000"/>
                    </a:schemeClr>
                  </a:solidFill>
                  <a:latin typeface="Cera Pro"/>
                  <a:ea typeface="Cera Pro"/>
                  <a:cs typeface="Cera Pro"/>
                </a:rPr>
                <a:t>, Парус, </a:t>
              </a:r>
              <a:r>
                <a:rPr lang="ru-RU" sz="1400" b="0" i="0" u="none" strike="noStrike" cap="none" spc="0" dirty="0" smtClean="0">
                  <a:solidFill>
                    <a:schemeClr val="bg2">
                      <a:lumMod val="50000"/>
                    </a:schemeClr>
                  </a:solidFill>
                  <a:latin typeface="Cera Pro"/>
                  <a:ea typeface="Cera Pro"/>
                  <a:cs typeface="Cera Pro"/>
                </a:rPr>
                <a:t>1С</a:t>
              </a:r>
              <a:r>
                <a:rPr lang="ru-RU" sz="1400" b="0" i="0" u="none" strike="noStrike" cap="none" spc="0" dirty="0">
                  <a:solidFill>
                    <a:schemeClr val="bg2">
                      <a:lumMod val="50000"/>
                    </a:schemeClr>
                  </a:solidFill>
                  <a:latin typeface="Cera Pro"/>
                  <a:ea typeface="Cera Pro"/>
                  <a:cs typeface="Cera Pro"/>
                </a:rPr>
                <a:t>, </a:t>
              </a:r>
              <a:r>
                <a:rPr lang="ru-RU" sz="1400" b="0" i="0" u="none" strike="noStrike" cap="none" spc="0" dirty="0" err="1">
                  <a:solidFill>
                    <a:schemeClr val="bg2">
                      <a:lumMod val="50000"/>
                    </a:schemeClr>
                  </a:solidFill>
                  <a:latin typeface="Cera Pro"/>
                  <a:ea typeface="Cera Pro"/>
                  <a:cs typeface="Cera Pro"/>
                </a:rPr>
                <a:t>МойОфис</a:t>
              </a:r>
              <a:r>
                <a:rPr lang="ru-RU" sz="1400" b="0" i="0" u="none" strike="noStrike" cap="none" spc="0" dirty="0">
                  <a:solidFill>
                    <a:schemeClr val="bg2">
                      <a:lumMod val="50000"/>
                    </a:schemeClr>
                  </a:solidFill>
                  <a:latin typeface="Cera Pro"/>
                  <a:ea typeface="Cera Pro"/>
                  <a:cs typeface="Cera Pro"/>
                </a:rPr>
                <a:t>, Р7-Офис, </a:t>
              </a:r>
              <a:r>
                <a:rPr lang="ru-RU" sz="1400" b="0" i="0" u="none" strike="noStrike" cap="none" spc="0" dirty="0" err="1">
                  <a:solidFill>
                    <a:schemeClr val="bg2">
                      <a:lumMod val="50000"/>
                    </a:schemeClr>
                  </a:solidFill>
                  <a:latin typeface="Cera Pro"/>
                  <a:ea typeface="Cera Pro"/>
                  <a:cs typeface="Cera Pro"/>
                </a:rPr>
                <a:t>PostgreSQL</a:t>
              </a:r>
              <a:r>
                <a:rPr lang="ru-RU" sz="1400" b="0" i="0" u="none" strike="noStrike" cap="none" spc="0" dirty="0">
                  <a:solidFill>
                    <a:schemeClr val="bg2">
                      <a:lumMod val="50000"/>
                    </a:schemeClr>
                  </a:solidFill>
                  <a:latin typeface="Cera Pro"/>
                  <a:ea typeface="Cera Pro"/>
                  <a:cs typeface="Cera Pro"/>
                </a:rPr>
                <a:t>, </a:t>
              </a:r>
              <a:r>
                <a:rPr lang="ru-RU" sz="1400" b="0" i="0" u="none" strike="noStrike" cap="none" spc="0" dirty="0" err="1">
                  <a:solidFill>
                    <a:schemeClr val="bg2">
                      <a:lumMod val="50000"/>
                    </a:schemeClr>
                  </a:solidFill>
                  <a:latin typeface="Cera Pro"/>
                  <a:ea typeface="Cera Pro"/>
                  <a:cs typeface="Cera Pro"/>
                </a:rPr>
                <a:t>Astra</a:t>
              </a:r>
              <a:r>
                <a:rPr lang="ru-RU" sz="1400" b="0" i="0" u="none" strike="noStrike" cap="none" spc="0" dirty="0">
                  <a:solidFill>
                    <a:schemeClr val="bg2">
                      <a:lumMod val="50000"/>
                    </a:schemeClr>
                  </a:solidFill>
                  <a:latin typeface="Cera Pro"/>
                  <a:ea typeface="Cera Pro"/>
                  <a:cs typeface="Cera Pro"/>
                </a:rPr>
                <a:t> </a:t>
              </a:r>
              <a:r>
                <a:rPr lang="ru-RU" sz="1400" b="0" i="0" u="none" strike="noStrike" cap="none" spc="0" dirty="0" err="1">
                  <a:solidFill>
                    <a:schemeClr val="bg2">
                      <a:lumMod val="50000"/>
                    </a:schemeClr>
                  </a:solidFill>
                  <a:latin typeface="Cera Pro"/>
                  <a:ea typeface="Cera Pro"/>
                  <a:cs typeface="Cera Pro"/>
                </a:rPr>
                <a:t>Linux</a:t>
              </a:r>
              <a:r>
                <a:rPr lang="ru-RU" sz="1400" b="0" i="0" u="none" strike="noStrike" cap="none" spc="0" dirty="0">
                  <a:solidFill>
                    <a:schemeClr val="bg2">
                      <a:lumMod val="50000"/>
                    </a:schemeClr>
                  </a:solidFill>
                  <a:latin typeface="Cera Pro"/>
                  <a:ea typeface="Cera Pro"/>
                  <a:cs typeface="Cera Pro"/>
                </a:rPr>
                <a:t>, 10-Strike, </a:t>
              </a:r>
              <a:r>
                <a:rPr lang="ru-RU" sz="1400" b="0" i="0" u="none" strike="noStrike" cap="none" spc="0" dirty="0" err="1">
                  <a:solidFill>
                    <a:schemeClr val="bg2">
                      <a:lumMod val="50000"/>
                    </a:schemeClr>
                  </a:solidFill>
                  <a:latin typeface="Cera Pro"/>
                  <a:ea typeface="Cera Pro"/>
                  <a:cs typeface="Cera Pro"/>
                </a:rPr>
                <a:t>Softinventive</a:t>
              </a:r>
              <a:r>
                <a:rPr lang="ru-RU" sz="1400" b="0" i="0" u="none" strike="noStrike" cap="none" spc="0" dirty="0">
                  <a:solidFill>
                    <a:schemeClr val="bg2">
                      <a:lumMod val="50000"/>
                    </a:schemeClr>
                  </a:solidFill>
                  <a:latin typeface="Cera Pro"/>
                  <a:ea typeface="Cera Pro"/>
                  <a:cs typeface="Cera Pro"/>
                </a:rPr>
                <a:t> </a:t>
              </a:r>
              <a:r>
                <a:rPr lang="ru-RU" sz="1400" b="0" i="0" u="none" strike="noStrike" cap="none" spc="0" dirty="0" err="1">
                  <a:solidFill>
                    <a:schemeClr val="bg2">
                      <a:lumMod val="50000"/>
                    </a:schemeClr>
                  </a:solidFill>
                  <a:latin typeface="Cera Pro"/>
                  <a:ea typeface="Cera Pro"/>
                  <a:cs typeface="Cera Pro"/>
                </a:rPr>
                <a:t>Lab</a:t>
              </a:r>
              <a:r>
                <a:rPr lang="ru-RU" sz="1400" b="0" i="0" u="none" strike="noStrike" cap="none" spc="0" dirty="0">
                  <a:solidFill>
                    <a:schemeClr val="bg2">
                      <a:lumMod val="50000"/>
                    </a:schemeClr>
                  </a:solidFill>
                  <a:latin typeface="Cera Pro"/>
                  <a:ea typeface="Cera Pro"/>
                  <a:cs typeface="Cera Pro"/>
                </a:rPr>
                <a:t>, </a:t>
              </a:r>
              <a:r>
                <a:rPr lang="ru-RU" sz="1400" b="0" i="0" u="none" strike="noStrike" cap="none" spc="0" dirty="0" err="1">
                  <a:solidFill>
                    <a:schemeClr val="bg2">
                      <a:lumMod val="50000"/>
                    </a:schemeClr>
                  </a:solidFill>
                  <a:latin typeface="Cera Pro"/>
                  <a:ea typeface="Cera Pro"/>
                  <a:cs typeface="Cera Pro"/>
                </a:rPr>
                <a:t>Ideco</a:t>
              </a:r>
              <a:r>
                <a:rPr lang="ru-RU" sz="1400" b="0" i="0" u="none" strike="noStrike" cap="none" spc="0" dirty="0">
                  <a:solidFill>
                    <a:schemeClr val="bg2">
                      <a:lumMod val="50000"/>
                    </a:schemeClr>
                  </a:solidFill>
                  <a:latin typeface="Cera Pro"/>
                  <a:ea typeface="Cera Pro"/>
                  <a:cs typeface="Cera Pro"/>
                </a:rPr>
                <a:t>, </a:t>
              </a:r>
              <a:r>
                <a:rPr lang="ru-RU" sz="1400" b="0" i="0" u="none" strike="noStrike" cap="none" spc="0" dirty="0" err="1">
                  <a:solidFill>
                    <a:schemeClr val="bg2">
                      <a:lumMod val="50000"/>
                    </a:schemeClr>
                  </a:solidFill>
                  <a:latin typeface="Cera Pro"/>
                  <a:ea typeface="Cera Pro"/>
                  <a:cs typeface="Cera Pro"/>
                </a:rPr>
                <a:t>InfoWatch</a:t>
              </a:r>
              <a:r>
                <a:rPr lang="ru-RU" sz="1400" b="0" i="0" u="none" strike="noStrike" cap="none" spc="0" dirty="0">
                  <a:solidFill>
                    <a:schemeClr val="bg2">
                      <a:lumMod val="50000"/>
                    </a:schemeClr>
                  </a:solidFill>
                  <a:latin typeface="Cera Pro"/>
                  <a:ea typeface="Cera Pro"/>
                  <a:cs typeface="Cera Pro"/>
                </a:rPr>
                <a:t>, </a:t>
              </a:r>
              <a:r>
                <a:rPr lang="ru-RU" sz="1400" b="0" i="0" u="none" strike="noStrike" cap="none" spc="0" dirty="0" err="1">
                  <a:solidFill>
                    <a:schemeClr val="bg2">
                      <a:lumMod val="50000"/>
                    </a:schemeClr>
                  </a:solidFill>
                  <a:latin typeface="Cera Pro"/>
                  <a:ea typeface="Cera Pro"/>
                  <a:cs typeface="Cera Pro"/>
                </a:rPr>
                <a:t>СёрчИнформ</a:t>
              </a:r>
              <a:r>
                <a:rPr lang="ru-RU" sz="1400" b="0" i="0" u="none" strike="noStrike" cap="none" spc="0" dirty="0">
                  <a:solidFill>
                    <a:schemeClr val="bg2">
                      <a:lumMod val="50000"/>
                    </a:schemeClr>
                  </a:solidFill>
                  <a:latin typeface="Cera Pro"/>
                  <a:ea typeface="Cera Pro"/>
                  <a:cs typeface="Cera Pro"/>
                </a:rPr>
                <a:t>, Код Безопасности, НПЦ </a:t>
              </a:r>
              <a:r>
                <a:rPr lang="ru-RU" sz="1400" b="0" i="0" u="none" strike="noStrike" cap="none" spc="0" dirty="0" err="1">
                  <a:solidFill>
                    <a:schemeClr val="bg2">
                      <a:lumMod val="50000"/>
                    </a:schemeClr>
                  </a:solidFill>
                  <a:latin typeface="Cera Pro"/>
                  <a:ea typeface="Cera Pro"/>
                  <a:cs typeface="Cera Pro"/>
                </a:rPr>
                <a:t>Кейсистемс</a:t>
              </a:r>
              <a:r>
                <a:rPr lang="ru-RU" sz="1400" b="0" i="0" u="none" strike="noStrike" cap="none" spc="0" dirty="0">
                  <a:solidFill>
                    <a:schemeClr val="bg2">
                      <a:lumMod val="50000"/>
                    </a:schemeClr>
                  </a:solidFill>
                  <a:latin typeface="Cera Pro"/>
                  <a:ea typeface="Cera Pro"/>
                  <a:cs typeface="Cera Pro"/>
                </a:rPr>
                <a:t>-Безопасность</a:t>
              </a:r>
              <a:endParaRPr sz="1400" b="0" i="0" u="none" strike="noStrike" cap="none" spc="0" dirty="0">
                <a:solidFill>
                  <a:schemeClr val="bg2">
                    <a:lumMod val="50000"/>
                  </a:schemeClr>
                </a:solidFill>
                <a:latin typeface="Cera Pro"/>
                <a:ea typeface="Cera Pro"/>
                <a:cs typeface="Cera Pr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414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A75CF"/>
            </a:gs>
            <a:gs pos="84000">
              <a:srgbClr val="01153A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95216C7F-3AB1-436A-A9A8-C24BE8CCE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11601"/>
            <a:ext cx="12192000" cy="6864175"/>
          </a:xfrm>
          <a:prstGeom prst="rect">
            <a:avLst/>
          </a:prstGeom>
        </p:spPr>
      </p:pic>
      <p:sp>
        <p:nvSpPr>
          <p:cNvPr id="33" name="Прямоугольник 32">
            <a:extLst>
              <a:ext uri="{FF2B5EF4-FFF2-40B4-BE49-F238E27FC236}">
                <a16:creationId xmlns="" xmlns:a16="http://schemas.microsoft.com/office/drawing/2014/main" id="{BDFC14DB-2CE9-4FBE-A106-D4684BF2609C}"/>
              </a:ext>
            </a:extLst>
          </p:cNvPr>
          <p:cNvSpPr/>
          <p:nvPr/>
        </p:nvSpPr>
        <p:spPr>
          <a:xfrm>
            <a:off x="0" y="0"/>
            <a:ext cx="12192000" cy="6875773"/>
          </a:xfrm>
          <a:prstGeom prst="rect">
            <a:avLst/>
          </a:prstGeom>
          <a:gradFill flip="none" rotWithShape="1">
            <a:gsLst>
              <a:gs pos="0">
                <a:srgbClr val="1A75CF">
                  <a:alpha val="23000"/>
                </a:srgbClr>
              </a:gs>
              <a:gs pos="69000">
                <a:srgbClr val="01153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EFC2923-3F8A-4F36-8771-55FE33A118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13231" t="13562" r="13231" b="12909"/>
          <a:stretch/>
        </p:blipFill>
        <p:spPr>
          <a:xfrm>
            <a:off x="0" y="11600"/>
            <a:ext cx="12192000" cy="685809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A1E3A1B3-B84E-4C37-B3CF-E4EBA68D603C}"/>
              </a:ext>
            </a:extLst>
          </p:cNvPr>
          <p:cNvSpPr/>
          <p:nvPr/>
        </p:nvSpPr>
        <p:spPr>
          <a:xfrm>
            <a:off x="515110" y="2551837"/>
            <a:ext cx="6066084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6000" dirty="0">
                <a:solidFill>
                  <a:schemeClr val="bg1"/>
                </a:solidFill>
                <a:effectLst>
                  <a:outerShdw blurRad="101600" dist="38100" dir="2700000" algn="tl">
                    <a:srgbClr val="00206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Спасибо </a:t>
            </a:r>
            <a:br>
              <a:rPr lang="ru-RU" sz="6000" dirty="0">
                <a:solidFill>
                  <a:schemeClr val="bg1"/>
                </a:solidFill>
                <a:effectLst>
                  <a:outerShdw blurRad="101600" dist="38100" dir="2700000" algn="tl">
                    <a:srgbClr val="00206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</a:br>
            <a:r>
              <a:rPr lang="ru-RU" sz="6000" dirty="0">
                <a:solidFill>
                  <a:schemeClr val="bg1"/>
                </a:solidFill>
                <a:effectLst>
                  <a:outerShdw blurRad="101600" dist="38100" dir="2700000" algn="tl">
                    <a:srgbClr val="00206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за внимание!</a:t>
            </a:r>
          </a:p>
        </p:txBody>
      </p:sp>
      <p:grpSp>
        <p:nvGrpSpPr>
          <p:cNvPr id="5" name="Рисунок 9">
            <a:extLst>
              <a:ext uri="{FF2B5EF4-FFF2-40B4-BE49-F238E27FC236}">
                <a16:creationId xmlns="" xmlns:a16="http://schemas.microsoft.com/office/drawing/2014/main" id="{EE96EC12-FB12-4A23-BCCD-180165D247AA}"/>
              </a:ext>
            </a:extLst>
          </p:cNvPr>
          <p:cNvGrpSpPr/>
          <p:nvPr/>
        </p:nvGrpSpPr>
        <p:grpSpPr>
          <a:xfrm>
            <a:off x="514908" y="359145"/>
            <a:ext cx="988407" cy="539590"/>
            <a:chOff x="5162550" y="2919412"/>
            <a:chExt cx="1866900" cy="1019175"/>
          </a:xfrm>
        </p:grpSpPr>
        <p:sp>
          <p:nvSpPr>
            <p:cNvPr id="6" name="Полилиния: фигура 5">
              <a:extLst>
                <a:ext uri="{FF2B5EF4-FFF2-40B4-BE49-F238E27FC236}">
                  <a16:creationId xmlns="" xmlns:a16="http://schemas.microsoft.com/office/drawing/2014/main" id="{A5788633-DF2F-4616-A059-2A8E60E55DEA}"/>
                </a:ext>
              </a:extLst>
            </p:cNvPr>
            <p:cNvSpPr/>
            <p:nvPr/>
          </p:nvSpPr>
          <p:spPr>
            <a:xfrm>
              <a:off x="5162931" y="3497580"/>
              <a:ext cx="495300" cy="38100"/>
            </a:xfrm>
            <a:custGeom>
              <a:avLst/>
              <a:gdLst>
                <a:gd name="connsiteX0" fmla="*/ 501777 w 495300"/>
                <a:gd name="connsiteY0" fmla="*/ 0 h 38100"/>
                <a:gd name="connsiteX1" fmla="*/ 474821 w 495300"/>
                <a:gd name="connsiteY1" fmla="*/ 42101 h 38100"/>
                <a:gd name="connsiteX2" fmla="*/ 0 w 495300"/>
                <a:gd name="connsiteY2" fmla="*/ 42101 h 38100"/>
                <a:gd name="connsiteX3" fmla="*/ 501777 w 495300"/>
                <a:gd name="connsiteY3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5300" h="38100">
                  <a:moveTo>
                    <a:pt x="501777" y="0"/>
                  </a:moveTo>
                  <a:lnTo>
                    <a:pt x="474821" y="42101"/>
                  </a:lnTo>
                  <a:lnTo>
                    <a:pt x="0" y="42101"/>
                  </a:lnTo>
                  <a:lnTo>
                    <a:pt x="501777" y="0"/>
                  </a:lnTo>
                  <a:close/>
                </a:path>
              </a:pathLst>
            </a:custGeom>
            <a:solidFill>
              <a:schemeClr val="bg1"/>
            </a:solidFill>
            <a:ln w="94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" name="Полилиния: фигура 6">
              <a:extLst>
                <a:ext uri="{FF2B5EF4-FFF2-40B4-BE49-F238E27FC236}">
                  <a16:creationId xmlns="" xmlns:a16="http://schemas.microsoft.com/office/drawing/2014/main" id="{BD62A663-4025-4578-BA24-9DAB2BE09189}"/>
                </a:ext>
              </a:extLst>
            </p:cNvPr>
            <p:cNvSpPr/>
            <p:nvPr/>
          </p:nvSpPr>
          <p:spPr>
            <a:xfrm>
              <a:off x="5693759" y="2931699"/>
              <a:ext cx="523875" cy="609600"/>
            </a:xfrm>
            <a:custGeom>
              <a:avLst/>
              <a:gdLst>
                <a:gd name="connsiteX0" fmla="*/ 402145 w 523875"/>
                <a:gd name="connsiteY0" fmla="*/ 0 h 609600"/>
                <a:gd name="connsiteX1" fmla="*/ 528733 w 523875"/>
                <a:gd name="connsiteY1" fmla="*/ 192215 h 609600"/>
                <a:gd name="connsiteX2" fmla="*/ 475869 w 523875"/>
                <a:gd name="connsiteY2" fmla="*/ 272415 h 609600"/>
                <a:gd name="connsiteX3" fmla="*/ 402145 w 523875"/>
                <a:gd name="connsiteY3" fmla="*/ 160496 h 609600"/>
                <a:gd name="connsiteX4" fmla="*/ 105632 w 523875"/>
                <a:gd name="connsiteY4" fmla="*/ 611410 h 609600"/>
                <a:gd name="connsiteX5" fmla="*/ 0 w 523875"/>
                <a:gd name="connsiteY5" fmla="*/ 611410 h 609600"/>
                <a:gd name="connsiteX6" fmla="*/ 402145 w 523875"/>
                <a:gd name="connsiteY6" fmla="*/ 0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3875" h="609600">
                  <a:moveTo>
                    <a:pt x="402145" y="0"/>
                  </a:moveTo>
                  <a:lnTo>
                    <a:pt x="528733" y="192215"/>
                  </a:lnTo>
                  <a:lnTo>
                    <a:pt x="475869" y="272415"/>
                  </a:lnTo>
                  <a:lnTo>
                    <a:pt x="402145" y="160496"/>
                  </a:lnTo>
                  <a:lnTo>
                    <a:pt x="105632" y="611410"/>
                  </a:lnTo>
                  <a:lnTo>
                    <a:pt x="0" y="611410"/>
                  </a:lnTo>
                  <a:lnTo>
                    <a:pt x="402145" y="0"/>
                  </a:lnTo>
                  <a:close/>
                </a:path>
              </a:pathLst>
            </a:custGeom>
            <a:solidFill>
              <a:schemeClr val="bg1"/>
            </a:solidFill>
            <a:ln w="13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" name="Полилиния: фигура 7">
              <a:extLst>
                <a:ext uri="{FF2B5EF4-FFF2-40B4-BE49-F238E27FC236}">
                  <a16:creationId xmlns="" xmlns:a16="http://schemas.microsoft.com/office/drawing/2014/main" id="{9B923129-B4CE-4129-A45A-D6DE69DA7864}"/>
                </a:ext>
              </a:extLst>
            </p:cNvPr>
            <p:cNvSpPr/>
            <p:nvPr/>
          </p:nvSpPr>
          <p:spPr>
            <a:xfrm>
              <a:off x="6527673" y="3497580"/>
              <a:ext cx="495300" cy="38100"/>
            </a:xfrm>
            <a:custGeom>
              <a:avLst/>
              <a:gdLst>
                <a:gd name="connsiteX0" fmla="*/ 0 w 495300"/>
                <a:gd name="connsiteY0" fmla="*/ 0 h 38100"/>
                <a:gd name="connsiteX1" fmla="*/ 26956 w 495300"/>
                <a:gd name="connsiteY1" fmla="*/ 42101 h 38100"/>
                <a:gd name="connsiteX2" fmla="*/ 501777 w 495300"/>
                <a:gd name="connsiteY2" fmla="*/ 42101 h 38100"/>
                <a:gd name="connsiteX3" fmla="*/ 0 w 495300"/>
                <a:gd name="connsiteY3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5300" h="38100">
                  <a:moveTo>
                    <a:pt x="0" y="0"/>
                  </a:moveTo>
                  <a:lnTo>
                    <a:pt x="26956" y="42101"/>
                  </a:lnTo>
                  <a:lnTo>
                    <a:pt x="501777" y="42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" name="Полилиния: фигура 8">
              <a:extLst>
                <a:ext uri="{FF2B5EF4-FFF2-40B4-BE49-F238E27FC236}">
                  <a16:creationId xmlns="" xmlns:a16="http://schemas.microsoft.com/office/drawing/2014/main" id="{078EE3F7-EB2C-4FFE-812B-32AAF5B6F99B}"/>
                </a:ext>
              </a:extLst>
            </p:cNvPr>
            <p:cNvSpPr/>
            <p:nvPr/>
          </p:nvSpPr>
          <p:spPr>
            <a:xfrm>
              <a:off x="6014466" y="3176016"/>
              <a:ext cx="476250" cy="361950"/>
            </a:xfrm>
            <a:custGeom>
              <a:avLst/>
              <a:gdLst>
                <a:gd name="connsiteX0" fmla="*/ 241840 w 476250"/>
                <a:gd name="connsiteY0" fmla="*/ 0 h 361950"/>
                <a:gd name="connsiteX1" fmla="*/ 483680 w 476250"/>
                <a:gd name="connsiteY1" fmla="*/ 367094 h 361950"/>
                <a:gd name="connsiteX2" fmla="*/ 378047 w 476250"/>
                <a:gd name="connsiteY2" fmla="*/ 367094 h 361950"/>
                <a:gd name="connsiteX3" fmla="*/ 241935 w 476250"/>
                <a:gd name="connsiteY3" fmla="*/ 160401 h 361950"/>
                <a:gd name="connsiteX4" fmla="*/ 105727 w 476250"/>
                <a:gd name="connsiteY4" fmla="*/ 367094 h 361950"/>
                <a:gd name="connsiteX5" fmla="*/ 0 w 476250"/>
                <a:gd name="connsiteY5" fmla="*/ 367094 h 361950"/>
                <a:gd name="connsiteX6" fmla="*/ 241840 w 476250"/>
                <a:gd name="connsiteY6" fmla="*/ 0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361950">
                  <a:moveTo>
                    <a:pt x="241840" y="0"/>
                  </a:moveTo>
                  <a:lnTo>
                    <a:pt x="483680" y="367094"/>
                  </a:lnTo>
                  <a:lnTo>
                    <a:pt x="378047" y="367094"/>
                  </a:lnTo>
                  <a:lnTo>
                    <a:pt x="241935" y="160401"/>
                  </a:lnTo>
                  <a:lnTo>
                    <a:pt x="105727" y="367094"/>
                  </a:lnTo>
                  <a:lnTo>
                    <a:pt x="0" y="367094"/>
                  </a:lnTo>
                  <a:lnTo>
                    <a:pt x="241840" y="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" name="Полилиния: фигура 9">
              <a:extLst>
                <a:ext uri="{FF2B5EF4-FFF2-40B4-BE49-F238E27FC236}">
                  <a16:creationId xmlns="" xmlns:a16="http://schemas.microsoft.com/office/drawing/2014/main" id="{F01531D9-DD32-435D-B636-022B7C0155C0}"/>
                </a:ext>
              </a:extLst>
            </p:cNvPr>
            <p:cNvSpPr/>
            <p:nvPr/>
          </p:nvSpPr>
          <p:spPr>
            <a:xfrm>
              <a:off x="5169217" y="3674459"/>
              <a:ext cx="1847850" cy="257175"/>
            </a:xfrm>
            <a:custGeom>
              <a:avLst/>
              <a:gdLst>
                <a:gd name="connsiteX0" fmla="*/ 34100 w 1847850"/>
                <a:gd name="connsiteY0" fmla="*/ 253175 h 257175"/>
                <a:gd name="connsiteX1" fmla="*/ 33242 w 1847850"/>
                <a:gd name="connsiteY1" fmla="*/ 255937 h 257175"/>
                <a:gd name="connsiteX2" fmla="*/ 30480 w 1847850"/>
                <a:gd name="connsiteY2" fmla="*/ 257842 h 257175"/>
                <a:gd name="connsiteX3" fmla="*/ 25241 w 1847850"/>
                <a:gd name="connsiteY3" fmla="*/ 258985 h 257175"/>
                <a:gd name="connsiteX4" fmla="*/ 17050 w 1847850"/>
                <a:gd name="connsiteY4" fmla="*/ 259556 h 257175"/>
                <a:gd name="connsiteX5" fmla="*/ 8954 w 1847850"/>
                <a:gd name="connsiteY5" fmla="*/ 258985 h 257175"/>
                <a:gd name="connsiteX6" fmla="*/ 3620 w 1847850"/>
                <a:gd name="connsiteY6" fmla="*/ 257842 h 257175"/>
                <a:gd name="connsiteX7" fmla="*/ 857 w 1847850"/>
                <a:gd name="connsiteY7" fmla="*/ 255937 h 257175"/>
                <a:gd name="connsiteX8" fmla="*/ 0 w 1847850"/>
                <a:gd name="connsiteY8" fmla="*/ 253175 h 257175"/>
                <a:gd name="connsiteX9" fmla="*/ 0 w 1847850"/>
                <a:gd name="connsiteY9" fmla="*/ 6382 h 257175"/>
                <a:gd name="connsiteX10" fmla="*/ 857 w 1847850"/>
                <a:gd name="connsiteY10" fmla="*/ 3620 h 257175"/>
                <a:gd name="connsiteX11" fmla="*/ 3810 w 1847850"/>
                <a:gd name="connsiteY11" fmla="*/ 1715 h 257175"/>
                <a:gd name="connsiteX12" fmla="*/ 9144 w 1847850"/>
                <a:gd name="connsiteY12" fmla="*/ 572 h 257175"/>
                <a:gd name="connsiteX13" fmla="*/ 17050 w 1847850"/>
                <a:gd name="connsiteY13" fmla="*/ 0 h 257175"/>
                <a:gd name="connsiteX14" fmla="*/ 25241 w 1847850"/>
                <a:gd name="connsiteY14" fmla="*/ 572 h 257175"/>
                <a:gd name="connsiteX15" fmla="*/ 30480 w 1847850"/>
                <a:gd name="connsiteY15" fmla="*/ 1715 h 257175"/>
                <a:gd name="connsiteX16" fmla="*/ 33242 w 1847850"/>
                <a:gd name="connsiteY16" fmla="*/ 3620 h 257175"/>
                <a:gd name="connsiteX17" fmla="*/ 34100 w 1847850"/>
                <a:gd name="connsiteY17" fmla="*/ 6382 h 257175"/>
                <a:gd name="connsiteX18" fmla="*/ 34100 w 1847850"/>
                <a:gd name="connsiteY18" fmla="*/ 253175 h 257175"/>
                <a:gd name="connsiteX19" fmla="*/ 309563 w 1847850"/>
                <a:gd name="connsiteY19" fmla="*/ 16002 h 257175"/>
                <a:gd name="connsiteX20" fmla="*/ 309182 w 1847850"/>
                <a:gd name="connsiteY20" fmla="*/ 22479 h 257175"/>
                <a:gd name="connsiteX21" fmla="*/ 307943 w 1847850"/>
                <a:gd name="connsiteY21" fmla="*/ 26956 h 257175"/>
                <a:gd name="connsiteX22" fmla="*/ 305753 w 1847850"/>
                <a:gd name="connsiteY22" fmla="*/ 29432 h 257175"/>
                <a:gd name="connsiteX23" fmla="*/ 302895 w 1847850"/>
                <a:gd name="connsiteY23" fmla="*/ 30290 h 257175"/>
                <a:gd name="connsiteX24" fmla="*/ 230505 w 1847850"/>
                <a:gd name="connsiteY24" fmla="*/ 30290 h 257175"/>
                <a:gd name="connsiteX25" fmla="*/ 230505 w 1847850"/>
                <a:gd name="connsiteY25" fmla="*/ 253175 h 257175"/>
                <a:gd name="connsiteX26" fmla="*/ 229648 w 1847850"/>
                <a:gd name="connsiteY26" fmla="*/ 255937 h 257175"/>
                <a:gd name="connsiteX27" fmla="*/ 226886 w 1847850"/>
                <a:gd name="connsiteY27" fmla="*/ 257842 h 257175"/>
                <a:gd name="connsiteX28" fmla="*/ 221647 w 1847850"/>
                <a:gd name="connsiteY28" fmla="*/ 258985 h 257175"/>
                <a:gd name="connsiteX29" fmla="*/ 213360 w 1847850"/>
                <a:gd name="connsiteY29" fmla="*/ 259556 h 257175"/>
                <a:gd name="connsiteX30" fmla="*/ 205169 w 1847850"/>
                <a:gd name="connsiteY30" fmla="*/ 258985 h 257175"/>
                <a:gd name="connsiteX31" fmla="*/ 199835 w 1847850"/>
                <a:gd name="connsiteY31" fmla="*/ 257842 h 257175"/>
                <a:gd name="connsiteX32" fmla="*/ 197072 w 1847850"/>
                <a:gd name="connsiteY32" fmla="*/ 255937 h 257175"/>
                <a:gd name="connsiteX33" fmla="*/ 196310 w 1847850"/>
                <a:gd name="connsiteY33" fmla="*/ 253175 h 257175"/>
                <a:gd name="connsiteX34" fmla="*/ 196310 w 1847850"/>
                <a:gd name="connsiteY34" fmla="*/ 30290 h 257175"/>
                <a:gd name="connsiteX35" fmla="*/ 124016 w 1847850"/>
                <a:gd name="connsiteY35" fmla="*/ 30290 h 257175"/>
                <a:gd name="connsiteX36" fmla="*/ 121063 w 1847850"/>
                <a:gd name="connsiteY36" fmla="*/ 29432 h 257175"/>
                <a:gd name="connsiteX37" fmla="*/ 118967 w 1847850"/>
                <a:gd name="connsiteY37" fmla="*/ 26956 h 257175"/>
                <a:gd name="connsiteX38" fmla="*/ 117634 w 1847850"/>
                <a:gd name="connsiteY38" fmla="*/ 22479 h 257175"/>
                <a:gd name="connsiteX39" fmla="*/ 117158 w 1847850"/>
                <a:gd name="connsiteY39" fmla="*/ 16002 h 257175"/>
                <a:gd name="connsiteX40" fmla="*/ 117634 w 1847850"/>
                <a:gd name="connsiteY40" fmla="*/ 9335 h 257175"/>
                <a:gd name="connsiteX41" fmla="*/ 118967 w 1847850"/>
                <a:gd name="connsiteY41" fmla="*/ 4667 h 257175"/>
                <a:gd name="connsiteX42" fmla="*/ 121063 w 1847850"/>
                <a:gd name="connsiteY42" fmla="*/ 2096 h 257175"/>
                <a:gd name="connsiteX43" fmla="*/ 124016 w 1847850"/>
                <a:gd name="connsiteY43" fmla="*/ 1334 h 257175"/>
                <a:gd name="connsiteX44" fmla="*/ 302800 w 1847850"/>
                <a:gd name="connsiteY44" fmla="*/ 1334 h 257175"/>
                <a:gd name="connsiteX45" fmla="*/ 305657 w 1847850"/>
                <a:gd name="connsiteY45" fmla="*/ 2096 h 257175"/>
                <a:gd name="connsiteX46" fmla="*/ 307848 w 1847850"/>
                <a:gd name="connsiteY46" fmla="*/ 4667 h 257175"/>
                <a:gd name="connsiteX47" fmla="*/ 309086 w 1847850"/>
                <a:gd name="connsiteY47" fmla="*/ 9335 h 257175"/>
                <a:gd name="connsiteX48" fmla="*/ 309563 w 1847850"/>
                <a:gd name="connsiteY48" fmla="*/ 16002 h 257175"/>
                <a:gd name="connsiteX49" fmla="*/ 309563 w 1847850"/>
                <a:gd name="connsiteY49" fmla="*/ 16002 h 257175"/>
                <a:gd name="connsiteX50" fmla="*/ 669322 w 1847850"/>
                <a:gd name="connsiteY50" fmla="*/ 253365 h 257175"/>
                <a:gd name="connsiteX51" fmla="*/ 668465 w 1847850"/>
                <a:gd name="connsiteY51" fmla="*/ 256032 h 257175"/>
                <a:gd name="connsiteX52" fmla="*/ 665702 w 1847850"/>
                <a:gd name="connsiteY52" fmla="*/ 257937 h 257175"/>
                <a:gd name="connsiteX53" fmla="*/ 660464 w 1847850"/>
                <a:gd name="connsiteY53" fmla="*/ 259175 h 257175"/>
                <a:gd name="connsiteX54" fmla="*/ 652272 w 1847850"/>
                <a:gd name="connsiteY54" fmla="*/ 259556 h 257175"/>
                <a:gd name="connsiteX55" fmla="*/ 644176 w 1847850"/>
                <a:gd name="connsiteY55" fmla="*/ 259175 h 257175"/>
                <a:gd name="connsiteX56" fmla="*/ 638937 w 1847850"/>
                <a:gd name="connsiteY56" fmla="*/ 257937 h 257175"/>
                <a:gd name="connsiteX57" fmla="*/ 636175 w 1847850"/>
                <a:gd name="connsiteY57" fmla="*/ 256032 h 257175"/>
                <a:gd name="connsiteX58" fmla="*/ 635318 w 1847850"/>
                <a:gd name="connsiteY58" fmla="*/ 253365 h 257175"/>
                <a:gd name="connsiteX59" fmla="*/ 635318 w 1847850"/>
                <a:gd name="connsiteY59" fmla="*/ 30861 h 257175"/>
                <a:gd name="connsiteX60" fmla="*/ 519113 w 1847850"/>
                <a:gd name="connsiteY60" fmla="*/ 30861 h 257175"/>
                <a:gd name="connsiteX61" fmla="*/ 519113 w 1847850"/>
                <a:gd name="connsiteY61" fmla="*/ 253460 h 257175"/>
                <a:gd name="connsiteX62" fmla="*/ 518255 w 1847850"/>
                <a:gd name="connsiteY62" fmla="*/ 256127 h 257175"/>
                <a:gd name="connsiteX63" fmla="*/ 515493 w 1847850"/>
                <a:gd name="connsiteY63" fmla="*/ 258032 h 257175"/>
                <a:gd name="connsiteX64" fmla="*/ 510254 w 1847850"/>
                <a:gd name="connsiteY64" fmla="*/ 259271 h 257175"/>
                <a:gd name="connsiteX65" fmla="*/ 502063 w 1847850"/>
                <a:gd name="connsiteY65" fmla="*/ 259652 h 257175"/>
                <a:gd name="connsiteX66" fmla="*/ 493776 w 1847850"/>
                <a:gd name="connsiteY66" fmla="*/ 259271 h 257175"/>
                <a:gd name="connsiteX67" fmla="*/ 488537 w 1847850"/>
                <a:gd name="connsiteY67" fmla="*/ 258032 h 257175"/>
                <a:gd name="connsiteX68" fmla="*/ 485775 w 1847850"/>
                <a:gd name="connsiteY68" fmla="*/ 256127 h 257175"/>
                <a:gd name="connsiteX69" fmla="*/ 484918 w 1847850"/>
                <a:gd name="connsiteY69" fmla="*/ 253460 h 257175"/>
                <a:gd name="connsiteX70" fmla="*/ 484918 w 1847850"/>
                <a:gd name="connsiteY70" fmla="*/ 15145 h 257175"/>
                <a:gd name="connsiteX71" fmla="*/ 488347 w 1847850"/>
                <a:gd name="connsiteY71" fmla="*/ 4667 h 257175"/>
                <a:gd name="connsiteX72" fmla="*/ 497205 w 1847850"/>
                <a:gd name="connsiteY72" fmla="*/ 1238 h 257175"/>
                <a:gd name="connsiteX73" fmla="*/ 657511 w 1847850"/>
                <a:gd name="connsiteY73" fmla="*/ 1238 h 257175"/>
                <a:gd name="connsiteX74" fmla="*/ 666274 w 1847850"/>
                <a:gd name="connsiteY74" fmla="*/ 4667 h 257175"/>
                <a:gd name="connsiteX75" fmla="*/ 669512 w 1847850"/>
                <a:gd name="connsiteY75" fmla="*/ 15145 h 257175"/>
                <a:gd name="connsiteX76" fmla="*/ 669512 w 1847850"/>
                <a:gd name="connsiteY76" fmla="*/ 253365 h 257175"/>
                <a:gd name="connsiteX77" fmla="*/ 969074 w 1847850"/>
                <a:gd name="connsiteY77" fmla="*/ 162020 h 257175"/>
                <a:gd name="connsiteX78" fmla="*/ 963263 w 1847850"/>
                <a:gd name="connsiteY78" fmla="*/ 202216 h 257175"/>
                <a:gd name="connsiteX79" fmla="*/ 946118 w 1847850"/>
                <a:gd name="connsiteY79" fmla="*/ 233934 h 257175"/>
                <a:gd name="connsiteX80" fmla="*/ 917448 w 1847850"/>
                <a:gd name="connsiteY80" fmla="*/ 254699 h 257175"/>
                <a:gd name="connsiteX81" fmla="*/ 877633 w 1847850"/>
                <a:gd name="connsiteY81" fmla="*/ 262128 h 257175"/>
                <a:gd name="connsiteX82" fmla="*/ 839153 w 1847850"/>
                <a:gd name="connsiteY82" fmla="*/ 255556 h 257175"/>
                <a:gd name="connsiteX83" fmla="*/ 811816 w 1847850"/>
                <a:gd name="connsiteY83" fmla="*/ 236506 h 257175"/>
                <a:gd name="connsiteX84" fmla="*/ 795528 w 1847850"/>
                <a:gd name="connsiteY84" fmla="*/ 206026 h 257175"/>
                <a:gd name="connsiteX85" fmla="*/ 790194 w 1847850"/>
                <a:gd name="connsiteY85" fmla="*/ 165545 h 257175"/>
                <a:gd name="connsiteX86" fmla="*/ 795814 w 1847850"/>
                <a:gd name="connsiteY86" fmla="*/ 125349 h 257175"/>
                <a:gd name="connsiteX87" fmla="*/ 812959 w 1847850"/>
                <a:gd name="connsiteY87" fmla="*/ 93631 h 257175"/>
                <a:gd name="connsiteX88" fmla="*/ 841534 w 1847850"/>
                <a:gd name="connsiteY88" fmla="*/ 72962 h 257175"/>
                <a:gd name="connsiteX89" fmla="*/ 881444 w 1847850"/>
                <a:gd name="connsiteY89" fmla="*/ 65627 h 257175"/>
                <a:gd name="connsiteX90" fmla="*/ 919925 w 1847850"/>
                <a:gd name="connsiteY90" fmla="*/ 72200 h 257175"/>
                <a:gd name="connsiteX91" fmla="*/ 947261 w 1847850"/>
                <a:gd name="connsiteY91" fmla="*/ 91250 h 257175"/>
                <a:gd name="connsiteX92" fmla="*/ 963644 w 1847850"/>
                <a:gd name="connsiteY92" fmla="*/ 121634 h 257175"/>
                <a:gd name="connsiteX93" fmla="*/ 969074 w 1847850"/>
                <a:gd name="connsiteY93" fmla="*/ 162020 h 257175"/>
                <a:gd name="connsiteX94" fmla="*/ 969074 w 1847850"/>
                <a:gd name="connsiteY94" fmla="*/ 162020 h 257175"/>
                <a:gd name="connsiteX95" fmla="*/ 934593 w 1847850"/>
                <a:gd name="connsiteY95" fmla="*/ 164116 h 257175"/>
                <a:gd name="connsiteX96" fmla="*/ 931831 w 1847850"/>
                <a:gd name="connsiteY96" fmla="*/ 136684 h 257175"/>
                <a:gd name="connsiteX97" fmla="*/ 922973 w 1847850"/>
                <a:gd name="connsiteY97" fmla="*/ 114014 h 257175"/>
                <a:gd name="connsiteX98" fmla="*/ 906304 w 1847850"/>
                <a:gd name="connsiteY98" fmla="*/ 98584 h 257175"/>
                <a:gd name="connsiteX99" fmla="*/ 880015 w 1847850"/>
                <a:gd name="connsiteY99" fmla="*/ 92869 h 257175"/>
                <a:gd name="connsiteX100" fmla="*/ 855059 w 1847850"/>
                <a:gd name="connsiteY100" fmla="*/ 98108 h 257175"/>
                <a:gd name="connsiteX101" fmla="*/ 837914 w 1847850"/>
                <a:gd name="connsiteY101" fmla="*/ 112681 h 257175"/>
                <a:gd name="connsiteX102" fmla="*/ 827913 w 1847850"/>
                <a:gd name="connsiteY102" fmla="*/ 135065 h 257175"/>
                <a:gd name="connsiteX103" fmla="*/ 824675 w 1847850"/>
                <a:gd name="connsiteY103" fmla="*/ 163259 h 257175"/>
                <a:gd name="connsiteX104" fmla="*/ 827342 w 1847850"/>
                <a:gd name="connsiteY104" fmla="*/ 190881 h 257175"/>
                <a:gd name="connsiteX105" fmla="*/ 836295 w 1847850"/>
                <a:gd name="connsiteY105" fmla="*/ 213360 h 257175"/>
                <a:gd name="connsiteX106" fmla="*/ 853059 w 1847850"/>
                <a:gd name="connsiteY106" fmla="*/ 228695 h 257175"/>
                <a:gd name="connsiteX107" fmla="*/ 879253 w 1847850"/>
                <a:gd name="connsiteY107" fmla="*/ 234315 h 257175"/>
                <a:gd name="connsiteX108" fmla="*/ 904113 w 1847850"/>
                <a:gd name="connsiteY108" fmla="*/ 229172 h 257175"/>
                <a:gd name="connsiteX109" fmla="*/ 921353 w 1847850"/>
                <a:gd name="connsiteY109" fmla="*/ 214694 h 257175"/>
                <a:gd name="connsiteX110" fmla="*/ 931355 w 1847850"/>
                <a:gd name="connsiteY110" fmla="*/ 192405 h 257175"/>
                <a:gd name="connsiteX111" fmla="*/ 934593 w 1847850"/>
                <a:gd name="connsiteY111" fmla="*/ 164116 h 257175"/>
                <a:gd name="connsiteX112" fmla="*/ 934593 w 1847850"/>
                <a:gd name="connsiteY112" fmla="*/ 164116 h 257175"/>
                <a:gd name="connsiteX113" fmla="*/ 1233202 w 1847850"/>
                <a:gd name="connsiteY113" fmla="*/ 253365 h 257175"/>
                <a:gd name="connsiteX114" fmla="*/ 1232440 w 1847850"/>
                <a:gd name="connsiteY114" fmla="*/ 256032 h 257175"/>
                <a:gd name="connsiteX115" fmla="*/ 1229773 w 1847850"/>
                <a:gd name="connsiteY115" fmla="*/ 257937 h 257175"/>
                <a:gd name="connsiteX116" fmla="*/ 1224820 w 1847850"/>
                <a:gd name="connsiteY116" fmla="*/ 259175 h 257175"/>
                <a:gd name="connsiteX117" fmla="*/ 1216914 w 1847850"/>
                <a:gd name="connsiteY117" fmla="*/ 259556 h 257175"/>
                <a:gd name="connsiteX118" fmla="*/ 1208818 w 1847850"/>
                <a:gd name="connsiteY118" fmla="*/ 259175 h 257175"/>
                <a:gd name="connsiteX119" fmla="*/ 1203674 w 1847850"/>
                <a:gd name="connsiteY119" fmla="*/ 257937 h 257175"/>
                <a:gd name="connsiteX120" fmla="*/ 1201007 w 1847850"/>
                <a:gd name="connsiteY120" fmla="*/ 256032 h 257175"/>
                <a:gd name="connsiteX121" fmla="*/ 1200150 w 1847850"/>
                <a:gd name="connsiteY121" fmla="*/ 253365 h 257175"/>
                <a:gd name="connsiteX122" fmla="*/ 1200150 w 1847850"/>
                <a:gd name="connsiteY122" fmla="*/ 97155 h 257175"/>
                <a:gd name="connsiteX123" fmla="*/ 1150811 w 1847850"/>
                <a:gd name="connsiteY123" fmla="*/ 97155 h 257175"/>
                <a:gd name="connsiteX124" fmla="*/ 1143191 w 1847850"/>
                <a:gd name="connsiteY124" fmla="*/ 153353 h 257175"/>
                <a:gd name="connsiteX125" fmla="*/ 1133094 w 1847850"/>
                <a:gd name="connsiteY125" fmla="*/ 196310 h 257175"/>
                <a:gd name="connsiteX126" fmla="*/ 1120521 w 1847850"/>
                <a:gd name="connsiteY126" fmla="*/ 227076 h 257175"/>
                <a:gd name="connsiteX127" fmla="*/ 1105376 w 1847850"/>
                <a:gd name="connsiteY127" fmla="*/ 247269 h 257175"/>
                <a:gd name="connsiteX128" fmla="*/ 1087469 w 1847850"/>
                <a:gd name="connsiteY128" fmla="*/ 258318 h 257175"/>
                <a:gd name="connsiteX129" fmla="*/ 1066895 w 1847850"/>
                <a:gd name="connsiteY129" fmla="*/ 261652 h 257175"/>
                <a:gd name="connsiteX130" fmla="*/ 1063847 w 1847850"/>
                <a:gd name="connsiteY130" fmla="*/ 261080 h 257175"/>
                <a:gd name="connsiteX131" fmla="*/ 1061752 w 1847850"/>
                <a:gd name="connsiteY131" fmla="*/ 258890 h 257175"/>
                <a:gd name="connsiteX132" fmla="*/ 1060514 w 1847850"/>
                <a:gd name="connsiteY132" fmla="*/ 254413 h 257175"/>
                <a:gd name="connsiteX133" fmla="*/ 1060133 w 1847850"/>
                <a:gd name="connsiteY133" fmla="*/ 246888 h 257175"/>
                <a:gd name="connsiteX134" fmla="*/ 1060514 w 1847850"/>
                <a:gd name="connsiteY134" fmla="*/ 239173 h 257175"/>
                <a:gd name="connsiteX135" fmla="*/ 1061561 w 1847850"/>
                <a:gd name="connsiteY135" fmla="*/ 234315 h 257175"/>
                <a:gd name="connsiteX136" fmla="*/ 1063276 w 1847850"/>
                <a:gd name="connsiteY136" fmla="*/ 231934 h 257175"/>
                <a:gd name="connsiteX137" fmla="*/ 1065943 w 1847850"/>
                <a:gd name="connsiteY137" fmla="*/ 231362 h 257175"/>
                <a:gd name="connsiteX138" fmla="*/ 1078516 w 1847850"/>
                <a:gd name="connsiteY138" fmla="*/ 228314 h 257175"/>
                <a:gd name="connsiteX139" fmla="*/ 1089660 w 1847850"/>
                <a:gd name="connsiteY139" fmla="*/ 218218 h 257175"/>
                <a:gd name="connsiteX140" fmla="*/ 1099471 w 1847850"/>
                <a:gd name="connsiteY140" fmla="*/ 199739 h 257175"/>
                <a:gd name="connsiteX141" fmla="*/ 1107758 w 1847850"/>
                <a:gd name="connsiteY141" fmla="*/ 171641 h 257175"/>
                <a:gd name="connsiteX142" fmla="*/ 1114901 w 1847850"/>
                <a:gd name="connsiteY142" fmla="*/ 132588 h 257175"/>
                <a:gd name="connsiteX143" fmla="*/ 1121283 w 1847850"/>
                <a:gd name="connsiteY143" fmla="*/ 81248 h 257175"/>
                <a:gd name="connsiteX144" fmla="*/ 1124141 w 1847850"/>
                <a:gd name="connsiteY144" fmla="*/ 72390 h 257175"/>
                <a:gd name="connsiteX145" fmla="*/ 1131189 w 1847850"/>
                <a:gd name="connsiteY145" fmla="*/ 69533 h 257175"/>
                <a:gd name="connsiteX146" fmla="*/ 1223010 w 1847850"/>
                <a:gd name="connsiteY146" fmla="*/ 69533 h 257175"/>
                <a:gd name="connsiteX147" fmla="*/ 1230535 w 1847850"/>
                <a:gd name="connsiteY147" fmla="*/ 72390 h 257175"/>
                <a:gd name="connsiteX148" fmla="*/ 1233202 w 1847850"/>
                <a:gd name="connsiteY148" fmla="*/ 81248 h 257175"/>
                <a:gd name="connsiteX149" fmla="*/ 1233202 w 1847850"/>
                <a:gd name="connsiteY149" fmla="*/ 253365 h 257175"/>
                <a:gd name="connsiteX150" fmla="*/ 1608296 w 1847850"/>
                <a:gd name="connsiteY150" fmla="*/ 161544 h 257175"/>
                <a:gd name="connsiteX151" fmla="*/ 1602486 w 1847850"/>
                <a:gd name="connsiteY151" fmla="*/ 201835 h 257175"/>
                <a:gd name="connsiteX152" fmla="*/ 1585436 w 1847850"/>
                <a:gd name="connsiteY152" fmla="*/ 233648 h 257175"/>
                <a:gd name="connsiteX153" fmla="*/ 1557909 w 1847850"/>
                <a:gd name="connsiteY153" fmla="*/ 254508 h 257175"/>
                <a:gd name="connsiteX154" fmla="*/ 1520762 w 1847850"/>
                <a:gd name="connsiteY154" fmla="*/ 262128 h 257175"/>
                <a:gd name="connsiteX155" fmla="*/ 1483900 w 1847850"/>
                <a:gd name="connsiteY155" fmla="*/ 256223 h 257175"/>
                <a:gd name="connsiteX156" fmla="*/ 1457897 w 1847850"/>
                <a:gd name="connsiteY156" fmla="*/ 239078 h 257175"/>
                <a:gd name="connsiteX157" fmla="*/ 1441990 w 1847850"/>
                <a:gd name="connsiteY157" fmla="*/ 211360 h 257175"/>
                <a:gd name="connsiteX158" fmla="*/ 1435513 w 1847850"/>
                <a:gd name="connsiteY158" fmla="*/ 174117 h 257175"/>
                <a:gd name="connsiteX159" fmla="*/ 1395794 w 1847850"/>
                <a:gd name="connsiteY159" fmla="*/ 174117 h 257175"/>
                <a:gd name="connsiteX160" fmla="*/ 1395794 w 1847850"/>
                <a:gd name="connsiteY160" fmla="*/ 253365 h 257175"/>
                <a:gd name="connsiteX161" fmla="*/ 1394936 w 1847850"/>
                <a:gd name="connsiteY161" fmla="*/ 256032 h 257175"/>
                <a:gd name="connsiteX162" fmla="*/ 1392365 w 1847850"/>
                <a:gd name="connsiteY162" fmla="*/ 257937 h 257175"/>
                <a:gd name="connsiteX163" fmla="*/ 1387412 w 1847850"/>
                <a:gd name="connsiteY163" fmla="*/ 259175 h 257175"/>
                <a:gd name="connsiteX164" fmla="*/ 1379220 w 1847850"/>
                <a:gd name="connsiteY164" fmla="*/ 259556 h 257175"/>
                <a:gd name="connsiteX165" fmla="*/ 1371314 w 1847850"/>
                <a:gd name="connsiteY165" fmla="*/ 259175 h 257175"/>
                <a:gd name="connsiteX166" fmla="*/ 1366266 w 1847850"/>
                <a:gd name="connsiteY166" fmla="*/ 257937 h 257175"/>
                <a:gd name="connsiteX167" fmla="*/ 1363694 w 1847850"/>
                <a:gd name="connsiteY167" fmla="*/ 256032 h 257175"/>
                <a:gd name="connsiteX168" fmla="*/ 1362932 w 1847850"/>
                <a:gd name="connsiteY168" fmla="*/ 253365 h 257175"/>
                <a:gd name="connsiteX169" fmla="*/ 1362932 w 1847850"/>
                <a:gd name="connsiteY169" fmla="*/ 74581 h 257175"/>
                <a:gd name="connsiteX170" fmla="*/ 1363694 w 1847850"/>
                <a:gd name="connsiteY170" fmla="*/ 71819 h 257175"/>
                <a:gd name="connsiteX171" fmla="*/ 1366266 w 1847850"/>
                <a:gd name="connsiteY171" fmla="*/ 69914 h 257175"/>
                <a:gd name="connsiteX172" fmla="*/ 1371314 w 1847850"/>
                <a:gd name="connsiteY172" fmla="*/ 68771 h 257175"/>
                <a:gd name="connsiteX173" fmla="*/ 1379220 w 1847850"/>
                <a:gd name="connsiteY173" fmla="*/ 68390 h 257175"/>
                <a:gd name="connsiteX174" fmla="*/ 1387412 w 1847850"/>
                <a:gd name="connsiteY174" fmla="*/ 68771 h 257175"/>
                <a:gd name="connsiteX175" fmla="*/ 1391888 w 1847850"/>
                <a:gd name="connsiteY175" fmla="*/ 69723 h 257175"/>
                <a:gd name="connsiteX176" fmla="*/ 1392365 w 1847850"/>
                <a:gd name="connsiteY176" fmla="*/ 69914 h 257175"/>
                <a:gd name="connsiteX177" fmla="*/ 1394936 w 1847850"/>
                <a:gd name="connsiteY177" fmla="*/ 71819 h 257175"/>
                <a:gd name="connsiteX178" fmla="*/ 1395794 w 1847850"/>
                <a:gd name="connsiteY178" fmla="*/ 74581 h 257175"/>
                <a:gd name="connsiteX179" fmla="*/ 1395794 w 1847850"/>
                <a:gd name="connsiteY179" fmla="*/ 148114 h 257175"/>
                <a:gd name="connsiteX180" fmla="*/ 1436275 w 1847850"/>
                <a:gd name="connsiteY180" fmla="*/ 148114 h 257175"/>
                <a:gd name="connsiteX181" fmla="*/ 1444371 w 1847850"/>
                <a:gd name="connsiteY181" fmla="*/ 114776 h 257175"/>
                <a:gd name="connsiteX182" fmla="*/ 1461421 w 1847850"/>
                <a:gd name="connsiteY182" fmla="*/ 88773 h 257175"/>
                <a:gd name="connsiteX183" fmla="*/ 1487710 w 1847850"/>
                <a:gd name="connsiteY183" fmla="*/ 71819 h 257175"/>
                <a:gd name="connsiteX184" fmla="*/ 1523429 w 1847850"/>
                <a:gd name="connsiteY184" fmla="*/ 65723 h 257175"/>
                <a:gd name="connsiteX185" fmla="*/ 1560767 w 1847850"/>
                <a:gd name="connsiteY185" fmla="*/ 72485 h 257175"/>
                <a:gd name="connsiteX186" fmla="*/ 1587246 w 1847850"/>
                <a:gd name="connsiteY186" fmla="*/ 91726 h 257175"/>
                <a:gd name="connsiteX187" fmla="*/ 1603058 w 1847850"/>
                <a:gd name="connsiteY187" fmla="*/ 122015 h 257175"/>
                <a:gd name="connsiteX188" fmla="*/ 1608296 w 1847850"/>
                <a:gd name="connsiteY188" fmla="*/ 161544 h 257175"/>
                <a:gd name="connsiteX189" fmla="*/ 1608296 w 1847850"/>
                <a:gd name="connsiteY189" fmla="*/ 161544 h 257175"/>
                <a:gd name="connsiteX190" fmla="*/ 1574006 w 1847850"/>
                <a:gd name="connsiteY190" fmla="*/ 163735 h 257175"/>
                <a:gd name="connsiteX191" fmla="*/ 1571530 w 1847850"/>
                <a:gd name="connsiteY191" fmla="*/ 136874 h 257175"/>
                <a:gd name="connsiteX192" fmla="*/ 1563338 w 1847850"/>
                <a:gd name="connsiteY192" fmla="*/ 114300 h 257175"/>
                <a:gd name="connsiteX193" fmla="*/ 1547432 w 1847850"/>
                <a:gd name="connsiteY193" fmla="*/ 98774 h 257175"/>
                <a:gd name="connsiteX194" fmla="*/ 1522095 w 1847850"/>
                <a:gd name="connsiteY194" fmla="*/ 92964 h 257175"/>
                <a:gd name="connsiteX195" fmla="*/ 1498283 w 1847850"/>
                <a:gd name="connsiteY195" fmla="*/ 98393 h 257175"/>
                <a:gd name="connsiteX196" fmla="*/ 1481614 w 1847850"/>
                <a:gd name="connsiteY196" fmla="*/ 113062 h 257175"/>
                <a:gd name="connsiteX197" fmla="*/ 1471994 w 1847850"/>
                <a:gd name="connsiteY197" fmla="*/ 135350 h 257175"/>
                <a:gd name="connsiteX198" fmla="*/ 1468946 w 1847850"/>
                <a:gd name="connsiteY198" fmla="*/ 163163 h 257175"/>
                <a:gd name="connsiteX199" fmla="*/ 1471327 w 1847850"/>
                <a:gd name="connsiteY199" fmla="*/ 191262 h 257175"/>
                <a:gd name="connsiteX200" fmla="*/ 1479613 w 1847850"/>
                <a:gd name="connsiteY200" fmla="*/ 213932 h 257175"/>
                <a:gd name="connsiteX201" fmla="*/ 1495330 w 1847850"/>
                <a:gd name="connsiteY201" fmla="*/ 229076 h 257175"/>
                <a:gd name="connsiteX202" fmla="*/ 1520762 w 1847850"/>
                <a:gd name="connsiteY202" fmla="*/ 234506 h 257175"/>
                <a:gd name="connsiteX203" fmla="*/ 1543622 w 1847850"/>
                <a:gd name="connsiteY203" fmla="*/ 229934 h 257175"/>
                <a:gd name="connsiteX204" fmla="*/ 1560290 w 1847850"/>
                <a:gd name="connsiteY204" fmla="*/ 216503 h 257175"/>
                <a:gd name="connsiteX205" fmla="*/ 1570482 w 1847850"/>
                <a:gd name="connsiteY205" fmla="*/ 194405 h 257175"/>
                <a:gd name="connsiteX206" fmla="*/ 1574006 w 1847850"/>
                <a:gd name="connsiteY206" fmla="*/ 163735 h 257175"/>
                <a:gd name="connsiteX207" fmla="*/ 1574006 w 1847850"/>
                <a:gd name="connsiteY207" fmla="*/ 163735 h 257175"/>
                <a:gd name="connsiteX208" fmla="*/ 1854137 w 1847850"/>
                <a:gd name="connsiteY208" fmla="*/ 226124 h 257175"/>
                <a:gd name="connsiteX209" fmla="*/ 1853946 w 1847850"/>
                <a:gd name="connsiteY209" fmla="*/ 232029 h 257175"/>
                <a:gd name="connsiteX210" fmla="*/ 1853279 w 1847850"/>
                <a:gd name="connsiteY210" fmla="*/ 236125 h 257175"/>
                <a:gd name="connsiteX211" fmla="*/ 1852041 w 1847850"/>
                <a:gd name="connsiteY211" fmla="*/ 239078 h 257175"/>
                <a:gd name="connsiteX212" fmla="*/ 1848803 w 1847850"/>
                <a:gd name="connsiteY212" fmla="*/ 242888 h 257175"/>
                <a:gd name="connsiteX213" fmla="*/ 1840421 w 1847850"/>
                <a:gd name="connsiteY213" fmla="*/ 249079 h 257175"/>
                <a:gd name="connsiteX214" fmla="*/ 1826990 w 1847850"/>
                <a:gd name="connsiteY214" fmla="*/ 255556 h 257175"/>
                <a:gd name="connsiteX215" fmla="*/ 1810798 w 1847850"/>
                <a:gd name="connsiteY215" fmla="*/ 260223 h 257175"/>
                <a:gd name="connsiteX216" fmla="*/ 1792700 w 1847850"/>
                <a:gd name="connsiteY216" fmla="*/ 262033 h 257175"/>
                <a:gd name="connsiteX217" fmla="*/ 1758601 w 1847850"/>
                <a:gd name="connsiteY217" fmla="*/ 255651 h 257175"/>
                <a:gd name="connsiteX218" fmla="*/ 1733645 w 1847850"/>
                <a:gd name="connsiteY218" fmla="*/ 237077 h 257175"/>
                <a:gd name="connsiteX219" fmla="*/ 1718310 w 1847850"/>
                <a:gd name="connsiteY219" fmla="*/ 207074 h 257175"/>
                <a:gd name="connsiteX220" fmla="*/ 1713071 w 1847850"/>
                <a:gd name="connsiteY220" fmla="*/ 166021 h 257175"/>
                <a:gd name="connsiteX221" fmla="*/ 1719548 w 1847850"/>
                <a:gd name="connsiteY221" fmla="*/ 120587 h 257175"/>
                <a:gd name="connsiteX222" fmla="*/ 1737265 w 1847850"/>
                <a:gd name="connsiteY222" fmla="*/ 89535 h 257175"/>
                <a:gd name="connsiteX223" fmla="*/ 1763649 w 1847850"/>
                <a:gd name="connsiteY223" fmla="*/ 71533 h 257175"/>
                <a:gd name="connsiteX224" fmla="*/ 1796510 w 1847850"/>
                <a:gd name="connsiteY224" fmla="*/ 65627 h 257175"/>
                <a:gd name="connsiteX225" fmla="*/ 1813084 w 1847850"/>
                <a:gd name="connsiteY225" fmla="*/ 67247 h 257175"/>
                <a:gd name="connsiteX226" fmla="*/ 1827848 w 1847850"/>
                <a:gd name="connsiteY226" fmla="*/ 71342 h 257175"/>
                <a:gd name="connsiteX227" fmla="*/ 1839849 w 1847850"/>
                <a:gd name="connsiteY227" fmla="*/ 77343 h 257175"/>
                <a:gd name="connsiteX228" fmla="*/ 1847469 w 1847850"/>
                <a:gd name="connsiteY228" fmla="*/ 83153 h 257175"/>
                <a:gd name="connsiteX229" fmla="*/ 1850708 w 1847850"/>
                <a:gd name="connsiteY229" fmla="*/ 86963 h 257175"/>
                <a:gd name="connsiteX230" fmla="*/ 1852232 w 1847850"/>
                <a:gd name="connsiteY230" fmla="*/ 90202 h 257175"/>
                <a:gd name="connsiteX231" fmla="*/ 1853089 w 1847850"/>
                <a:gd name="connsiteY231" fmla="*/ 94488 h 257175"/>
                <a:gd name="connsiteX232" fmla="*/ 1853279 w 1847850"/>
                <a:gd name="connsiteY232" fmla="*/ 100489 h 257175"/>
                <a:gd name="connsiteX233" fmla="*/ 1851565 w 1847850"/>
                <a:gd name="connsiteY233" fmla="*/ 111252 h 257175"/>
                <a:gd name="connsiteX234" fmla="*/ 1847183 w 1847850"/>
                <a:gd name="connsiteY234" fmla="*/ 114395 h 257175"/>
                <a:gd name="connsiteX235" fmla="*/ 1840325 w 1847850"/>
                <a:gd name="connsiteY235" fmla="*/ 111157 h 257175"/>
                <a:gd name="connsiteX236" fmla="*/ 1830515 w 1847850"/>
                <a:gd name="connsiteY236" fmla="*/ 103918 h 257175"/>
                <a:gd name="connsiteX237" fmla="*/ 1816132 w 1847850"/>
                <a:gd name="connsiteY237" fmla="*/ 96679 h 257175"/>
                <a:gd name="connsiteX238" fmla="*/ 1796129 w 1847850"/>
                <a:gd name="connsiteY238" fmla="*/ 93345 h 257175"/>
                <a:gd name="connsiteX239" fmla="*/ 1759934 w 1847850"/>
                <a:gd name="connsiteY239" fmla="*/ 111538 h 257175"/>
                <a:gd name="connsiteX240" fmla="*/ 1747361 w 1847850"/>
                <a:gd name="connsiteY240" fmla="*/ 164306 h 257175"/>
                <a:gd name="connsiteX241" fmla="*/ 1750600 w 1847850"/>
                <a:gd name="connsiteY241" fmla="*/ 194596 h 257175"/>
                <a:gd name="connsiteX242" fmla="*/ 1760220 w 1847850"/>
                <a:gd name="connsiteY242" fmla="*/ 216313 h 257175"/>
                <a:gd name="connsiteX243" fmla="*/ 1775841 w 1847850"/>
                <a:gd name="connsiteY243" fmla="*/ 229362 h 257175"/>
                <a:gd name="connsiteX244" fmla="*/ 1796987 w 1847850"/>
                <a:gd name="connsiteY244" fmla="*/ 233648 h 257175"/>
                <a:gd name="connsiteX245" fmla="*/ 1816894 w 1847850"/>
                <a:gd name="connsiteY245" fmla="*/ 230029 h 257175"/>
                <a:gd name="connsiteX246" fmla="*/ 1831658 w 1847850"/>
                <a:gd name="connsiteY246" fmla="*/ 222123 h 257175"/>
                <a:gd name="connsiteX247" fmla="*/ 1842230 w 1847850"/>
                <a:gd name="connsiteY247" fmla="*/ 214408 h 257175"/>
                <a:gd name="connsiteX248" fmla="*/ 1848898 w 1847850"/>
                <a:gd name="connsiteY248" fmla="*/ 210979 h 257175"/>
                <a:gd name="connsiteX249" fmla="*/ 1851279 w 1847850"/>
                <a:gd name="connsiteY249" fmla="*/ 211741 h 257175"/>
                <a:gd name="connsiteX250" fmla="*/ 1852994 w 1847850"/>
                <a:gd name="connsiteY250" fmla="*/ 214503 h 257175"/>
                <a:gd name="connsiteX251" fmla="*/ 1853946 w 1847850"/>
                <a:gd name="connsiteY251" fmla="*/ 219266 h 257175"/>
                <a:gd name="connsiteX252" fmla="*/ 1854137 w 1847850"/>
                <a:gd name="connsiteY252" fmla="*/ 226124 h 257175"/>
                <a:gd name="connsiteX253" fmla="*/ 1854137 w 1847850"/>
                <a:gd name="connsiteY253" fmla="*/ 226124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</a:cxnLst>
              <a:rect l="l" t="t" r="r" b="b"/>
              <a:pathLst>
                <a:path w="1847850" h="257175">
                  <a:moveTo>
                    <a:pt x="34100" y="253175"/>
                  </a:moveTo>
                  <a:cubicBezTo>
                    <a:pt x="34100" y="254222"/>
                    <a:pt x="33814" y="255175"/>
                    <a:pt x="33242" y="255937"/>
                  </a:cubicBezTo>
                  <a:cubicBezTo>
                    <a:pt x="32671" y="256794"/>
                    <a:pt x="31814" y="257366"/>
                    <a:pt x="30480" y="257842"/>
                  </a:cubicBezTo>
                  <a:cubicBezTo>
                    <a:pt x="29242" y="258318"/>
                    <a:pt x="27432" y="258699"/>
                    <a:pt x="25241" y="258985"/>
                  </a:cubicBezTo>
                  <a:cubicBezTo>
                    <a:pt x="23051" y="259271"/>
                    <a:pt x="20384" y="259556"/>
                    <a:pt x="17050" y="259556"/>
                  </a:cubicBezTo>
                  <a:cubicBezTo>
                    <a:pt x="13907" y="259556"/>
                    <a:pt x="11144" y="259366"/>
                    <a:pt x="8954" y="258985"/>
                  </a:cubicBezTo>
                  <a:cubicBezTo>
                    <a:pt x="6763" y="258604"/>
                    <a:pt x="4858" y="258318"/>
                    <a:pt x="3620" y="257842"/>
                  </a:cubicBezTo>
                  <a:cubicBezTo>
                    <a:pt x="2286" y="257366"/>
                    <a:pt x="1333" y="256794"/>
                    <a:pt x="857" y="255937"/>
                  </a:cubicBezTo>
                  <a:cubicBezTo>
                    <a:pt x="286" y="255080"/>
                    <a:pt x="0" y="254222"/>
                    <a:pt x="0" y="253175"/>
                  </a:cubicBezTo>
                  <a:lnTo>
                    <a:pt x="0" y="6382"/>
                  </a:lnTo>
                  <a:cubicBezTo>
                    <a:pt x="0" y="5334"/>
                    <a:pt x="286" y="4382"/>
                    <a:pt x="857" y="3620"/>
                  </a:cubicBezTo>
                  <a:cubicBezTo>
                    <a:pt x="1429" y="2762"/>
                    <a:pt x="2477" y="2191"/>
                    <a:pt x="3810" y="1715"/>
                  </a:cubicBezTo>
                  <a:cubicBezTo>
                    <a:pt x="5239" y="1238"/>
                    <a:pt x="7049" y="857"/>
                    <a:pt x="9144" y="572"/>
                  </a:cubicBezTo>
                  <a:cubicBezTo>
                    <a:pt x="11335" y="191"/>
                    <a:pt x="13907" y="0"/>
                    <a:pt x="17050" y="0"/>
                  </a:cubicBezTo>
                  <a:cubicBezTo>
                    <a:pt x="20384" y="0"/>
                    <a:pt x="23146" y="191"/>
                    <a:pt x="25241" y="572"/>
                  </a:cubicBezTo>
                  <a:cubicBezTo>
                    <a:pt x="27432" y="857"/>
                    <a:pt x="29242" y="1238"/>
                    <a:pt x="30480" y="1715"/>
                  </a:cubicBezTo>
                  <a:cubicBezTo>
                    <a:pt x="31814" y="2191"/>
                    <a:pt x="32671" y="2762"/>
                    <a:pt x="33242" y="3620"/>
                  </a:cubicBezTo>
                  <a:cubicBezTo>
                    <a:pt x="33814" y="4477"/>
                    <a:pt x="34100" y="5334"/>
                    <a:pt x="34100" y="6382"/>
                  </a:cubicBezTo>
                  <a:lnTo>
                    <a:pt x="34100" y="253175"/>
                  </a:lnTo>
                  <a:close/>
                  <a:moveTo>
                    <a:pt x="309563" y="16002"/>
                  </a:moveTo>
                  <a:cubicBezTo>
                    <a:pt x="309563" y="18479"/>
                    <a:pt x="309467" y="20669"/>
                    <a:pt x="309182" y="22479"/>
                  </a:cubicBezTo>
                  <a:cubicBezTo>
                    <a:pt x="308896" y="24384"/>
                    <a:pt x="308515" y="25908"/>
                    <a:pt x="307943" y="26956"/>
                  </a:cubicBezTo>
                  <a:cubicBezTo>
                    <a:pt x="307277" y="28099"/>
                    <a:pt x="306610" y="28956"/>
                    <a:pt x="305753" y="29432"/>
                  </a:cubicBezTo>
                  <a:cubicBezTo>
                    <a:pt x="304895" y="30004"/>
                    <a:pt x="303943" y="30290"/>
                    <a:pt x="302895" y="30290"/>
                  </a:cubicBezTo>
                  <a:lnTo>
                    <a:pt x="230505" y="30290"/>
                  </a:lnTo>
                  <a:lnTo>
                    <a:pt x="230505" y="253175"/>
                  </a:lnTo>
                  <a:cubicBezTo>
                    <a:pt x="230505" y="254222"/>
                    <a:pt x="230219" y="255175"/>
                    <a:pt x="229648" y="255937"/>
                  </a:cubicBezTo>
                  <a:cubicBezTo>
                    <a:pt x="229172" y="256794"/>
                    <a:pt x="228219" y="257366"/>
                    <a:pt x="226886" y="257842"/>
                  </a:cubicBezTo>
                  <a:cubicBezTo>
                    <a:pt x="225552" y="258318"/>
                    <a:pt x="223838" y="258699"/>
                    <a:pt x="221647" y="258985"/>
                  </a:cubicBezTo>
                  <a:cubicBezTo>
                    <a:pt x="219456" y="259271"/>
                    <a:pt x="216694" y="259556"/>
                    <a:pt x="213360" y="259556"/>
                  </a:cubicBezTo>
                  <a:cubicBezTo>
                    <a:pt x="210122" y="259556"/>
                    <a:pt x="207455" y="259366"/>
                    <a:pt x="205169" y="258985"/>
                  </a:cubicBezTo>
                  <a:cubicBezTo>
                    <a:pt x="202978" y="258604"/>
                    <a:pt x="201073" y="258318"/>
                    <a:pt x="199835" y="257842"/>
                  </a:cubicBezTo>
                  <a:cubicBezTo>
                    <a:pt x="198501" y="257366"/>
                    <a:pt x="197549" y="256794"/>
                    <a:pt x="197072" y="255937"/>
                  </a:cubicBezTo>
                  <a:cubicBezTo>
                    <a:pt x="196596" y="255080"/>
                    <a:pt x="196310" y="254222"/>
                    <a:pt x="196310" y="253175"/>
                  </a:cubicBezTo>
                  <a:lnTo>
                    <a:pt x="196310" y="30290"/>
                  </a:lnTo>
                  <a:lnTo>
                    <a:pt x="124016" y="30290"/>
                  </a:lnTo>
                  <a:cubicBezTo>
                    <a:pt x="122873" y="30290"/>
                    <a:pt x="122015" y="30004"/>
                    <a:pt x="121063" y="29432"/>
                  </a:cubicBezTo>
                  <a:cubicBezTo>
                    <a:pt x="120206" y="28956"/>
                    <a:pt x="119539" y="28099"/>
                    <a:pt x="118967" y="26956"/>
                  </a:cubicBezTo>
                  <a:cubicBezTo>
                    <a:pt x="118491" y="25908"/>
                    <a:pt x="118015" y="24384"/>
                    <a:pt x="117634" y="22479"/>
                  </a:cubicBezTo>
                  <a:cubicBezTo>
                    <a:pt x="117253" y="20574"/>
                    <a:pt x="117158" y="18479"/>
                    <a:pt x="117158" y="16002"/>
                  </a:cubicBezTo>
                  <a:cubicBezTo>
                    <a:pt x="117158" y="13430"/>
                    <a:pt x="117348" y="11240"/>
                    <a:pt x="117634" y="9335"/>
                  </a:cubicBezTo>
                  <a:cubicBezTo>
                    <a:pt x="117920" y="7334"/>
                    <a:pt x="118491" y="5810"/>
                    <a:pt x="118967" y="4667"/>
                  </a:cubicBezTo>
                  <a:cubicBezTo>
                    <a:pt x="119444" y="3429"/>
                    <a:pt x="120206" y="2667"/>
                    <a:pt x="121063" y="2096"/>
                  </a:cubicBezTo>
                  <a:cubicBezTo>
                    <a:pt x="121920" y="1524"/>
                    <a:pt x="122873" y="1334"/>
                    <a:pt x="124016" y="1334"/>
                  </a:cubicBezTo>
                  <a:lnTo>
                    <a:pt x="302800" y="1334"/>
                  </a:lnTo>
                  <a:cubicBezTo>
                    <a:pt x="303848" y="1334"/>
                    <a:pt x="304800" y="1619"/>
                    <a:pt x="305657" y="2096"/>
                  </a:cubicBezTo>
                  <a:cubicBezTo>
                    <a:pt x="306515" y="2667"/>
                    <a:pt x="307181" y="3429"/>
                    <a:pt x="307848" y="4667"/>
                  </a:cubicBezTo>
                  <a:cubicBezTo>
                    <a:pt x="308420" y="5810"/>
                    <a:pt x="308896" y="7334"/>
                    <a:pt x="309086" y="9335"/>
                  </a:cubicBezTo>
                  <a:cubicBezTo>
                    <a:pt x="309467" y="11240"/>
                    <a:pt x="309563" y="13430"/>
                    <a:pt x="309563" y="16002"/>
                  </a:cubicBezTo>
                  <a:lnTo>
                    <a:pt x="309563" y="16002"/>
                  </a:lnTo>
                  <a:close/>
                  <a:moveTo>
                    <a:pt x="669322" y="253365"/>
                  </a:moveTo>
                  <a:cubicBezTo>
                    <a:pt x="669322" y="254413"/>
                    <a:pt x="669036" y="255365"/>
                    <a:pt x="668465" y="256032"/>
                  </a:cubicBezTo>
                  <a:cubicBezTo>
                    <a:pt x="667893" y="256794"/>
                    <a:pt x="666941" y="257366"/>
                    <a:pt x="665702" y="257937"/>
                  </a:cubicBezTo>
                  <a:cubicBezTo>
                    <a:pt x="664369" y="258413"/>
                    <a:pt x="662559" y="258890"/>
                    <a:pt x="660464" y="259175"/>
                  </a:cubicBezTo>
                  <a:cubicBezTo>
                    <a:pt x="658273" y="259461"/>
                    <a:pt x="655510" y="259556"/>
                    <a:pt x="652272" y="259556"/>
                  </a:cubicBezTo>
                  <a:cubicBezTo>
                    <a:pt x="649129" y="259556"/>
                    <a:pt x="646367" y="259366"/>
                    <a:pt x="644176" y="259175"/>
                  </a:cubicBezTo>
                  <a:cubicBezTo>
                    <a:pt x="641890" y="258890"/>
                    <a:pt x="640080" y="258413"/>
                    <a:pt x="638937" y="257937"/>
                  </a:cubicBezTo>
                  <a:cubicBezTo>
                    <a:pt x="637604" y="257366"/>
                    <a:pt x="636746" y="256794"/>
                    <a:pt x="636175" y="256032"/>
                  </a:cubicBezTo>
                  <a:cubicBezTo>
                    <a:pt x="635508" y="255365"/>
                    <a:pt x="635318" y="254413"/>
                    <a:pt x="635318" y="253365"/>
                  </a:cubicBezTo>
                  <a:lnTo>
                    <a:pt x="635318" y="30861"/>
                  </a:lnTo>
                  <a:lnTo>
                    <a:pt x="519113" y="30861"/>
                  </a:lnTo>
                  <a:lnTo>
                    <a:pt x="519113" y="253460"/>
                  </a:lnTo>
                  <a:cubicBezTo>
                    <a:pt x="519113" y="254508"/>
                    <a:pt x="518732" y="255461"/>
                    <a:pt x="518255" y="256127"/>
                  </a:cubicBezTo>
                  <a:cubicBezTo>
                    <a:pt x="517684" y="256889"/>
                    <a:pt x="516731" y="257461"/>
                    <a:pt x="515493" y="258032"/>
                  </a:cubicBezTo>
                  <a:cubicBezTo>
                    <a:pt x="514160" y="258509"/>
                    <a:pt x="512445" y="258985"/>
                    <a:pt x="510254" y="259271"/>
                  </a:cubicBezTo>
                  <a:cubicBezTo>
                    <a:pt x="508064" y="259556"/>
                    <a:pt x="505396" y="259652"/>
                    <a:pt x="502063" y="259652"/>
                  </a:cubicBezTo>
                  <a:cubicBezTo>
                    <a:pt x="498729" y="259652"/>
                    <a:pt x="496062" y="259461"/>
                    <a:pt x="493776" y="259271"/>
                  </a:cubicBezTo>
                  <a:cubicBezTo>
                    <a:pt x="491585" y="258985"/>
                    <a:pt x="489871" y="258509"/>
                    <a:pt x="488537" y="258032"/>
                  </a:cubicBezTo>
                  <a:cubicBezTo>
                    <a:pt x="487204" y="257461"/>
                    <a:pt x="486251" y="256889"/>
                    <a:pt x="485775" y="256127"/>
                  </a:cubicBezTo>
                  <a:cubicBezTo>
                    <a:pt x="485299" y="255461"/>
                    <a:pt x="484918" y="254508"/>
                    <a:pt x="484918" y="253460"/>
                  </a:cubicBezTo>
                  <a:lnTo>
                    <a:pt x="484918" y="15145"/>
                  </a:lnTo>
                  <a:cubicBezTo>
                    <a:pt x="484918" y="10573"/>
                    <a:pt x="486061" y="6953"/>
                    <a:pt x="488347" y="4667"/>
                  </a:cubicBezTo>
                  <a:cubicBezTo>
                    <a:pt x="490633" y="2381"/>
                    <a:pt x="493681" y="1238"/>
                    <a:pt x="497205" y="1238"/>
                  </a:cubicBezTo>
                  <a:lnTo>
                    <a:pt x="657511" y="1238"/>
                  </a:lnTo>
                  <a:cubicBezTo>
                    <a:pt x="661226" y="1238"/>
                    <a:pt x="664083" y="2381"/>
                    <a:pt x="666274" y="4667"/>
                  </a:cubicBezTo>
                  <a:cubicBezTo>
                    <a:pt x="668369" y="6953"/>
                    <a:pt x="669512" y="10478"/>
                    <a:pt x="669512" y="15145"/>
                  </a:cubicBezTo>
                  <a:lnTo>
                    <a:pt x="669512" y="253365"/>
                  </a:lnTo>
                  <a:close/>
                  <a:moveTo>
                    <a:pt x="969074" y="162020"/>
                  </a:moveTo>
                  <a:cubicBezTo>
                    <a:pt x="969074" y="176594"/>
                    <a:pt x="967169" y="190024"/>
                    <a:pt x="963263" y="202216"/>
                  </a:cubicBezTo>
                  <a:cubicBezTo>
                    <a:pt x="959453" y="214503"/>
                    <a:pt x="953738" y="225076"/>
                    <a:pt x="946118" y="233934"/>
                  </a:cubicBezTo>
                  <a:cubicBezTo>
                    <a:pt x="938498" y="242792"/>
                    <a:pt x="928973" y="249746"/>
                    <a:pt x="917448" y="254699"/>
                  </a:cubicBezTo>
                  <a:cubicBezTo>
                    <a:pt x="906018" y="259652"/>
                    <a:pt x="892683" y="262128"/>
                    <a:pt x="877633" y="262128"/>
                  </a:cubicBezTo>
                  <a:cubicBezTo>
                    <a:pt x="862870" y="262128"/>
                    <a:pt x="850106" y="259937"/>
                    <a:pt x="839153" y="255556"/>
                  </a:cubicBezTo>
                  <a:cubicBezTo>
                    <a:pt x="828294" y="251174"/>
                    <a:pt x="819055" y="244793"/>
                    <a:pt x="811816" y="236506"/>
                  </a:cubicBezTo>
                  <a:cubicBezTo>
                    <a:pt x="804577" y="228124"/>
                    <a:pt x="799148" y="217932"/>
                    <a:pt x="795528" y="206026"/>
                  </a:cubicBezTo>
                  <a:cubicBezTo>
                    <a:pt x="791908" y="194120"/>
                    <a:pt x="790194" y="180594"/>
                    <a:pt x="790194" y="165545"/>
                  </a:cubicBezTo>
                  <a:cubicBezTo>
                    <a:pt x="790194" y="150971"/>
                    <a:pt x="792099" y="137541"/>
                    <a:pt x="795814" y="125349"/>
                  </a:cubicBezTo>
                  <a:cubicBezTo>
                    <a:pt x="799624" y="113062"/>
                    <a:pt x="805339" y="102489"/>
                    <a:pt x="812959" y="93631"/>
                  </a:cubicBezTo>
                  <a:cubicBezTo>
                    <a:pt x="820579" y="84773"/>
                    <a:pt x="830104" y="77915"/>
                    <a:pt x="841534" y="72962"/>
                  </a:cubicBezTo>
                  <a:cubicBezTo>
                    <a:pt x="852964" y="68009"/>
                    <a:pt x="866204" y="65627"/>
                    <a:pt x="881444" y="65627"/>
                  </a:cubicBezTo>
                  <a:cubicBezTo>
                    <a:pt x="896112" y="65627"/>
                    <a:pt x="908971" y="67818"/>
                    <a:pt x="919925" y="72200"/>
                  </a:cubicBezTo>
                  <a:cubicBezTo>
                    <a:pt x="930878" y="76486"/>
                    <a:pt x="940022" y="82963"/>
                    <a:pt x="947261" y="91250"/>
                  </a:cubicBezTo>
                  <a:cubicBezTo>
                    <a:pt x="954596" y="99632"/>
                    <a:pt x="960025" y="109728"/>
                    <a:pt x="963644" y="121634"/>
                  </a:cubicBezTo>
                  <a:cubicBezTo>
                    <a:pt x="967359" y="133541"/>
                    <a:pt x="969074" y="146971"/>
                    <a:pt x="969074" y="162020"/>
                  </a:cubicBezTo>
                  <a:lnTo>
                    <a:pt x="969074" y="162020"/>
                  </a:lnTo>
                  <a:close/>
                  <a:moveTo>
                    <a:pt x="934593" y="164116"/>
                  </a:moveTo>
                  <a:cubicBezTo>
                    <a:pt x="934593" y="154496"/>
                    <a:pt x="933641" y="145352"/>
                    <a:pt x="931831" y="136684"/>
                  </a:cubicBezTo>
                  <a:cubicBezTo>
                    <a:pt x="930116" y="128016"/>
                    <a:pt x="927068" y="120491"/>
                    <a:pt x="922973" y="114014"/>
                  </a:cubicBezTo>
                  <a:cubicBezTo>
                    <a:pt x="918877" y="107537"/>
                    <a:pt x="913257" y="102394"/>
                    <a:pt x="906304" y="98584"/>
                  </a:cubicBezTo>
                  <a:cubicBezTo>
                    <a:pt x="899255" y="94774"/>
                    <a:pt x="890492" y="92869"/>
                    <a:pt x="880015" y="92869"/>
                  </a:cubicBezTo>
                  <a:cubicBezTo>
                    <a:pt x="870299" y="92869"/>
                    <a:pt x="862013" y="94679"/>
                    <a:pt x="855059" y="98108"/>
                  </a:cubicBezTo>
                  <a:cubicBezTo>
                    <a:pt x="848106" y="101537"/>
                    <a:pt x="842391" y="106394"/>
                    <a:pt x="837914" y="112681"/>
                  </a:cubicBezTo>
                  <a:cubicBezTo>
                    <a:pt x="833342" y="118967"/>
                    <a:pt x="830104" y="126492"/>
                    <a:pt x="827913" y="135065"/>
                  </a:cubicBezTo>
                  <a:cubicBezTo>
                    <a:pt x="825722" y="143637"/>
                    <a:pt x="824675" y="153067"/>
                    <a:pt x="824675" y="163259"/>
                  </a:cubicBezTo>
                  <a:cubicBezTo>
                    <a:pt x="824675" y="173069"/>
                    <a:pt x="825532" y="182213"/>
                    <a:pt x="827342" y="190881"/>
                  </a:cubicBezTo>
                  <a:cubicBezTo>
                    <a:pt x="829151" y="199454"/>
                    <a:pt x="832104" y="207074"/>
                    <a:pt x="836295" y="213360"/>
                  </a:cubicBezTo>
                  <a:cubicBezTo>
                    <a:pt x="840391" y="219742"/>
                    <a:pt x="846010" y="224885"/>
                    <a:pt x="853059" y="228695"/>
                  </a:cubicBezTo>
                  <a:cubicBezTo>
                    <a:pt x="860108" y="232505"/>
                    <a:pt x="868871" y="234315"/>
                    <a:pt x="879253" y="234315"/>
                  </a:cubicBezTo>
                  <a:cubicBezTo>
                    <a:pt x="888778" y="234315"/>
                    <a:pt x="897160" y="232601"/>
                    <a:pt x="904113" y="229172"/>
                  </a:cubicBezTo>
                  <a:cubicBezTo>
                    <a:pt x="911162" y="225743"/>
                    <a:pt x="916877" y="220885"/>
                    <a:pt x="921353" y="214694"/>
                  </a:cubicBezTo>
                  <a:cubicBezTo>
                    <a:pt x="925925" y="208502"/>
                    <a:pt x="929259" y="201073"/>
                    <a:pt x="931355" y="192405"/>
                  </a:cubicBezTo>
                  <a:cubicBezTo>
                    <a:pt x="933545" y="183928"/>
                    <a:pt x="934593" y="174498"/>
                    <a:pt x="934593" y="164116"/>
                  </a:cubicBezTo>
                  <a:lnTo>
                    <a:pt x="934593" y="164116"/>
                  </a:lnTo>
                  <a:close/>
                  <a:moveTo>
                    <a:pt x="1233202" y="253365"/>
                  </a:moveTo>
                  <a:cubicBezTo>
                    <a:pt x="1233202" y="254413"/>
                    <a:pt x="1232916" y="255365"/>
                    <a:pt x="1232440" y="256032"/>
                  </a:cubicBezTo>
                  <a:cubicBezTo>
                    <a:pt x="1231868" y="256794"/>
                    <a:pt x="1231011" y="257366"/>
                    <a:pt x="1229773" y="257937"/>
                  </a:cubicBezTo>
                  <a:cubicBezTo>
                    <a:pt x="1228630" y="258413"/>
                    <a:pt x="1226915" y="258890"/>
                    <a:pt x="1224820" y="259175"/>
                  </a:cubicBezTo>
                  <a:cubicBezTo>
                    <a:pt x="1222724" y="259461"/>
                    <a:pt x="1220057" y="259556"/>
                    <a:pt x="1216914" y="259556"/>
                  </a:cubicBezTo>
                  <a:cubicBezTo>
                    <a:pt x="1213580" y="259556"/>
                    <a:pt x="1210818" y="259366"/>
                    <a:pt x="1208818" y="259175"/>
                  </a:cubicBezTo>
                  <a:cubicBezTo>
                    <a:pt x="1206722" y="258890"/>
                    <a:pt x="1205008" y="258413"/>
                    <a:pt x="1203674" y="257937"/>
                  </a:cubicBezTo>
                  <a:cubicBezTo>
                    <a:pt x="1202436" y="257366"/>
                    <a:pt x="1201484" y="256794"/>
                    <a:pt x="1201007" y="256032"/>
                  </a:cubicBezTo>
                  <a:cubicBezTo>
                    <a:pt x="1200531" y="255365"/>
                    <a:pt x="1200150" y="254413"/>
                    <a:pt x="1200150" y="253365"/>
                  </a:cubicBezTo>
                  <a:lnTo>
                    <a:pt x="1200150" y="97155"/>
                  </a:lnTo>
                  <a:lnTo>
                    <a:pt x="1150811" y="97155"/>
                  </a:lnTo>
                  <a:cubicBezTo>
                    <a:pt x="1148715" y="118301"/>
                    <a:pt x="1146239" y="136970"/>
                    <a:pt x="1143191" y="153353"/>
                  </a:cubicBezTo>
                  <a:cubicBezTo>
                    <a:pt x="1140238" y="169736"/>
                    <a:pt x="1136809" y="184118"/>
                    <a:pt x="1133094" y="196310"/>
                  </a:cubicBezTo>
                  <a:cubicBezTo>
                    <a:pt x="1129379" y="208502"/>
                    <a:pt x="1125188" y="218789"/>
                    <a:pt x="1120521" y="227076"/>
                  </a:cubicBezTo>
                  <a:cubicBezTo>
                    <a:pt x="1115949" y="235458"/>
                    <a:pt x="1110806" y="242126"/>
                    <a:pt x="1105376" y="247269"/>
                  </a:cubicBezTo>
                  <a:cubicBezTo>
                    <a:pt x="1099852" y="252413"/>
                    <a:pt x="1093946" y="256127"/>
                    <a:pt x="1087469" y="258318"/>
                  </a:cubicBezTo>
                  <a:cubicBezTo>
                    <a:pt x="1081088" y="260509"/>
                    <a:pt x="1074134" y="261652"/>
                    <a:pt x="1066895" y="261652"/>
                  </a:cubicBezTo>
                  <a:cubicBezTo>
                    <a:pt x="1065752" y="261652"/>
                    <a:pt x="1064705" y="261461"/>
                    <a:pt x="1063847" y="261080"/>
                  </a:cubicBezTo>
                  <a:cubicBezTo>
                    <a:pt x="1062990" y="260699"/>
                    <a:pt x="1062323" y="259937"/>
                    <a:pt x="1061752" y="258890"/>
                  </a:cubicBezTo>
                  <a:cubicBezTo>
                    <a:pt x="1061180" y="257842"/>
                    <a:pt x="1060799" y="256318"/>
                    <a:pt x="1060514" y="254413"/>
                  </a:cubicBezTo>
                  <a:cubicBezTo>
                    <a:pt x="1060228" y="252508"/>
                    <a:pt x="1060133" y="250031"/>
                    <a:pt x="1060133" y="246888"/>
                  </a:cubicBezTo>
                  <a:cubicBezTo>
                    <a:pt x="1060133" y="243745"/>
                    <a:pt x="1060323" y="241173"/>
                    <a:pt x="1060514" y="239173"/>
                  </a:cubicBezTo>
                  <a:cubicBezTo>
                    <a:pt x="1060704" y="237077"/>
                    <a:pt x="1061085" y="235553"/>
                    <a:pt x="1061561" y="234315"/>
                  </a:cubicBezTo>
                  <a:cubicBezTo>
                    <a:pt x="1061942" y="233172"/>
                    <a:pt x="1062609" y="232315"/>
                    <a:pt x="1063276" y="231934"/>
                  </a:cubicBezTo>
                  <a:cubicBezTo>
                    <a:pt x="1064038" y="231553"/>
                    <a:pt x="1064895" y="231362"/>
                    <a:pt x="1065943" y="231362"/>
                  </a:cubicBezTo>
                  <a:cubicBezTo>
                    <a:pt x="1070324" y="231362"/>
                    <a:pt x="1074515" y="230410"/>
                    <a:pt x="1078516" y="228314"/>
                  </a:cubicBezTo>
                  <a:cubicBezTo>
                    <a:pt x="1082516" y="226219"/>
                    <a:pt x="1086136" y="222885"/>
                    <a:pt x="1089660" y="218218"/>
                  </a:cubicBezTo>
                  <a:cubicBezTo>
                    <a:pt x="1093089" y="213455"/>
                    <a:pt x="1096423" y="207359"/>
                    <a:pt x="1099471" y="199739"/>
                  </a:cubicBezTo>
                  <a:cubicBezTo>
                    <a:pt x="1102519" y="192119"/>
                    <a:pt x="1105281" y="182785"/>
                    <a:pt x="1107758" y="171641"/>
                  </a:cubicBezTo>
                  <a:cubicBezTo>
                    <a:pt x="1110234" y="160496"/>
                    <a:pt x="1112615" y="147447"/>
                    <a:pt x="1114901" y="132588"/>
                  </a:cubicBezTo>
                  <a:cubicBezTo>
                    <a:pt x="1117092" y="117634"/>
                    <a:pt x="1119378" y="100584"/>
                    <a:pt x="1121283" y="81248"/>
                  </a:cubicBezTo>
                  <a:cubicBezTo>
                    <a:pt x="1121569" y="77248"/>
                    <a:pt x="1122521" y="74295"/>
                    <a:pt x="1124141" y="72390"/>
                  </a:cubicBezTo>
                  <a:cubicBezTo>
                    <a:pt x="1125855" y="70485"/>
                    <a:pt x="1128141" y="69533"/>
                    <a:pt x="1131189" y="69533"/>
                  </a:cubicBezTo>
                  <a:lnTo>
                    <a:pt x="1223010" y="69533"/>
                  </a:lnTo>
                  <a:cubicBezTo>
                    <a:pt x="1226249" y="69533"/>
                    <a:pt x="1228630" y="70485"/>
                    <a:pt x="1230535" y="72390"/>
                  </a:cubicBezTo>
                  <a:cubicBezTo>
                    <a:pt x="1232249" y="74390"/>
                    <a:pt x="1233202" y="77248"/>
                    <a:pt x="1233202" y="81248"/>
                  </a:cubicBezTo>
                  <a:lnTo>
                    <a:pt x="1233202" y="253365"/>
                  </a:lnTo>
                  <a:close/>
                  <a:moveTo>
                    <a:pt x="1608296" y="161544"/>
                  </a:moveTo>
                  <a:cubicBezTo>
                    <a:pt x="1608296" y="176117"/>
                    <a:pt x="1606391" y="189548"/>
                    <a:pt x="1602486" y="201835"/>
                  </a:cubicBezTo>
                  <a:cubicBezTo>
                    <a:pt x="1598581" y="214217"/>
                    <a:pt x="1592866" y="224790"/>
                    <a:pt x="1585436" y="233648"/>
                  </a:cubicBezTo>
                  <a:cubicBezTo>
                    <a:pt x="1578007" y="242507"/>
                    <a:pt x="1568768" y="249460"/>
                    <a:pt x="1557909" y="254508"/>
                  </a:cubicBezTo>
                  <a:cubicBezTo>
                    <a:pt x="1547051" y="259556"/>
                    <a:pt x="1534668" y="262128"/>
                    <a:pt x="1520762" y="262128"/>
                  </a:cubicBezTo>
                  <a:cubicBezTo>
                    <a:pt x="1506474" y="262128"/>
                    <a:pt x="1494187" y="260128"/>
                    <a:pt x="1483900" y="256223"/>
                  </a:cubicBezTo>
                  <a:cubicBezTo>
                    <a:pt x="1473518" y="252317"/>
                    <a:pt x="1464850" y="246602"/>
                    <a:pt x="1457897" y="239078"/>
                  </a:cubicBezTo>
                  <a:cubicBezTo>
                    <a:pt x="1450943" y="231458"/>
                    <a:pt x="1445609" y="222218"/>
                    <a:pt x="1441990" y="211360"/>
                  </a:cubicBezTo>
                  <a:cubicBezTo>
                    <a:pt x="1438370" y="200406"/>
                    <a:pt x="1436180" y="188024"/>
                    <a:pt x="1435513" y="174117"/>
                  </a:cubicBezTo>
                  <a:lnTo>
                    <a:pt x="1395794" y="174117"/>
                  </a:lnTo>
                  <a:lnTo>
                    <a:pt x="1395794" y="253365"/>
                  </a:lnTo>
                  <a:cubicBezTo>
                    <a:pt x="1395794" y="254413"/>
                    <a:pt x="1395508" y="255365"/>
                    <a:pt x="1394936" y="256032"/>
                  </a:cubicBezTo>
                  <a:cubicBezTo>
                    <a:pt x="1394365" y="256794"/>
                    <a:pt x="1393508" y="257366"/>
                    <a:pt x="1392365" y="257937"/>
                  </a:cubicBezTo>
                  <a:cubicBezTo>
                    <a:pt x="1391126" y="258413"/>
                    <a:pt x="1389507" y="258890"/>
                    <a:pt x="1387412" y="259175"/>
                  </a:cubicBezTo>
                  <a:cubicBezTo>
                    <a:pt x="1385221" y="259461"/>
                    <a:pt x="1382459" y="259556"/>
                    <a:pt x="1379220" y="259556"/>
                  </a:cubicBezTo>
                  <a:cubicBezTo>
                    <a:pt x="1376077" y="259556"/>
                    <a:pt x="1373410" y="259366"/>
                    <a:pt x="1371314" y="259175"/>
                  </a:cubicBezTo>
                  <a:cubicBezTo>
                    <a:pt x="1369219" y="258890"/>
                    <a:pt x="1367504" y="258413"/>
                    <a:pt x="1366266" y="257937"/>
                  </a:cubicBezTo>
                  <a:cubicBezTo>
                    <a:pt x="1364933" y="257366"/>
                    <a:pt x="1364075" y="256794"/>
                    <a:pt x="1363694" y="256032"/>
                  </a:cubicBezTo>
                  <a:cubicBezTo>
                    <a:pt x="1363218" y="255365"/>
                    <a:pt x="1362932" y="254413"/>
                    <a:pt x="1362932" y="253365"/>
                  </a:cubicBezTo>
                  <a:lnTo>
                    <a:pt x="1362932" y="74581"/>
                  </a:lnTo>
                  <a:cubicBezTo>
                    <a:pt x="1362932" y="73533"/>
                    <a:pt x="1363218" y="72676"/>
                    <a:pt x="1363694" y="71819"/>
                  </a:cubicBezTo>
                  <a:cubicBezTo>
                    <a:pt x="1364075" y="71152"/>
                    <a:pt x="1364933" y="70485"/>
                    <a:pt x="1366266" y="69914"/>
                  </a:cubicBezTo>
                  <a:cubicBezTo>
                    <a:pt x="1367504" y="69247"/>
                    <a:pt x="1369124" y="68961"/>
                    <a:pt x="1371314" y="68771"/>
                  </a:cubicBezTo>
                  <a:cubicBezTo>
                    <a:pt x="1373505" y="68580"/>
                    <a:pt x="1376077" y="68390"/>
                    <a:pt x="1379220" y="68390"/>
                  </a:cubicBezTo>
                  <a:cubicBezTo>
                    <a:pt x="1382554" y="68390"/>
                    <a:pt x="1385221" y="68485"/>
                    <a:pt x="1387412" y="68771"/>
                  </a:cubicBezTo>
                  <a:cubicBezTo>
                    <a:pt x="1389221" y="68961"/>
                    <a:pt x="1390745" y="69247"/>
                    <a:pt x="1391888" y="69723"/>
                  </a:cubicBezTo>
                  <a:cubicBezTo>
                    <a:pt x="1392079" y="69818"/>
                    <a:pt x="1392269" y="69914"/>
                    <a:pt x="1392365" y="69914"/>
                  </a:cubicBezTo>
                  <a:cubicBezTo>
                    <a:pt x="1393508" y="70485"/>
                    <a:pt x="1394365" y="71152"/>
                    <a:pt x="1394936" y="71819"/>
                  </a:cubicBezTo>
                  <a:cubicBezTo>
                    <a:pt x="1395413" y="72581"/>
                    <a:pt x="1395794" y="73438"/>
                    <a:pt x="1395794" y="74581"/>
                  </a:cubicBezTo>
                  <a:lnTo>
                    <a:pt x="1395794" y="148114"/>
                  </a:lnTo>
                  <a:lnTo>
                    <a:pt x="1436275" y="148114"/>
                  </a:lnTo>
                  <a:cubicBezTo>
                    <a:pt x="1437513" y="135922"/>
                    <a:pt x="1440180" y="124778"/>
                    <a:pt x="1444371" y="114776"/>
                  </a:cubicBezTo>
                  <a:cubicBezTo>
                    <a:pt x="1448467" y="104680"/>
                    <a:pt x="1454182" y="96012"/>
                    <a:pt x="1461421" y="88773"/>
                  </a:cubicBezTo>
                  <a:cubicBezTo>
                    <a:pt x="1468565" y="81439"/>
                    <a:pt x="1477423" y="75819"/>
                    <a:pt x="1487710" y="71819"/>
                  </a:cubicBezTo>
                  <a:cubicBezTo>
                    <a:pt x="1497997" y="67723"/>
                    <a:pt x="1509998" y="65723"/>
                    <a:pt x="1523429" y="65723"/>
                  </a:cubicBezTo>
                  <a:cubicBezTo>
                    <a:pt x="1537716" y="65723"/>
                    <a:pt x="1550194" y="68009"/>
                    <a:pt x="1560767" y="72485"/>
                  </a:cubicBezTo>
                  <a:cubicBezTo>
                    <a:pt x="1571339" y="76962"/>
                    <a:pt x="1580198" y="83439"/>
                    <a:pt x="1587246" y="91726"/>
                  </a:cubicBezTo>
                  <a:cubicBezTo>
                    <a:pt x="1594199" y="100108"/>
                    <a:pt x="1599533" y="110109"/>
                    <a:pt x="1603058" y="122015"/>
                  </a:cubicBezTo>
                  <a:cubicBezTo>
                    <a:pt x="1606582" y="133826"/>
                    <a:pt x="1608296" y="146971"/>
                    <a:pt x="1608296" y="161544"/>
                  </a:cubicBezTo>
                  <a:lnTo>
                    <a:pt x="1608296" y="161544"/>
                  </a:lnTo>
                  <a:close/>
                  <a:moveTo>
                    <a:pt x="1574006" y="163735"/>
                  </a:moveTo>
                  <a:cubicBezTo>
                    <a:pt x="1574006" y="154400"/>
                    <a:pt x="1573149" y="145352"/>
                    <a:pt x="1571530" y="136874"/>
                  </a:cubicBezTo>
                  <a:cubicBezTo>
                    <a:pt x="1570006" y="128397"/>
                    <a:pt x="1567148" y="120872"/>
                    <a:pt x="1563338" y="114300"/>
                  </a:cubicBezTo>
                  <a:cubicBezTo>
                    <a:pt x="1559433" y="107823"/>
                    <a:pt x="1554194" y="102680"/>
                    <a:pt x="1547432" y="98774"/>
                  </a:cubicBezTo>
                  <a:cubicBezTo>
                    <a:pt x="1540764" y="94964"/>
                    <a:pt x="1532287" y="92964"/>
                    <a:pt x="1522095" y="92964"/>
                  </a:cubicBezTo>
                  <a:cubicBezTo>
                    <a:pt x="1512951" y="92964"/>
                    <a:pt x="1505045" y="94774"/>
                    <a:pt x="1498283" y="98393"/>
                  </a:cubicBezTo>
                  <a:cubicBezTo>
                    <a:pt x="1491520" y="101918"/>
                    <a:pt x="1485995" y="106871"/>
                    <a:pt x="1481614" y="113062"/>
                  </a:cubicBezTo>
                  <a:cubicBezTo>
                    <a:pt x="1477328" y="119253"/>
                    <a:pt x="1473994" y="126778"/>
                    <a:pt x="1471994" y="135350"/>
                  </a:cubicBezTo>
                  <a:cubicBezTo>
                    <a:pt x="1469898" y="143923"/>
                    <a:pt x="1468946" y="153257"/>
                    <a:pt x="1468946" y="163163"/>
                  </a:cubicBezTo>
                  <a:cubicBezTo>
                    <a:pt x="1468946" y="173165"/>
                    <a:pt x="1469708" y="182594"/>
                    <a:pt x="1471327" y="191262"/>
                  </a:cubicBezTo>
                  <a:cubicBezTo>
                    <a:pt x="1472851" y="199930"/>
                    <a:pt x="1475708" y="207455"/>
                    <a:pt x="1479613" y="213932"/>
                  </a:cubicBezTo>
                  <a:cubicBezTo>
                    <a:pt x="1483519" y="220313"/>
                    <a:pt x="1488758" y="225362"/>
                    <a:pt x="1495330" y="229076"/>
                  </a:cubicBezTo>
                  <a:cubicBezTo>
                    <a:pt x="1501997" y="232791"/>
                    <a:pt x="1510475" y="234506"/>
                    <a:pt x="1520762" y="234506"/>
                  </a:cubicBezTo>
                  <a:cubicBezTo>
                    <a:pt x="1529429" y="234506"/>
                    <a:pt x="1537049" y="232982"/>
                    <a:pt x="1543622" y="229934"/>
                  </a:cubicBezTo>
                  <a:cubicBezTo>
                    <a:pt x="1550289" y="226886"/>
                    <a:pt x="1555813" y="222409"/>
                    <a:pt x="1560290" y="216503"/>
                  </a:cubicBezTo>
                  <a:cubicBezTo>
                    <a:pt x="1564862" y="210598"/>
                    <a:pt x="1568196" y="203264"/>
                    <a:pt x="1570482" y="194405"/>
                  </a:cubicBezTo>
                  <a:cubicBezTo>
                    <a:pt x="1572768" y="185547"/>
                    <a:pt x="1574006" y="175260"/>
                    <a:pt x="1574006" y="163735"/>
                  </a:cubicBezTo>
                  <a:lnTo>
                    <a:pt x="1574006" y="163735"/>
                  </a:lnTo>
                  <a:close/>
                  <a:moveTo>
                    <a:pt x="1854137" y="226124"/>
                  </a:moveTo>
                  <a:cubicBezTo>
                    <a:pt x="1854137" y="228410"/>
                    <a:pt x="1854041" y="230315"/>
                    <a:pt x="1853946" y="232029"/>
                  </a:cubicBezTo>
                  <a:cubicBezTo>
                    <a:pt x="1853756" y="233648"/>
                    <a:pt x="1853565" y="235077"/>
                    <a:pt x="1853279" y="236125"/>
                  </a:cubicBezTo>
                  <a:cubicBezTo>
                    <a:pt x="1852898" y="237268"/>
                    <a:pt x="1852517" y="238316"/>
                    <a:pt x="1852041" y="239078"/>
                  </a:cubicBezTo>
                  <a:cubicBezTo>
                    <a:pt x="1851565" y="239935"/>
                    <a:pt x="1850517" y="241268"/>
                    <a:pt x="1848803" y="242888"/>
                  </a:cubicBezTo>
                  <a:cubicBezTo>
                    <a:pt x="1847183" y="244507"/>
                    <a:pt x="1844326" y="246602"/>
                    <a:pt x="1840421" y="249079"/>
                  </a:cubicBezTo>
                  <a:cubicBezTo>
                    <a:pt x="1836420" y="251555"/>
                    <a:pt x="1831943" y="253651"/>
                    <a:pt x="1826990" y="255556"/>
                  </a:cubicBezTo>
                  <a:cubicBezTo>
                    <a:pt x="1822037" y="257556"/>
                    <a:pt x="1816608" y="259080"/>
                    <a:pt x="1810798" y="260223"/>
                  </a:cubicBezTo>
                  <a:cubicBezTo>
                    <a:pt x="1804988" y="261461"/>
                    <a:pt x="1798892" y="262033"/>
                    <a:pt x="1792700" y="262033"/>
                  </a:cubicBezTo>
                  <a:cubicBezTo>
                    <a:pt x="1779842" y="262033"/>
                    <a:pt x="1768507" y="259842"/>
                    <a:pt x="1758601" y="255651"/>
                  </a:cubicBezTo>
                  <a:cubicBezTo>
                    <a:pt x="1748600" y="251365"/>
                    <a:pt x="1740408" y="245174"/>
                    <a:pt x="1733645" y="237077"/>
                  </a:cubicBezTo>
                  <a:cubicBezTo>
                    <a:pt x="1726978" y="228981"/>
                    <a:pt x="1721834" y="218885"/>
                    <a:pt x="1718310" y="207074"/>
                  </a:cubicBezTo>
                  <a:cubicBezTo>
                    <a:pt x="1714881" y="195167"/>
                    <a:pt x="1713071" y="181451"/>
                    <a:pt x="1713071" y="166021"/>
                  </a:cubicBezTo>
                  <a:cubicBezTo>
                    <a:pt x="1713071" y="148400"/>
                    <a:pt x="1715167" y="133255"/>
                    <a:pt x="1719548" y="120587"/>
                  </a:cubicBezTo>
                  <a:cubicBezTo>
                    <a:pt x="1723834" y="108014"/>
                    <a:pt x="1729740" y="97631"/>
                    <a:pt x="1737265" y="89535"/>
                  </a:cubicBezTo>
                  <a:cubicBezTo>
                    <a:pt x="1744694" y="81439"/>
                    <a:pt x="1753553" y="75438"/>
                    <a:pt x="1763649" y="71533"/>
                  </a:cubicBezTo>
                  <a:cubicBezTo>
                    <a:pt x="1773841" y="67628"/>
                    <a:pt x="1784699" y="65627"/>
                    <a:pt x="1796510" y="65627"/>
                  </a:cubicBezTo>
                  <a:cubicBezTo>
                    <a:pt x="1802225" y="65627"/>
                    <a:pt x="1807750" y="66199"/>
                    <a:pt x="1813084" y="67247"/>
                  </a:cubicBezTo>
                  <a:cubicBezTo>
                    <a:pt x="1818418" y="68294"/>
                    <a:pt x="1823371" y="69723"/>
                    <a:pt x="1827848" y="71342"/>
                  </a:cubicBezTo>
                  <a:cubicBezTo>
                    <a:pt x="1832324" y="73057"/>
                    <a:pt x="1836325" y="75057"/>
                    <a:pt x="1839849" y="77343"/>
                  </a:cubicBezTo>
                  <a:cubicBezTo>
                    <a:pt x="1843373" y="79534"/>
                    <a:pt x="1845945" y="81439"/>
                    <a:pt x="1847469" y="83153"/>
                  </a:cubicBezTo>
                  <a:cubicBezTo>
                    <a:pt x="1849088" y="84677"/>
                    <a:pt x="1850231" y="86011"/>
                    <a:pt x="1850708" y="86963"/>
                  </a:cubicBezTo>
                  <a:cubicBezTo>
                    <a:pt x="1851279" y="87821"/>
                    <a:pt x="1851851" y="88868"/>
                    <a:pt x="1852232" y="90202"/>
                  </a:cubicBezTo>
                  <a:cubicBezTo>
                    <a:pt x="1852613" y="91535"/>
                    <a:pt x="1852898" y="92869"/>
                    <a:pt x="1853089" y="94488"/>
                  </a:cubicBezTo>
                  <a:cubicBezTo>
                    <a:pt x="1853184" y="96012"/>
                    <a:pt x="1853279" y="98108"/>
                    <a:pt x="1853279" y="100489"/>
                  </a:cubicBezTo>
                  <a:cubicBezTo>
                    <a:pt x="1853279" y="105632"/>
                    <a:pt x="1852708" y="109252"/>
                    <a:pt x="1851565" y="111252"/>
                  </a:cubicBezTo>
                  <a:cubicBezTo>
                    <a:pt x="1850327" y="113348"/>
                    <a:pt x="1848898" y="114395"/>
                    <a:pt x="1847183" y="114395"/>
                  </a:cubicBezTo>
                  <a:cubicBezTo>
                    <a:pt x="1845183" y="114395"/>
                    <a:pt x="1842897" y="113348"/>
                    <a:pt x="1840325" y="111157"/>
                  </a:cubicBezTo>
                  <a:cubicBezTo>
                    <a:pt x="1837754" y="108966"/>
                    <a:pt x="1834515" y="106585"/>
                    <a:pt x="1830515" y="103918"/>
                  </a:cubicBezTo>
                  <a:cubicBezTo>
                    <a:pt x="1826609" y="101251"/>
                    <a:pt x="1821752" y="98870"/>
                    <a:pt x="1816132" y="96679"/>
                  </a:cubicBezTo>
                  <a:cubicBezTo>
                    <a:pt x="1810512" y="94488"/>
                    <a:pt x="1803845" y="93345"/>
                    <a:pt x="1796129" y="93345"/>
                  </a:cubicBezTo>
                  <a:cubicBezTo>
                    <a:pt x="1780413" y="93345"/>
                    <a:pt x="1768316" y="99441"/>
                    <a:pt x="1759934" y="111538"/>
                  </a:cubicBezTo>
                  <a:cubicBezTo>
                    <a:pt x="1751552" y="123635"/>
                    <a:pt x="1747361" y="141256"/>
                    <a:pt x="1747361" y="164306"/>
                  </a:cubicBezTo>
                  <a:cubicBezTo>
                    <a:pt x="1747361" y="175832"/>
                    <a:pt x="1748409" y="185928"/>
                    <a:pt x="1750600" y="194596"/>
                  </a:cubicBezTo>
                  <a:cubicBezTo>
                    <a:pt x="1752791" y="203264"/>
                    <a:pt x="1756029" y="210598"/>
                    <a:pt x="1760220" y="216313"/>
                  </a:cubicBezTo>
                  <a:cubicBezTo>
                    <a:pt x="1764506" y="222123"/>
                    <a:pt x="1769650" y="226505"/>
                    <a:pt x="1775841" y="229362"/>
                  </a:cubicBezTo>
                  <a:cubicBezTo>
                    <a:pt x="1782032" y="232220"/>
                    <a:pt x="1789081" y="233648"/>
                    <a:pt x="1796987" y="233648"/>
                  </a:cubicBezTo>
                  <a:cubicBezTo>
                    <a:pt x="1804511" y="233648"/>
                    <a:pt x="1811179" y="232410"/>
                    <a:pt x="1816894" y="230029"/>
                  </a:cubicBezTo>
                  <a:cubicBezTo>
                    <a:pt x="1822609" y="227648"/>
                    <a:pt x="1827562" y="224981"/>
                    <a:pt x="1831658" y="222123"/>
                  </a:cubicBezTo>
                  <a:cubicBezTo>
                    <a:pt x="1835849" y="219266"/>
                    <a:pt x="1839373" y="216694"/>
                    <a:pt x="1842230" y="214408"/>
                  </a:cubicBezTo>
                  <a:cubicBezTo>
                    <a:pt x="1845088" y="212122"/>
                    <a:pt x="1847279" y="210979"/>
                    <a:pt x="1848898" y="210979"/>
                  </a:cubicBezTo>
                  <a:cubicBezTo>
                    <a:pt x="1849755" y="210979"/>
                    <a:pt x="1850612" y="211265"/>
                    <a:pt x="1851279" y="211741"/>
                  </a:cubicBezTo>
                  <a:cubicBezTo>
                    <a:pt x="1851946" y="212312"/>
                    <a:pt x="1852517" y="213170"/>
                    <a:pt x="1852994" y="214503"/>
                  </a:cubicBezTo>
                  <a:cubicBezTo>
                    <a:pt x="1853470" y="215837"/>
                    <a:pt x="1853756" y="217361"/>
                    <a:pt x="1853946" y="219266"/>
                  </a:cubicBezTo>
                  <a:cubicBezTo>
                    <a:pt x="1854041" y="221266"/>
                    <a:pt x="1854137" y="223457"/>
                    <a:pt x="1854137" y="226124"/>
                  </a:cubicBezTo>
                  <a:lnTo>
                    <a:pt x="1854137" y="22612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834516CA-A97C-42CA-8170-1205F8EF538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l="18761" t="52001" r="38757" b="-1"/>
          <a:stretch/>
        </p:blipFill>
        <p:spPr>
          <a:xfrm>
            <a:off x="1428210" y="0"/>
            <a:ext cx="455050" cy="165155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5E8C886D-A533-44C7-A839-00FBFE057DC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 t="47695"/>
          <a:stretch/>
        </p:blipFill>
        <p:spPr>
          <a:xfrm rot="5400000">
            <a:off x="10696543" y="2486656"/>
            <a:ext cx="1152525" cy="183838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="" xmlns:a16="http://schemas.microsoft.com/office/drawing/2014/main" id="{454B5092-85F1-4E46-964B-070F00F23B0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096304" y="1917854"/>
            <a:ext cx="3019425" cy="3000375"/>
          </a:xfrm>
          <a:prstGeom prst="rect">
            <a:avLst/>
          </a:prstGeom>
        </p:spPr>
      </p:pic>
      <p:grpSp>
        <p:nvGrpSpPr>
          <p:cNvPr id="39" name="Группа 38">
            <a:extLst>
              <a:ext uri="{FF2B5EF4-FFF2-40B4-BE49-F238E27FC236}">
                <a16:creationId xmlns="" xmlns:a16="http://schemas.microsoft.com/office/drawing/2014/main" id="{3BC428D2-B772-4514-8224-6374732E4C49}"/>
              </a:ext>
            </a:extLst>
          </p:cNvPr>
          <p:cNvGrpSpPr/>
          <p:nvPr/>
        </p:nvGrpSpPr>
        <p:grpSpPr>
          <a:xfrm>
            <a:off x="7869544" y="2728307"/>
            <a:ext cx="1472944" cy="1126668"/>
            <a:chOff x="948550" y="518050"/>
            <a:chExt cx="421939" cy="322745"/>
          </a:xfrm>
        </p:grpSpPr>
        <p:sp>
          <p:nvSpPr>
            <p:cNvPr id="37" name="Полилиния: фигура 36">
              <a:extLst>
                <a:ext uri="{FF2B5EF4-FFF2-40B4-BE49-F238E27FC236}">
                  <a16:creationId xmlns="" xmlns:a16="http://schemas.microsoft.com/office/drawing/2014/main" id="{A5897FD2-CD55-47CB-B14C-6B64A8A65FF8}"/>
                </a:ext>
              </a:extLst>
            </p:cNvPr>
            <p:cNvSpPr/>
            <p:nvPr/>
          </p:nvSpPr>
          <p:spPr>
            <a:xfrm>
              <a:off x="948550" y="518050"/>
              <a:ext cx="277359" cy="322745"/>
            </a:xfrm>
            <a:custGeom>
              <a:avLst/>
              <a:gdLst>
                <a:gd name="connsiteX0" fmla="*/ 402145 w 523875"/>
                <a:gd name="connsiteY0" fmla="*/ 0 h 609600"/>
                <a:gd name="connsiteX1" fmla="*/ 528733 w 523875"/>
                <a:gd name="connsiteY1" fmla="*/ 192215 h 609600"/>
                <a:gd name="connsiteX2" fmla="*/ 475869 w 523875"/>
                <a:gd name="connsiteY2" fmla="*/ 272415 h 609600"/>
                <a:gd name="connsiteX3" fmla="*/ 402145 w 523875"/>
                <a:gd name="connsiteY3" fmla="*/ 160496 h 609600"/>
                <a:gd name="connsiteX4" fmla="*/ 105632 w 523875"/>
                <a:gd name="connsiteY4" fmla="*/ 611410 h 609600"/>
                <a:gd name="connsiteX5" fmla="*/ 0 w 523875"/>
                <a:gd name="connsiteY5" fmla="*/ 611410 h 609600"/>
                <a:gd name="connsiteX6" fmla="*/ 402145 w 523875"/>
                <a:gd name="connsiteY6" fmla="*/ 0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3875" h="609600">
                  <a:moveTo>
                    <a:pt x="402145" y="0"/>
                  </a:moveTo>
                  <a:lnTo>
                    <a:pt x="528733" y="192215"/>
                  </a:lnTo>
                  <a:lnTo>
                    <a:pt x="475869" y="272415"/>
                  </a:lnTo>
                  <a:lnTo>
                    <a:pt x="402145" y="160496"/>
                  </a:lnTo>
                  <a:lnTo>
                    <a:pt x="105632" y="611410"/>
                  </a:lnTo>
                  <a:lnTo>
                    <a:pt x="0" y="611410"/>
                  </a:lnTo>
                  <a:lnTo>
                    <a:pt x="402145" y="0"/>
                  </a:lnTo>
                  <a:close/>
                </a:path>
              </a:pathLst>
            </a:custGeom>
            <a:solidFill>
              <a:schemeClr val="bg1"/>
            </a:solidFill>
            <a:ln w="13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8" name="Полилиния: фигура 37">
              <a:extLst>
                <a:ext uri="{FF2B5EF4-FFF2-40B4-BE49-F238E27FC236}">
                  <a16:creationId xmlns="" xmlns:a16="http://schemas.microsoft.com/office/drawing/2014/main" id="{703AD567-B554-4565-AC7E-50845B75693F}"/>
                </a:ext>
              </a:extLst>
            </p:cNvPr>
            <p:cNvSpPr/>
            <p:nvPr/>
          </p:nvSpPr>
          <p:spPr>
            <a:xfrm>
              <a:off x="1118344" y="647401"/>
              <a:ext cx="252145" cy="191630"/>
            </a:xfrm>
            <a:custGeom>
              <a:avLst/>
              <a:gdLst>
                <a:gd name="connsiteX0" fmla="*/ 241840 w 476250"/>
                <a:gd name="connsiteY0" fmla="*/ 0 h 361950"/>
                <a:gd name="connsiteX1" fmla="*/ 483680 w 476250"/>
                <a:gd name="connsiteY1" fmla="*/ 367094 h 361950"/>
                <a:gd name="connsiteX2" fmla="*/ 378047 w 476250"/>
                <a:gd name="connsiteY2" fmla="*/ 367094 h 361950"/>
                <a:gd name="connsiteX3" fmla="*/ 241935 w 476250"/>
                <a:gd name="connsiteY3" fmla="*/ 160401 h 361950"/>
                <a:gd name="connsiteX4" fmla="*/ 105727 w 476250"/>
                <a:gd name="connsiteY4" fmla="*/ 367094 h 361950"/>
                <a:gd name="connsiteX5" fmla="*/ 0 w 476250"/>
                <a:gd name="connsiteY5" fmla="*/ 367094 h 361950"/>
                <a:gd name="connsiteX6" fmla="*/ 241840 w 476250"/>
                <a:gd name="connsiteY6" fmla="*/ 0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361950">
                  <a:moveTo>
                    <a:pt x="241840" y="0"/>
                  </a:moveTo>
                  <a:lnTo>
                    <a:pt x="483680" y="367094"/>
                  </a:lnTo>
                  <a:lnTo>
                    <a:pt x="378047" y="367094"/>
                  </a:lnTo>
                  <a:lnTo>
                    <a:pt x="241935" y="160401"/>
                  </a:lnTo>
                  <a:lnTo>
                    <a:pt x="105727" y="367094"/>
                  </a:lnTo>
                  <a:lnTo>
                    <a:pt x="0" y="367094"/>
                  </a:lnTo>
                  <a:lnTo>
                    <a:pt x="241840" y="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35" name="Группа 34"/>
          <p:cNvGrpSpPr/>
          <p:nvPr/>
        </p:nvGrpSpPr>
        <p:grpSpPr bwMode="auto">
          <a:xfrm>
            <a:off x="515110" y="5667358"/>
            <a:ext cx="4526944" cy="877163"/>
            <a:chOff x="371475" y="5464046"/>
            <a:chExt cx="4526944" cy="877163"/>
          </a:xfrm>
        </p:grpSpPr>
        <p:sp>
          <p:nvSpPr>
            <p:cNvPr id="40" name="Прямоугольник 39"/>
            <p:cNvSpPr/>
            <p:nvPr/>
          </p:nvSpPr>
          <p:spPr bwMode="auto">
            <a:xfrm>
              <a:off x="371475" y="5474992"/>
              <a:ext cx="1368150" cy="263154"/>
            </a:xfrm>
            <a:prstGeom prst="rect">
              <a:avLst/>
            </a:prstGeom>
            <a:solidFill>
              <a:srgbClr val="FF5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41" name="Прямоугольник 40"/>
            <p:cNvSpPr/>
            <p:nvPr/>
          </p:nvSpPr>
          <p:spPr bwMode="auto">
            <a:xfrm>
              <a:off x="371475" y="5464046"/>
              <a:ext cx="4526944" cy="87716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spcAft>
                  <a:spcPts val="1200"/>
                </a:spcAft>
                <a:defRPr/>
              </a:pPr>
              <a:r>
                <a:rPr lang="ru-RU" sz="1200" b="1" dirty="0">
                  <a:solidFill>
                    <a:schemeClr val="bg1"/>
                  </a:solidFill>
                  <a:latin typeface="Cera Pro"/>
                </a:rPr>
                <a:t>Головной офис:</a:t>
              </a:r>
              <a:endParaRPr dirty="0"/>
            </a:p>
            <a:p>
              <a:pPr>
                <a:spcAft>
                  <a:spcPts val="600"/>
                </a:spcAft>
                <a:defRPr/>
              </a:pPr>
              <a:r>
                <a:rPr lang="ru-RU" sz="1200" dirty="0">
                  <a:solidFill>
                    <a:schemeClr val="bg1"/>
                  </a:solidFill>
                  <a:latin typeface="Cera Pro"/>
                </a:rPr>
                <a:t>183039 Мурманск, улица Академика </a:t>
              </a:r>
              <a:r>
                <a:rPr lang="ru-RU" sz="1200" dirty="0" err="1">
                  <a:solidFill>
                    <a:schemeClr val="bg1"/>
                  </a:solidFill>
                  <a:latin typeface="Cera Pro"/>
                </a:rPr>
                <a:t>Книповича</a:t>
              </a:r>
              <a:r>
                <a:rPr lang="en-US" sz="1200" dirty="0">
                  <a:solidFill>
                    <a:schemeClr val="bg1"/>
                  </a:solidFill>
                  <a:latin typeface="Cera Pro"/>
                </a:rPr>
                <a:t>,</a:t>
              </a:r>
              <a:r>
                <a:rPr lang="ru-RU" sz="1200" dirty="0">
                  <a:solidFill>
                    <a:schemeClr val="bg1"/>
                  </a:solidFill>
                  <a:latin typeface="Cera Pro"/>
                </a:rPr>
                <a:t> 19А</a:t>
              </a:r>
              <a:endParaRPr dirty="0"/>
            </a:p>
            <a:p>
              <a:pPr marL="263525">
                <a:defRPr/>
              </a:pPr>
              <a:r>
                <a:rPr lang="ru-RU" sz="1200" dirty="0">
                  <a:solidFill>
                    <a:schemeClr val="bg1"/>
                  </a:solidFill>
                  <a:latin typeface="Cera Pro"/>
                </a:rPr>
                <a:t>(8152) 692-702          Линия консультаций: (8152) 55-47-44</a:t>
              </a:r>
              <a:endParaRPr dirty="0"/>
            </a:p>
          </p:txBody>
        </p:sp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15"/>
            <a:stretch/>
          </p:blipFill>
          <p:spPr bwMode="auto">
            <a:xfrm>
              <a:off x="1975189" y="6132109"/>
              <a:ext cx="144000" cy="144000"/>
            </a:xfrm>
            <a:prstGeom prst="rect">
              <a:avLst/>
            </a:prstGeom>
          </p:spPr>
        </p:pic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16"/>
            <a:stretch/>
          </p:blipFill>
          <p:spPr bwMode="auto">
            <a:xfrm>
              <a:off x="469635" y="6132109"/>
              <a:ext cx="144000" cy="144000"/>
            </a:xfrm>
            <a:prstGeom prst="rect">
              <a:avLst/>
            </a:prstGeom>
          </p:spPr>
        </p:pic>
      </p:grpSp>
      <p:grpSp>
        <p:nvGrpSpPr>
          <p:cNvPr id="44" name="Группа 43"/>
          <p:cNvGrpSpPr/>
          <p:nvPr/>
        </p:nvGrpSpPr>
        <p:grpSpPr bwMode="auto">
          <a:xfrm>
            <a:off x="5408658" y="5667358"/>
            <a:ext cx="3812353" cy="877163"/>
            <a:chOff x="4567718" y="5464046"/>
            <a:chExt cx="3812353" cy="877163"/>
          </a:xfrm>
        </p:grpSpPr>
        <p:sp>
          <p:nvSpPr>
            <p:cNvPr id="45" name="Прямоугольник 44"/>
            <p:cNvSpPr/>
            <p:nvPr/>
          </p:nvSpPr>
          <p:spPr bwMode="auto">
            <a:xfrm>
              <a:off x="4567718" y="5474992"/>
              <a:ext cx="1764000" cy="263154"/>
            </a:xfrm>
            <a:prstGeom prst="rect">
              <a:avLst/>
            </a:prstGeom>
            <a:solidFill>
              <a:srgbClr val="FF5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46" name="Прямоугольник 45"/>
            <p:cNvSpPr/>
            <p:nvPr/>
          </p:nvSpPr>
          <p:spPr bwMode="auto">
            <a:xfrm>
              <a:off x="4592093" y="5464046"/>
              <a:ext cx="3787978" cy="87716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spcAft>
                  <a:spcPts val="1200"/>
                </a:spcAft>
                <a:defRPr/>
              </a:pPr>
              <a:r>
                <a:rPr lang="ru-RU" sz="1200" b="1" dirty="0">
                  <a:solidFill>
                    <a:schemeClr val="bg1"/>
                  </a:solidFill>
                  <a:latin typeface="Cera Pro"/>
                </a:rPr>
                <a:t>Офис «Балтийский»:</a:t>
              </a:r>
              <a:endParaRPr dirty="0"/>
            </a:p>
            <a:p>
              <a:pPr>
                <a:spcAft>
                  <a:spcPts val="600"/>
                </a:spcAft>
                <a:defRPr/>
              </a:pPr>
              <a:r>
                <a:rPr lang="ru-RU" sz="1200" dirty="0">
                  <a:solidFill>
                    <a:schemeClr val="bg1"/>
                  </a:solidFill>
                  <a:latin typeface="Cera Pro"/>
                </a:rPr>
                <a:t>С.-Петербург, </a:t>
              </a:r>
              <a:r>
                <a:rPr lang="ru-RU" sz="1200" dirty="0" err="1">
                  <a:solidFill>
                    <a:schemeClr val="bg1"/>
                  </a:solidFill>
                  <a:latin typeface="Cera Pro"/>
                </a:rPr>
                <a:t>Фермское</a:t>
              </a:r>
              <a:r>
                <a:rPr lang="ru-RU" sz="1200" dirty="0">
                  <a:solidFill>
                    <a:schemeClr val="bg1"/>
                  </a:solidFill>
                  <a:latin typeface="Cera Pro"/>
                </a:rPr>
                <a:t> шоссе., д. 12К, оф. 67Н</a:t>
              </a:r>
              <a:endParaRPr dirty="0"/>
            </a:p>
            <a:p>
              <a:pPr marL="263525">
                <a:defRPr/>
              </a:pPr>
              <a:r>
                <a:rPr lang="ru-RU" sz="1200" dirty="0">
                  <a:solidFill>
                    <a:schemeClr val="bg1"/>
                  </a:solidFill>
                  <a:latin typeface="Cera Pro"/>
                </a:rPr>
                <a:t>(812) 906-80-98</a:t>
              </a:r>
              <a:endParaRPr lang="en-US" sz="1200" dirty="0">
                <a:solidFill>
                  <a:schemeClr val="bg1"/>
                </a:solidFill>
                <a:latin typeface="Cera Pro"/>
              </a:endParaRPr>
            </a:p>
          </p:txBody>
        </p:sp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16"/>
            <a:stretch/>
          </p:blipFill>
          <p:spPr bwMode="auto">
            <a:xfrm>
              <a:off x="4678678" y="6132109"/>
              <a:ext cx="144000" cy="144000"/>
            </a:xfrm>
            <a:prstGeom prst="rect">
              <a:avLst/>
            </a:prstGeom>
          </p:spPr>
        </p:pic>
      </p:grpSp>
      <p:sp>
        <p:nvSpPr>
          <p:cNvPr id="48" name="Прямоугольник 47"/>
          <p:cNvSpPr/>
          <p:nvPr/>
        </p:nvSpPr>
        <p:spPr bwMode="auto">
          <a:xfrm>
            <a:off x="9912424" y="6005912"/>
            <a:ext cx="2055430" cy="538609"/>
          </a:xfrm>
          <a:prstGeom prst="rect">
            <a:avLst/>
          </a:prstGeom>
          <a:grp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1200" b="1" dirty="0">
                <a:solidFill>
                  <a:schemeClr val="bg1"/>
                </a:solidFill>
                <a:latin typeface="Cera Pro"/>
              </a:rPr>
              <a:t>it-pole.com</a:t>
            </a:r>
          </a:p>
          <a:p>
            <a:pPr>
              <a:spcAft>
                <a:spcPts val="60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Cera Pro"/>
              </a:rPr>
              <a:t>info@it-pole.com</a:t>
            </a:r>
            <a:endParaRPr lang="ru-RU" sz="1200" dirty="0">
              <a:solidFill>
                <a:schemeClr val="bg1"/>
              </a:solidFill>
              <a:latin typeface="Cera Pro"/>
            </a:endParaRPr>
          </a:p>
        </p:txBody>
      </p:sp>
    </p:spTree>
    <p:extLst>
      <p:ext uri="{BB962C8B-B14F-4D97-AF65-F5344CB8AC3E}">
        <p14:creationId xmlns:p14="http://schemas.microsoft.com/office/powerpoint/2010/main" val="127216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7584" y="1864"/>
            <a:ext cx="11969820" cy="6855057"/>
          </a:xfrm>
          <a:prstGeom prst="rect">
            <a:avLst/>
          </a:prstGeom>
        </p:spPr>
      </p:pic>
      <p:sp>
        <p:nvSpPr>
          <p:cNvPr id="1987247808" name="Номер слайда 5"/>
          <p:cNvSpPr txBox="1"/>
          <p:nvPr/>
        </p:nvSpPr>
        <p:spPr bwMode="auto">
          <a:xfrm>
            <a:off x="11188085" y="6550749"/>
            <a:ext cx="760845" cy="3736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>
              <a:defRPr sz="2800" b="1">
                <a:solidFill>
                  <a:schemeClr val="bg1">
                    <a:lumMod val="85000"/>
                    <a:alpha val="70000"/>
                  </a:schemeClr>
                </a:solidFill>
                <a:latin typeface="Cera Pro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E68B7E3-EB86-59D9-300A-5C3343C2CD05}" type="slidenum">
              <a:rPr lang="ru-RU"/>
              <a:t>3</a:t>
            </a:fld>
            <a:endParaRPr lang="ru-RU"/>
          </a:p>
        </p:txBody>
      </p:sp>
      <p:sp>
        <p:nvSpPr>
          <p:cNvPr id="547087656" name="Прямоугольник 3"/>
          <p:cNvSpPr/>
          <p:nvPr/>
        </p:nvSpPr>
        <p:spPr bwMode="auto">
          <a:xfrm>
            <a:off x="299733" y="632161"/>
            <a:ext cx="8364318" cy="579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dirty="0">
                <a:latin typeface="Arial Black"/>
              </a:rPr>
              <a:t>Наши </a:t>
            </a:r>
            <a:r>
              <a:rPr lang="ru-RU" sz="3200" dirty="0">
                <a:solidFill>
                  <a:srgbClr val="1475CF"/>
                </a:solidFill>
                <a:latin typeface="Arial Black"/>
              </a:rPr>
              <a:t>услуги</a:t>
            </a:r>
            <a:endParaRPr sz="3200" dirty="0">
              <a:solidFill>
                <a:srgbClr val="1475CF"/>
              </a:solidFill>
              <a:latin typeface="Arial Black"/>
            </a:endParaRPr>
          </a:p>
        </p:txBody>
      </p:sp>
      <p:sp>
        <p:nvSpPr>
          <p:cNvPr id="1624563778" name="Прямоугольник 1"/>
          <p:cNvSpPr/>
          <p:nvPr/>
        </p:nvSpPr>
        <p:spPr bwMode="auto">
          <a:xfrm>
            <a:off x="371475" y="1626141"/>
            <a:ext cx="5544000" cy="2070000"/>
          </a:xfrm>
          <a:prstGeom prst="rect">
            <a:avLst/>
          </a:prstGeom>
          <a:solidFill>
            <a:srgbClr val="1475CF"/>
          </a:solidFill>
          <a:ln w="12700"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89328663" name="Прямоугольник 3"/>
          <p:cNvSpPr/>
          <p:nvPr/>
        </p:nvSpPr>
        <p:spPr bwMode="auto">
          <a:xfrm>
            <a:off x="6210506" y="1613463"/>
            <a:ext cx="5544000" cy="207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86882727" name="Текст 2"/>
          <p:cNvSpPr txBox="1"/>
          <p:nvPr/>
        </p:nvSpPr>
        <p:spPr bwMode="auto">
          <a:xfrm>
            <a:off x="649399" y="2386732"/>
            <a:ext cx="4870537" cy="997200"/>
          </a:xfrm>
          <a:prstGeom prst="rect">
            <a:avLst/>
          </a:prstGeom>
        </p:spPr>
        <p:txBody>
          <a:bodyPr/>
          <a:lstStyle>
            <a:lvl1pPr marL="228600" indent="-228600" algn="l" defTabSz="914400"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Cera Pro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Cera Pro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Cera Pro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Cera Pro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Cera Pro"/>
                <a:ea typeface="+mn-ea"/>
                <a:cs typeface="+mn-cs"/>
              </a:defRPr>
            </a:lvl5pPr>
            <a:lvl6pPr marL="2514599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ea typeface="Cera Pro"/>
                <a:cs typeface="Cera Pro"/>
              </a:rPr>
              <a:t>Аутсорсинг </a:t>
            </a:r>
            <a:r>
              <a:rPr lang="ru-RU" sz="1400" dirty="0">
                <a:solidFill>
                  <a:schemeClr val="bg1"/>
                </a:solidFill>
                <a:ea typeface="Cera Pro"/>
                <a:cs typeface="Cera Pro"/>
              </a:rPr>
              <a:t>управления </a:t>
            </a:r>
            <a:r>
              <a:rPr lang="ru-RU" sz="1400" dirty="0" smtClean="0">
                <a:solidFill>
                  <a:schemeClr val="bg1"/>
                </a:solidFill>
                <a:ea typeface="Cera Pro"/>
                <a:cs typeface="Cera Pro"/>
              </a:rPr>
              <a:t>ИТ-проектами, аудит </a:t>
            </a:r>
            <a:r>
              <a:rPr lang="ru-RU" sz="1400" b="0" i="0" u="none" strike="noStrike" cap="none" spc="0" dirty="0">
                <a:solidFill>
                  <a:schemeClr val="bg1"/>
                </a:solidFill>
                <a:latin typeface="Cera Pro"/>
                <a:ea typeface="Cera Pro"/>
                <a:cs typeface="Cera Pro"/>
              </a:rPr>
              <a:t>и оптимизация ИТ-инфраструктуры, внедрение, настройка ПО и оборудования, </a:t>
            </a:r>
            <a:r>
              <a:rPr lang="ru-RU" sz="1400" dirty="0">
                <a:solidFill>
                  <a:schemeClr val="bg1"/>
                </a:solidFill>
                <a:ea typeface="Cera Pro"/>
                <a:cs typeface="Cera Pro"/>
              </a:rPr>
              <a:t>миграция баз данных </a:t>
            </a:r>
            <a:r>
              <a:rPr lang="ru-RU" sz="1400" dirty="0" smtClean="0">
                <a:solidFill>
                  <a:schemeClr val="bg1"/>
                </a:solidFill>
                <a:ea typeface="Cera Pro"/>
                <a:cs typeface="Cera Pro"/>
              </a:rPr>
              <a:t>на СУБД </a:t>
            </a:r>
            <a:r>
              <a:rPr lang="ru-RU" sz="1400" dirty="0" err="1" smtClean="0">
                <a:solidFill>
                  <a:schemeClr val="bg1"/>
                </a:solidFill>
                <a:ea typeface="Cera Pro"/>
                <a:cs typeface="Cera Pro"/>
              </a:rPr>
              <a:t>PostgreSQL</a:t>
            </a:r>
            <a:r>
              <a:rPr lang="ru-RU" sz="1400" dirty="0" smtClean="0">
                <a:solidFill>
                  <a:schemeClr val="bg1"/>
                </a:solidFill>
                <a:ea typeface="Cera Pro"/>
                <a:cs typeface="Cera Pro"/>
              </a:rPr>
              <a:t>, обслуживание </a:t>
            </a:r>
            <a:r>
              <a:rPr lang="ru-RU" sz="1400" b="0" i="0" u="none" strike="noStrike" cap="none" spc="0" dirty="0">
                <a:solidFill>
                  <a:schemeClr val="bg1"/>
                </a:solidFill>
                <a:latin typeface="Cera Pro"/>
                <a:ea typeface="Cera Pro"/>
                <a:cs typeface="Cera Pro"/>
              </a:rPr>
              <a:t>баз данных, системное </a:t>
            </a:r>
            <a:r>
              <a:rPr lang="ru-RU" sz="1400" b="0" i="0" u="none" strike="noStrike" cap="none" spc="0" dirty="0" smtClean="0">
                <a:solidFill>
                  <a:schemeClr val="bg1"/>
                </a:solidFill>
                <a:latin typeface="Cera Pro"/>
                <a:ea typeface="Cera Pro"/>
                <a:cs typeface="Cera Pro"/>
              </a:rPr>
              <a:t>администрирование</a:t>
            </a:r>
            <a:r>
              <a:rPr lang="ru-RU" sz="1400" dirty="0">
                <a:solidFill>
                  <a:schemeClr val="bg1"/>
                </a:solidFill>
                <a:ea typeface="Cera Pro"/>
                <a:cs typeface="Cera Pro"/>
              </a:rPr>
              <a:t>.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73847976" name="Текст 3"/>
          <p:cNvSpPr txBox="1"/>
          <p:nvPr/>
        </p:nvSpPr>
        <p:spPr bwMode="auto">
          <a:xfrm>
            <a:off x="649399" y="1914536"/>
            <a:ext cx="3239406" cy="391332"/>
          </a:xfrm>
          <a:prstGeom prst="rect">
            <a:avLst/>
          </a:prstGeom>
        </p:spPr>
        <p:txBody>
          <a:bodyPr vertOverflow="overflow" horzOverflow="clip" vert="horz" wrap="square" lIns="91440" tIns="45720" rIns="91440" bIns="45720" numCol="1" spcCol="0" rtlCol="0" fromWordArt="0" anchor="ctr" anchorCtr="0" forceAA="0" compatLnSpc="0"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Cera Pro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Cera Pro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Cera Pro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Cera Pro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Cera Pro"/>
                <a:ea typeface="+mn-ea"/>
                <a:cs typeface="+mn-cs"/>
              </a:defRPr>
            </a:lvl5pPr>
            <a:lvl6pPr marL="2514599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1600" b="0" i="0" u="none" strike="noStrike" cap="none" spc="0">
                <a:solidFill>
                  <a:schemeClr val="bg1"/>
                </a:solidFill>
                <a:latin typeface="Arial Black"/>
                <a:ea typeface="Arial Black"/>
                <a:cs typeface="Arial Black"/>
              </a:rPr>
              <a:t>Технический консалтинг</a:t>
            </a:r>
            <a:endParaRPr/>
          </a:p>
        </p:txBody>
      </p:sp>
      <p:sp>
        <p:nvSpPr>
          <p:cNvPr id="1635716371" name="Текст 2"/>
          <p:cNvSpPr txBox="1"/>
          <p:nvPr/>
        </p:nvSpPr>
        <p:spPr bwMode="auto">
          <a:xfrm>
            <a:off x="6469272" y="2386732"/>
            <a:ext cx="4762074" cy="997200"/>
          </a:xfrm>
          <a:prstGeom prst="rect">
            <a:avLst/>
          </a:prstGeom>
        </p:spPr>
        <p:txBody>
          <a:bodyPr/>
          <a:lstStyle>
            <a:lvl1pPr marL="228600" indent="-228600" algn="l" defTabSz="914400"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Cera Pro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Cera Pro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Cera Pro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Cera Pro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Cera Pro"/>
                <a:ea typeface="+mn-ea"/>
                <a:cs typeface="+mn-cs"/>
              </a:defRPr>
            </a:lvl5pPr>
            <a:lvl6pPr marL="2514599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1400" b="0" i="0" u="none" strike="noStrike" cap="none" spc="0" dirty="0">
                <a:solidFill>
                  <a:schemeClr val="tx1">
                    <a:lumMod val="85000"/>
                    <a:lumOff val="15000"/>
                  </a:schemeClr>
                </a:solidFill>
                <a:latin typeface="Cera Pro"/>
                <a:ea typeface="Cera Pro"/>
                <a:cs typeface="Cera Pro"/>
              </a:rPr>
              <a:t>Подбор и поставка российского ПО, внедрение, настройка и интеграция ПО в существующую ИТ-инфраструктуру, тестирование, сопровождение ПО и обучение пользователей работе с ним.</a:t>
            </a:r>
            <a:endParaRPr dirty="0"/>
          </a:p>
        </p:txBody>
      </p:sp>
      <p:sp>
        <p:nvSpPr>
          <p:cNvPr id="171807540" name="Текст 3"/>
          <p:cNvSpPr txBox="1"/>
          <p:nvPr/>
        </p:nvSpPr>
        <p:spPr bwMode="auto">
          <a:xfrm>
            <a:off x="6469272" y="1914536"/>
            <a:ext cx="2924326" cy="391332"/>
          </a:xfrm>
          <a:prstGeom prst="rect">
            <a:avLst/>
          </a:prstGeom>
        </p:spPr>
        <p:txBody>
          <a:bodyPr vertOverflow="overflow" horzOverflow="clip" vert="horz" wrap="square" lIns="91440" tIns="45720" rIns="91440" bIns="45720" numCol="1" spcCol="0" rtlCol="0" fromWordArt="0" anchor="ctr" anchorCtr="0" forceAA="0" compatLnSpc="0"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Cera Pro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Cera Pro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Cera Pro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Cera Pro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Cera Pro"/>
                <a:ea typeface="+mn-ea"/>
                <a:cs typeface="+mn-cs"/>
              </a:defRPr>
            </a:lvl5pPr>
            <a:lvl6pPr marL="2514599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1600" b="0" i="0" u="none" strike="noStrike" cap="none" spc="0">
                <a:solidFill>
                  <a:srgbClr val="1475CF"/>
                </a:solidFill>
                <a:latin typeface="Arial Black"/>
                <a:ea typeface="Arial Black"/>
                <a:cs typeface="Arial Black"/>
              </a:rPr>
              <a:t>Импортозамещение</a:t>
            </a:r>
            <a:endParaRPr>
              <a:solidFill>
                <a:srgbClr val="1475CF"/>
              </a:solidFill>
            </a:endParaRPr>
          </a:p>
        </p:txBody>
      </p:sp>
      <p:sp>
        <p:nvSpPr>
          <p:cNvPr id="2054444503" name="Прямоугольный треугольник 20"/>
          <p:cNvSpPr/>
          <p:nvPr/>
        </p:nvSpPr>
        <p:spPr bwMode="auto">
          <a:xfrm rot="10799990">
            <a:off x="5425565" y="1811335"/>
            <a:ext cx="286188" cy="286188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66198137" name="Прямоугольный треугольник 22"/>
          <p:cNvSpPr/>
          <p:nvPr/>
        </p:nvSpPr>
        <p:spPr bwMode="auto">
          <a:xfrm rot="10799990">
            <a:off x="11254051" y="1798656"/>
            <a:ext cx="286188" cy="286188"/>
          </a:xfrm>
          <a:prstGeom prst="rtTriangle">
            <a:avLst/>
          </a:prstGeom>
          <a:solidFill>
            <a:srgbClr val="1475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95918017" name="Прямоугольник 3"/>
          <p:cNvSpPr/>
          <p:nvPr/>
        </p:nvSpPr>
        <p:spPr bwMode="auto">
          <a:xfrm>
            <a:off x="371475" y="3982035"/>
            <a:ext cx="5544000" cy="2070000"/>
          </a:xfrm>
          <a:prstGeom prst="rect">
            <a:avLst/>
          </a:prstGeom>
          <a:solidFill>
            <a:srgbClr val="F2F2F2"/>
          </a:solidFill>
          <a:ln w="12700"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74103401" name="Текст 2"/>
          <p:cNvSpPr txBox="1"/>
          <p:nvPr/>
        </p:nvSpPr>
        <p:spPr bwMode="auto">
          <a:xfrm>
            <a:off x="630238" y="4742626"/>
            <a:ext cx="4762074" cy="997200"/>
          </a:xfrm>
          <a:prstGeom prst="rect">
            <a:avLst/>
          </a:prstGeom>
        </p:spPr>
        <p:txBody>
          <a:bodyPr/>
          <a:lstStyle>
            <a:lvl1pPr marL="228600" indent="-228600" algn="l" defTabSz="914400"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Cera Pro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Cera Pro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Cera Pro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Cera Pro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Cera Pro"/>
                <a:ea typeface="+mn-ea"/>
                <a:cs typeface="+mn-cs"/>
              </a:defRPr>
            </a:lvl5pPr>
            <a:lvl6pPr marL="2514599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1400" b="0" i="0" u="none" strike="noStrike" cap="none" spc="0" dirty="0">
                <a:solidFill>
                  <a:schemeClr val="tx1">
                    <a:lumMod val="85000"/>
                    <a:lumOff val="15000"/>
                  </a:schemeClr>
                </a:solidFill>
                <a:latin typeface="Cera Pro"/>
                <a:ea typeface="Cera Pro"/>
                <a:cs typeface="Cera Pro"/>
              </a:rPr>
              <a:t>Проведение аудита ИБ, защита персональных данных в соответствии с 152-ФЗ, обеспечение безопасности объектов КИИ в соответствии с 187-ФЗ, защита от утечек информации, защита </a:t>
            </a:r>
            <a:r>
              <a:rPr lang="ru-RU" sz="1400" b="0" i="0" u="none" strike="noStrike" cap="none" spc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ra Pro"/>
                <a:ea typeface="Cera Pro"/>
                <a:cs typeface="Cera Pro"/>
              </a:rPr>
              <a:t>сети.</a:t>
            </a:r>
            <a:endParaRPr dirty="0"/>
          </a:p>
        </p:txBody>
      </p:sp>
      <p:sp>
        <p:nvSpPr>
          <p:cNvPr id="491574010" name="Текст 3"/>
          <p:cNvSpPr txBox="1"/>
          <p:nvPr/>
        </p:nvSpPr>
        <p:spPr bwMode="auto">
          <a:xfrm>
            <a:off x="630238" y="4270429"/>
            <a:ext cx="4067326" cy="391332"/>
          </a:xfrm>
          <a:prstGeom prst="rect">
            <a:avLst/>
          </a:prstGeom>
        </p:spPr>
        <p:txBody>
          <a:bodyPr vertOverflow="overflow" horzOverflow="clip" vert="horz" wrap="square" lIns="91440" tIns="45720" rIns="91440" bIns="45720" numCol="1" spcCol="0" rtlCol="0" fromWordArt="0" anchor="ctr" anchorCtr="0" forceAA="0" compatLnSpc="0"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Cera Pro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Cera Pro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Cera Pro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Cera Pro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Cera Pro"/>
                <a:ea typeface="+mn-ea"/>
                <a:cs typeface="+mn-cs"/>
              </a:defRPr>
            </a:lvl5pPr>
            <a:lvl6pPr marL="2514599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1600" b="0" i="0" u="none" strike="noStrike" cap="none" spc="0">
                <a:solidFill>
                  <a:srgbClr val="1475CF"/>
                </a:solidFill>
                <a:latin typeface="Arial Black"/>
                <a:ea typeface="Arial Black"/>
                <a:cs typeface="Arial Black"/>
              </a:rPr>
              <a:t>Информационная безопасность</a:t>
            </a:r>
            <a:endParaRPr>
              <a:solidFill>
                <a:srgbClr val="1475CF"/>
              </a:solidFill>
            </a:endParaRPr>
          </a:p>
        </p:txBody>
      </p:sp>
      <p:sp>
        <p:nvSpPr>
          <p:cNvPr id="453732961" name="Прямоугольный треугольник 22"/>
          <p:cNvSpPr/>
          <p:nvPr/>
        </p:nvSpPr>
        <p:spPr bwMode="auto">
          <a:xfrm rot="10799990">
            <a:off x="5415018" y="4167229"/>
            <a:ext cx="286188" cy="286188"/>
          </a:xfrm>
          <a:prstGeom prst="rtTriangle">
            <a:avLst/>
          </a:prstGeom>
          <a:solidFill>
            <a:srgbClr val="1475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68949756" name="Прямоугольник 1"/>
          <p:cNvSpPr/>
          <p:nvPr/>
        </p:nvSpPr>
        <p:spPr bwMode="auto">
          <a:xfrm>
            <a:off x="6210506" y="3982035"/>
            <a:ext cx="5544000" cy="2070000"/>
          </a:xfrm>
          <a:prstGeom prst="rect">
            <a:avLst/>
          </a:prstGeom>
          <a:solidFill>
            <a:srgbClr val="1475CF"/>
          </a:solidFill>
          <a:ln w="12700"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97209481" name="Текст 2"/>
          <p:cNvSpPr txBox="1"/>
          <p:nvPr/>
        </p:nvSpPr>
        <p:spPr bwMode="auto">
          <a:xfrm>
            <a:off x="6488431" y="4742626"/>
            <a:ext cx="4762728" cy="997794"/>
          </a:xfrm>
          <a:prstGeom prst="rect">
            <a:avLst/>
          </a:prstGeom>
        </p:spPr>
        <p:txBody>
          <a:bodyPr/>
          <a:lstStyle>
            <a:lvl1pPr marL="228600" indent="-228600" algn="l" defTabSz="914400"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Cera Pro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Cera Pro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Cera Pro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Cera Pro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Cera Pro"/>
                <a:ea typeface="+mn-ea"/>
                <a:cs typeface="+mn-cs"/>
              </a:defRPr>
            </a:lvl5pPr>
            <a:lvl6pPr marL="2514599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1400" b="0" i="0" u="none" strike="noStrike" cap="none" spc="0" dirty="0">
                <a:solidFill>
                  <a:schemeClr val="bg1"/>
                </a:solidFill>
                <a:latin typeface="Cera Pro"/>
                <a:ea typeface="Cera Pro"/>
                <a:cs typeface="Cera Pro"/>
              </a:rPr>
              <a:t>Внедрение и интеграция автоматизированных информационных систем (АИС), сопровождение и доработка АИС, обучение пользователей, разработка АИС и сервисов </a:t>
            </a:r>
            <a:r>
              <a:rPr lang="ru-RU" sz="1400" b="0" i="0" u="none" strike="noStrike" cap="none" spc="0" dirty="0" smtClean="0">
                <a:solidFill>
                  <a:schemeClr val="bg1"/>
                </a:solidFill>
                <a:latin typeface="Cera Pro"/>
                <a:ea typeface="Cera Pro"/>
                <a:cs typeface="Cera Pro"/>
              </a:rPr>
              <a:t>«под ключ».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267497866" name="Текст 3"/>
          <p:cNvSpPr txBox="1"/>
          <p:nvPr/>
        </p:nvSpPr>
        <p:spPr bwMode="auto">
          <a:xfrm>
            <a:off x="6488431" y="4270430"/>
            <a:ext cx="4143416" cy="391332"/>
          </a:xfrm>
          <a:prstGeom prst="rect">
            <a:avLst/>
          </a:prstGeom>
        </p:spPr>
        <p:txBody>
          <a:bodyPr vertOverflow="overflow" horzOverflow="clip" vert="horz" wrap="square" lIns="91440" tIns="45720" rIns="91440" bIns="45720" numCol="1" spcCol="0" rtlCol="0" fromWordArt="0" anchor="ctr" anchorCtr="0" forceAA="0" compatLnSpc="0"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Cera Pro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Cera Pro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Cera Pro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Cera Pro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Cera Pro"/>
                <a:ea typeface="+mn-ea"/>
                <a:cs typeface="+mn-cs"/>
              </a:defRPr>
            </a:lvl5pPr>
            <a:lvl6pPr marL="2514599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1600" b="0" i="0" u="none" strike="noStrike" cap="none" spc="0">
                <a:solidFill>
                  <a:schemeClr val="bg1"/>
                </a:solidFill>
                <a:latin typeface="Arial Black"/>
                <a:ea typeface="Arial Black"/>
                <a:cs typeface="Arial Black"/>
              </a:rPr>
              <a:t>Автоматизация бизнес-процессов</a:t>
            </a:r>
            <a:endParaRPr/>
          </a:p>
        </p:txBody>
      </p:sp>
      <p:sp>
        <p:nvSpPr>
          <p:cNvPr id="1670437478" name="Прямоугольный треугольник 20"/>
          <p:cNvSpPr/>
          <p:nvPr/>
        </p:nvSpPr>
        <p:spPr bwMode="auto">
          <a:xfrm rot="10799990">
            <a:off x="11264598" y="4167229"/>
            <a:ext cx="286188" cy="286188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847222372" name="Рисунок 11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070076" y="6680742"/>
            <a:ext cx="2628540" cy="18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93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91482826" name="Номер слайда 5"/>
          <p:cNvSpPr txBox="1"/>
          <p:nvPr/>
        </p:nvSpPr>
        <p:spPr bwMode="auto">
          <a:xfrm>
            <a:off x="11188085" y="6550749"/>
            <a:ext cx="760845" cy="3736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>
              <a:defRPr sz="2800" b="1">
                <a:solidFill>
                  <a:schemeClr val="bg1">
                    <a:lumMod val="85000"/>
                    <a:alpha val="70000"/>
                  </a:schemeClr>
                </a:solidFill>
                <a:latin typeface="Cera Pro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390C29B-BE99-3B51-E8AD-E01C8DCF264B}" type="slidenum">
              <a:rPr lang="ru-RU"/>
              <a:t>4</a:t>
            </a:fld>
            <a:endParaRPr lang="ru-RU"/>
          </a:p>
        </p:txBody>
      </p:sp>
      <p:sp>
        <p:nvSpPr>
          <p:cNvPr id="7683451" name="Прямоугольник 3"/>
          <p:cNvSpPr/>
          <p:nvPr/>
        </p:nvSpPr>
        <p:spPr bwMode="auto">
          <a:xfrm>
            <a:off x="299733" y="632161"/>
            <a:ext cx="8364642" cy="579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srgbClr val="1475CF"/>
                </a:solidFill>
                <a:latin typeface="Arial Black"/>
              </a:rPr>
              <a:t>Клиенты </a:t>
            </a:r>
            <a:r>
              <a:rPr lang="en-US" sz="3200" b="0" i="0" u="none" strike="noStrike" cap="none" spc="0" dirty="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IT </a:t>
            </a:r>
            <a:r>
              <a:rPr lang="ru-RU" sz="3200" b="0" i="0" u="none" strike="noStrike" cap="none" spc="0" dirty="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Полюс</a:t>
            </a:r>
            <a:endParaRPr sz="3200" dirty="0">
              <a:solidFill>
                <a:srgbClr val="1475CF"/>
              </a:solidFill>
              <a:latin typeface="Arial Black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407368" y="2262480"/>
            <a:ext cx="2361368" cy="882774"/>
            <a:chOff x="3863752" y="1916832"/>
            <a:chExt cx="2361368" cy="882774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3752" y="1916832"/>
              <a:ext cx="882774" cy="882774"/>
            </a:xfrm>
            <a:prstGeom prst="rect">
              <a:avLst/>
            </a:prstGeom>
          </p:spPr>
        </p:pic>
        <p:sp>
          <p:nvSpPr>
            <p:cNvPr id="3" name="Прямоугольник 2"/>
            <p:cNvSpPr/>
            <p:nvPr/>
          </p:nvSpPr>
          <p:spPr>
            <a:xfrm>
              <a:off x="4871864" y="2081220"/>
              <a:ext cx="1353256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dirty="0" smtClean="0">
                  <a:solidFill>
                    <a:srgbClr val="20212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АТОМФЛОТ</a:t>
              </a:r>
              <a:endParaRPr lang="en-US" sz="1600" dirty="0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ru-RU" sz="1400" dirty="0" smtClean="0">
                  <a:solidFill>
                    <a:srgbClr val="1475C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РОСАТОМ</a:t>
              </a:r>
              <a:endParaRPr lang="ru-RU" sz="1400" dirty="0">
                <a:solidFill>
                  <a:srgbClr val="1475C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276" y="2191736"/>
            <a:ext cx="1653410" cy="11022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504" y="3834672"/>
            <a:ext cx="2855392" cy="5314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226" y="2311256"/>
            <a:ext cx="2877975" cy="785223"/>
          </a:xfrm>
          <a:prstGeom prst="rect">
            <a:avLst/>
          </a:prstGeom>
        </p:spPr>
      </p:pic>
      <p:pic>
        <p:nvPicPr>
          <p:cNvPr id="1026" name="Picture 2" descr="Проект “образование” | Международный логистический холдинг АТЛ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740" y="2312161"/>
            <a:ext cx="3147900" cy="78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Гальваническое производство АО &quot;ГОЗ&quot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76" y="3482191"/>
            <a:ext cx="1436652" cy="1255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3501008"/>
            <a:ext cx="1568247" cy="1206567"/>
          </a:xfrm>
          <a:prstGeom prst="rect">
            <a:avLst/>
          </a:prstGeom>
        </p:spPr>
      </p:pic>
      <p:pic>
        <p:nvPicPr>
          <p:cNvPr id="1032" name="Picture 8" descr="https://it-pole.com/upload/resize_cache/iblock/45d/140_140_1/Kazna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144" y="5243718"/>
            <a:ext cx="1584176" cy="121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Группа 15"/>
          <p:cNvGrpSpPr/>
          <p:nvPr/>
        </p:nvGrpSpPr>
        <p:grpSpPr>
          <a:xfrm>
            <a:off x="382153" y="5067959"/>
            <a:ext cx="4050862" cy="1381729"/>
            <a:chOff x="781977" y="5080478"/>
            <a:chExt cx="4064917" cy="1386523"/>
          </a:xfrm>
        </p:grpSpPr>
        <p:pic>
          <p:nvPicPr>
            <p:cNvPr id="1034" name="Picture 10" descr="http://www.pirogova51.ru/img/logo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977" y="5080478"/>
              <a:ext cx="1224136" cy="13865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Прямоугольник 12"/>
            <p:cNvSpPr/>
            <p:nvPr/>
          </p:nvSpPr>
          <p:spPr>
            <a:xfrm>
              <a:off x="2099123" y="5437462"/>
              <a:ext cx="274777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>
                  <a:latin typeface="arial" panose="020B0604020202020204" pitchFamily="34" charset="0"/>
                </a:rPr>
                <a:t>ФГБУЗ «</a:t>
              </a:r>
              <a:r>
                <a:rPr lang="ru-RU" sz="1200" dirty="0" smtClean="0">
                  <a:latin typeface="arial" panose="020B0604020202020204" pitchFamily="34" charset="0"/>
                </a:rPr>
                <a:t>Мурманский </a:t>
              </a:r>
              <a:r>
                <a:rPr lang="ru-RU" sz="1200" dirty="0">
                  <a:latin typeface="arial" panose="020B0604020202020204" pitchFamily="34" charset="0"/>
                </a:rPr>
                <a:t>многопрофильный центр </a:t>
              </a:r>
              <a:endParaRPr lang="ru-RU" sz="1200" dirty="0" smtClean="0">
                <a:latin typeface="arial" panose="020B0604020202020204" pitchFamily="34" charset="0"/>
              </a:endParaRPr>
            </a:p>
            <a:p>
              <a:r>
                <a:rPr lang="ru-RU" sz="1200" dirty="0" smtClean="0">
                  <a:latin typeface="arial" panose="020B0604020202020204" pitchFamily="34" charset="0"/>
                </a:rPr>
                <a:t>имени Н.И</a:t>
              </a:r>
              <a:r>
                <a:rPr lang="ru-RU" sz="1200" dirty="0">
                  <a:latin typeface="arial" panose="020B0604020202020204" pitchFamily="34" charset="0"/>
                </a:rPr>
                <a:t>. Пирогова </a:t>
              </a:r>
              <a:endParaRPr lang="ru-RU" sz="1200" dirty="0" smtClean="0">
                <a:latin typeface="arial" panose="020B0604020202020204" pitchFamily="34" charset="0"/>
              </a:endParaRPr>
            </a:p>
            <a:p>
              <a:r>
                <a:rPr lang="ru-RU" sz="1200" dirty="0" smtClean="0">
                  <a:latin typeface="arial" panose="020B0604020202020204" pitchFamily="34" charset="0"/>
                </a:rPr>
                <a:t>ФМБА России»</a:t>
              </a:r>
              <a:endParaRPr lang="ru-RU" sz="1200" dirty="0"/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007768" y="5183540"/>
            <a:ext cx="3498537" cy="1266148"/>
            <a:chOff x="7611770" y="5049103"/>
            <a:chExt cx="3672408" cy="1329073"/>
          </a:xfrm>
        </p:grpSpPr>
        <p:pic>
          <p:nvPicPr>
            <p:cNvPr id="1036" name="Picture 12" descr="ФСС Электронные кабинеты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1770" y="5049103"/>
              <a:ext cx="1584255" cy="1329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Прямоугольник 23"/>
            <p:cNvSpPr/>
            <p:nvPr/>
          </p:nvSpPr>
          <p:spPr bwMode="auto">
            <a:xfrm>
              <a:off x="9293319" y="5166318"/>
              <a:ext cx="199085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 smtClean="0">
                  <a:latin typeface="arial" panose="020B0604020202020204" pitchFamily="34" charset="0"/>
                </a:rPr>
                <a:t>Мурманское</a:t>
              </a:r>
              <a:r>
                <a:rPr lang="en-US" sz="1200" dirty="0" smtClean="0">
                  <a:latin typeface="arial" panose="020B0604020202020204" pitchFamily="34" charset="0"/>
                </a:rPr>
                <a:t> </a:t>
              </a:r>
              <a:r>
                <a:rPr lang="ru-RU" sz="1200" dirty="0" smtClean="0">
                  <a:latin typeface="arial" panose="020B0604020202020204" pitchFamily="34" charset="0"/>
                </a:rPr>
                <a:t>региональное </a:t>
              </a:r>
              <a:r>
                <a:rPr lang="ru-RU" sz="1200" dirty="0">
                  <a:latin typeface="arial" panose="020B0604020202020204" pitchFamily="34" charset="0"/>
                </a:rPr>
                <a:t>отделение Фонда социального страхования </a:t>
              </a:r>
              <a:r>
                <a:rPr lang="ru-RU" sz="1200" dirty="0" smtClean="0">
                  <a:latin typeface="arial" panose="020B0604020202020204" pitchFamily="34" charset="0"/>
                </a:rPr>
                <a:t>РФ</a:t>
              </a:r>
              <a:endParaRPr lang="ru-RU" sz="1200" dirty="0"/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299733" y="1340768"/>
            <a:ext cx="61563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600" dirty="0" smtClean="0">
                <a:solidFill>
                  <a:srgbClr val="767171"/>
                </a:solidFill>
                <a:latin typeface="Cera Pro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Среди наших клиентов крупные </a:t>
            </a:r>
            <a:r>
              <a:rPr lang="ru-RU" sz="1600" dirty="0">
                <a:solidFill>
                  <a:srgbClr val="767171"/>
                </a:solidFill>
                <a:latin typeface="Cera Pro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и средние предприятия, малый бизнес и </a:t>
            </a:r>
            <a:r>
              <a:rPr lang="ru-RU" sz="1600" dirty="0" smtClean="0">
                <a:solidFill>
                  <a:srgbClr val="767171"/>
                </a:solidFill>
                <a:latin typeface="Cera Pro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госучреждения</a:t>
            </a:r>
            <a:r>
              <a:rPr lang="en-US" sz="1600" dirty="0">
                <a:solidFill>
                  <a:srgbClr val="767171"/>
                </a:solidFill>
                <a:latin typeface="Cera Pro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ru-RU" sz="1600" dirty="0">
              <a:solidFill>
                <a:srgbClr val="767171"/>
              </a:solidFill>
              <a:effectLst/>
              <a:latin typeface="Cera Pro" panose="000005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872" y="3495559"/>
            <a:ext cx="1271216" cy="124202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368" y="5517231"/>
            <a:ext cx="2468554" cy="6371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36" y="3439054"/>
            <a:ext cx="1354832" cy="1354832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 bwMode="auto">
          <a:xfrm>
            <a:off x="10416481" y="3574420"/>
            <a:ext cx="15324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arial" panose="020B0604020202020204" pitchFamily="34" charset="0"/>
              </a:rPr>
              <a:t>ГОБУ «</a:t>
            </a:r>
            <a:r>
              <a:rPr lang="ru-RU" sz="1200" dirty="0">
                <a:latin typeface="arial" panose="020B0604020202020204" pitchFamily="34" charset="0"/>
              </a:rPr>
              <a:t>Центр информационных технологий Мурманской </a:t>
            </a:r>
            <a:r>
              <a:rPr lang="ru-RU" sz="1200" dirty="0" smtClean="0">
                <a:latin typeface="arial" panose="020B0604020202020204" pitchFamily="34" charset="0"/>
              </a:rPr>
              <a:t>области»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31823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40701F73-81EF-4479-B039-8FA3467CC8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84" y="12622"/>
            <a:ext cx="11969821" cy="6855057"/>
          </a:xfrm>
          <a:prstGeom prst="rect">
            <a:avLst/>
          </a:prstGeom>
        </p:spPr>
      </p:pic>
      <p:sp>
        <p:nvSpPr>
          <p:cNvPr id="2" name="Номер слайда 5">
            <a:extLst>
              <a:ext uri="{FF2B5EF4-FFF2-40B4-BE49-F238E27FC236}">
                <a16:creationId xmlns="" xmlns:a16="http://schemas.microsoft.com/office/drawing/2014/main" id="{0397645E-C44E-4499-BFC7-788AB1FB24AF}"/>
              </a:ext>
            </a:extLst>
          </p:cNvPr>
          <p:cNvSpPr txBox="1">
            <a:spLocks/>
          </p:cNvSpPr>
          <p:nvPr/>
        </p:nvSpPr>
        <p:spPr>
          <a:xfrm>
            <a:off x="11188086" y="6550750"/>
            <a:ext cx="760846" cy="3736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2800" b="1" kern="1200">
                <a:solidFill>
                  <a:schemeClr val="bg1">
                    <a:lumMod val="85000"/>
                    <a:alpha val="70000"/>
                  </a:schemeClr>
                </a:solidFill>
                <a:latin typeface="Cera Pro" panose="000005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AF9E677-433C-43BB-85FB-942D346720BC}" type="slidenum">
              <a:rPr lang="ru-RU" smtClean="0"/>
              <a:pPr/>
              <a:t>5</a:t>
            </a:fld>
            <a:endParaRPr lang="ru-RU" dirty="0"/>
          </a:p>
        </p:txBody>
      </p:sp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0C63A944-354D-4895-AB99-969C6BADE01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l="20649" t="29347" r="38757" b="-2"/>
          <a:stretch/>
        </p:blipFill>
        <p:spPr>
          <a:xfrm rot="5400000">
            <a:off x="10759939" y="5014182"/>
            <a:ext cx="434826" cy="2431071"/>
          </a:xfrm>
          <a:prstGeom prst="rect">
            <a:avLst/>
          </a:prstGeom>
        </p:spPr>
      </p:pic>
      <p:sp>
        <p:nvSpPr>
          <p:cNvPr id="9" name="object 3"/>
          <p:cNvSpPr txBox="1"/>
          <p:nvPr/>
        </p:nvSpPr>
        <p:spPr>
          <a:xfrm>
            <a:off x="406434" y="1972943"/>
            <a:ext cx="10010881" cy="33925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pc="-5" dirty="0">
                <a:latin typeface="Cera Pro" panose="00000500000000000000" pitchFamily="2" charset="0"/>
                <a:cs typeface="Verdana"/>
              </a:rPr>
              <a:t>Это право и возможность национального</a:t>
            </a:r>
            <a:r>
              <a:rPr spc="100" dirty="0">
                <a:latin typeface="Cera Pro" panose="00000500000000000000" pitchFamily="2" charset="0"/>
                <a:cs typeface="Verdana"/>
              </a:rPr>
              <a:t> </a:t>
            </a:r>
            <a:r>
              <a:rPr spc="-5" dirty="0">
                <a:latin typeface="Cera Pro" panose="00000500000000000000" pitchFamily="2" charset="0"/>
                <a:cs typeface="Verdana"/>
              </a:rPr>
              <a:t>правительства:</a:t>
            </a:r>
            <a:endParaRPr dirty="0">
              <a:latin typeface="Cera Pro" panose="00000500000000000000" pitchFamily="2" charset="0"/>
              <a:cs typeface="Verdana"/>
            </a:endParaRPr>
          </a:p>
          <a:p>
            <a:pPr>
              <a:spcBef>
                <a:spcPts val="10"/>
              </a:spcBef>
            </a:pPr>
            <a:endParaRPr dirty="0">
              <a:latin typeface="Cera Pro" panose="00000500000000000000" pitchFamily="2" charset="0"/>
              <a:cs typeface="Verdana"/>
            </a:endParaRPr>
          </a:p>
          <a:p>
            <a:pPr marL="355600" indent="-342900">
              <a:spcBef>
                <a:spcPts val="5"/>
              </a:spcBef>
              <a:buSzPct val="178571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b="1" dirty="0">
                <a:solidFill>
                  <a:srgbClr val="FF5E00"/>
                </a:solidFill>
                <a:latin typeface="Cera Pro" panose="00000500000000000000" pitchFamily="2" charset="0"/>
                <a:cs typeface="Verdana"/>
              </a:rPr>
              <a:t>Самостоятельно</a:t>
            </a:r>
            <a:r>
              <a:rPr dirty="0">
                <a:latin typeface="Cera Pro" panose="00000500000000000000" pitchFamily="2" charset="0"/>
                <a:cs typeface="Verdana"/>
              </a:rPr>
              <a:t> и независимо </a:t>
            </a:r>
            <a:r>
              <a:rPr b="1" dirty="0">
                <a:solidFill>
                  <a:srgbClr val="FF5E00"/>
                </a:solidFill>
                <a:latin typeface="Cera Pro" panose="00000500000000000000" pitchFamily="2" charset="0"/>
                <a:cs typeface="Verdana"/>
              </a:rPr>
              <a:t>определять</a:t>
            </a:r>
            <a:r>
              <a:rPr b="1" dirty="0">
                <a:solidFill>
                  <a:srgbClr val="0070C0"/>
                </a:solidFill>
                <a:latin typeface="Cera Pro" panose="00000500000000000000" pitchFamily="2" charset="0"/>
                <a:cs typeface="Verdana"/>
              </a:rPr>
              <a:t> </a:t>
            </a:r>
            <a:r>
              <a:rPr dirty="0">
                <a:latin typeface="Cera Pro" panose="00000500000000000000" pitchFamily="2" charset="0"/>
                <a:cs typeface="Verdana"/>
              </a:rPr>
              <a:t>и </a:t>
            </a:r>
            <a:r>
              <a:rPr dirty="0" err="1" smtClean="0">
                <a:latin typeface="Cera Pro" panose="00000500000000000000" pitchFamily="2" charset="0"/>
                <a:cs typeface="Verdana"/>
              </a:rPr>
              <a:t>внутренние</a:t>
            </a:r>
            <a:r>
              <a:rPr lang="ru-RU" dirty="0" smtClean="0">
                <a:latin typeface="Cera Pro" panose="00000500000000000000" pitchFamily="2" charset="0"/>
                <a:cs typeface="Verdana"/>
              </a:rPr>
              <a:t>,</a:t>
            </a:r>
            <a:r>
              <a:rPr dirty="0" smtClean="0">
                <a:latin typeface="Cera Pro" panose="00000500000000000000" pitchFamily="2" charset="0"/>
                <a:cs typeface="Verdana"/>
              </a:rPr>
              <a:t> </a:t>
            </a:r>
            <a:r>
              <a:rPr dirty="0">
                <a:latin typeface="Cera Pro" panose="00000500000000000000" pitchFamily="2" charset="0"/>
                <a:cs typeface="Verdana"/>
              </a:rPr>
              <a:t>и</a:t>
            </a:r>
            <a:r>
              <a:rPr spc="-175" dirty="0">
                <a:latin typeface="Cera Pro" panose="00000500000000000000" pitchFamily="2" charset="0"/>
                <a:cs typeface="Verdana"/>
              </a:rPr>
              <a:t> </a:t>
            </a:r>
            <a:r>
              <a:rPr dirty="0" err="1" smtClean="0">
                <a:latin typeface="Cera Pro" panose="00000500000000000000" pitchFamily="2" charset="0"/>
                <a:cs typeface="Verdana"/>
              </a:rPr>
              <a:t>геополитические</a:t>
            </a:r>
            <a:r>
              <a:rPr lang="ru-RU" dirty="0" smtClean="0">
                <a:latin typeface="Cera Pro" panose="00000500000000000000" pitchFamily="2" charset="0"/>
                <a:cs typeface="Verdana"/>
              </a:rPr>
              <a:t> </a:t>
            </a:r>
            <a:r>
              <a:rPr b="1" spc="-5" dirty="0" err="1" smtClean="0">
                <a:solidFill>
                  <a:srgbClr val="FF5E00"/>
                </a:solidFill>
                <a:latin typeface="Cera Pro" panose="00000500000000000000" pitchFamily="2" charset="0"/>
                <a:cs typeface="Verdana"/>
              </a:rPr>
              <a:t>национальные</a:t>
            </a:r>
            <a:r>
              <a:rPr b="1" spc="-5" dirty="0" smtClean="0">
                <a:solidFill>
                  <a:srgbClr val="FF5E00"/>
                </a:solidFill>
                <a:latin typeface="Cera Pro" panose="00000500000000000000" pitchFamily="2" charset="0"/>
                <a:cs typeface="Verdana"/>
              </a:rPr>
              <a:t> </a:t>
            </a:r>
            <a:r>
              <a:rPr b="1" dirty="0">
                <a:solidFill>
                  <a:srgbClr val="FF5E00"/>
                </a:solidFill>
                <a:latin typeface="Cera Pro" panose="00000500000000000000" pitchFamily="2" charset="0"/>
                <a:cs typeface="Verdana"/>
              </a:rPr>
              <a:t>интересы </a:t>
            </a:r>
            <a:r>
              <a:rPr dirty="0">
                <a:latin typeface="Cera Pro" panose="00000500000000000000" pitchFamily="2" charset="0"/>
                <a:cs typeface="Verdana"/>
              </a:rPr>
              <a:t>в </a:t>
            </a:r>
            <a:r>
              <a:rPr dirty="0" err="1">
                <a:latin typeface="Cera Pro" panose="00000500000000000000" pitchFamily="2" charset="0"/>
                <a:cs typeface="Verdana"/>
              </a:rPr>
              <a:t>цифровой</a:t>
            </a:r>
            <a:r>
              <a:rPr spc="-55" dirty="0">
                <a:latin typeface="Cera Pro" panose="00000500000000000000" pitchFamily="2" charset="0"/>
                <a:cs typeface="Verdana"/>
              </a:rPr>
              <a:t> </a:t>
            </a:r>
            <a:r>
              <a:rPr dirty="0" err="1" smtClean="0">
                <a:latin typeface="Cera Pro" panose="00000500000000000000" pitchFamily="2" charset="0"/>
                <a:cs typeface="Verdana"/>
              </a:rPr>
              <a:t>сфере</a:t>
            </a:r>
            <a:r>
              <a:rPr lang="ru-RU" dirty="0" smtClean="0">
                <a:latin typeface="Cera Pro" panose="00000500000000000000" pitchFamily="2" charset="0"/>
                <a:cs typeface="Verdana"/>
              </a:rPr>
              <a:t>.</a:t>
            </a:r>
            <a:endParaRPr dirty="0">
              <a:latin typeface="Cera Pro" panose="00000500000000000000" pitchFamily="2" charset="0"/>
              <a:cs typeface="Verdana"/>
            </a:endParaRPr>
          </a:p>
          <a:p>
            <a:endParaRPr dirty="0">
              <a:latin typeface="Cera Pro" panose="00000500000000000000" pitchFamily="2" charset="0"/>
              <a:cs typeface="Verdana"/>
            </a:endParaRPr>
          </a:p>
          <a:p>
            <a:pPr marL="355600" indent="-342900">
              <a:spcBef>
                <a:spcPts val="1290"/>
              </a:spcBef>
              <a:buSzPct val="178571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b="1" dirty="0">
                <a:solidFill>
                  <a:srgbClr val="FF5E00"/>
                </a:solidFill>
                <a:latin typeface="Cera Pro" panose="00000500000000000000" pitchFamily="2" charset="0"/>
                <a:cs typeface="Verdana"/>
              </a:rPr>
              <a:t>Вести</a:t>
            </a:r>
            <a:r>
              <a:rPr b="1" dirty="0">
                <a:solidFill>
                  <a:srgbClr val="0070C0"/>
                </a:solidFill>
                <a:latin typeface="Cera Pro" panose="00000500000000000000" pitchFamily="2" charset="0"/>
                <a:cs typeface="Verdana"/>
              </a:rPr>
              <a:t> </a:t>
            </a:r>
            <a:r>
              <a:rPr dirty="0">
                <a:latin typeface="Cera Pro" panose="00000500000000000000" pitchFamily="2" charset="0"/>
                <a:cs typeface="Verdana"/>
              </a:rPr>
              <a:t>самостоятельную внутреннюю и </a:t>
            </a:r>
            <a:r>
              <a:rPr dirty="0" err="1">
                <a:latin typeface="Cera Pro" panose="00000500000000000000" pitchFamily="2" charset="0"/>
                <a:cs typeface="Verdana"/>
              </a:rPr>
              <a:t>внешнюю</a:t>
            </a:r>
            <a:r>
              <a:rPr dirty="0">
                <a:latin typeface="Cera Pro" panose="00000500000000000000" pitchFamily="2" charset="0"/>
                <a:cs typeface="Verdana"/>
              </a:rPr>
              <a:t> </a:t>
            </a:r>
            <a:r>
              <a:rPr b="1" spc="-5" dirty="0" err="1" smtClean="0">
                <a:solidFill>
                  <a:srgbClr val="FF5E00"/>
                </a:solidFill>
                <a:latin typeface="Cera Pro" panose="00000500000000000000" pitchFamily="2" charset="0"/>
                <a:cs typeface="Verdana"/>
              </a:rPr>
              <a:t>информационную</a:t>
            </a:r>
            <a:r>
              <a:rPr lang="ru-RU" b="1" spc="-130" dirty="0">
                <a:solidFill>
                  <a:srgbClr val="0070C0"/>
                </a:solidFill>
                <a:latin typeface="Cera Pro" panose="00000500000000000000" pitchFamily="2" charset="0"/>
                <a:cs typeface="Verdana"/>
              </a:rPr>
              <a:t> </a:t>
            </a:r>
            <a:r>
              <a:rPr b="1" dirty="0" err="1" smtClean="0">
                <a:solidFill>
                  <a:srgbClr val="FF5E00"/>
                </a:solidFill>
                <a:latin typeface="Cera Pro" panose="00000500000000000000" pitchFamily="2" charset="0"/>
                <a:cs typeface="Verdana"/>
              </a:rPr>
              <a:t>политику</a:t>
            </a:r>
            <a:r>
              <a:rPr lang="ru-RU" b="1" dirty="0" smtClean="0">
                <a:solidFill>
                  <a:srgbClr val="FF5E00"/>
                </a:solidFill>
                <a:latin typeface="Cera Pro" panose="00000500000000000000" pitchFamily="2" charset="0"/>
                <a:cs typeface="Verdana"/>
              </a:rPr>
              <a:t>.</a:t>
            </a:r>
            <a:endParaRPr dirty="0">
              <a:solidFill>
                <a:srgbClr val="FF5E00"/>
              </a:solidFill>
              <a:latin typeface="Cera Pro" panose="00000500000000000000" pitchFamily="2" charset="0"/>
              <a:cs typeface="Verdana"/>
            </a:endParaRPr>
          </a:p>
          <a:p>
            <a:pPr>
              <a:spcBef>
                <a:spcPts val="30"/>
              </a:spcBef>
              <a:buChar char="•"/>
            </a:pPr>
            <a:endParaRPr dirty="0">
              <a:latin typeface="Cera Pro" panose="00000500000000000000" pitchFamily="2" charset="0"/>
              <a:cs typeface="Verdana"/>
            </a:endParaRPr>
          </a:p>
          <a:p>
            <a:pPr marL="355600" marR="219710" indent="-342900">
              <a:buSzPct val="178571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b="1" dirty="0">
                <a:solidFill>
                  <a:srgbClr val="FF5E00"/>
                </a:solidFill>
                <a:latin typeface="Cera Pro" panose="00000500000000000000" pitchFamily="2" charset="0"/>
                <a:cs typeface="Verdana"/>
              </a:rPr>
              <a:t>Распоряжаться</a:t>
            </a:r>
            <a:r>
              <a:rPr b="1" dirty="0">
                <a:solidFill>
                  <a:srgbClr val="0070C0"/>
                </a:solidFill>
                <a:latin typeface="Cera Pro" panose="00000500000000000000" pitchFamily="2" charset="0"/>
                <a:cs typeface="Verdana"/>
              </a:rPr>
              <a:t> </a:t>
            </a:r>
            <a:r>
              <a:rPr dirty="0">
                <a:latin typeface="Cera Pro" panose="00000500000000000000" pitchFamily="2" charset="0"/>
                <a:cs typeface="Verdana"/>
              </a:rPr>
              <a:t>собственными информационными ресурсами,</a:t>
            </a:r>
            <a:r>
              <a:rPr spc="-185" dirty="0">
                <a:solidFill>
                  <a:srgbClr val="003860"/>
                </a:solidFill>
                <a:latin typeface="Cera Pro" panose="00000500000000000000" pitchFamily="2" charset="0"/>
                <a:cs typeface="Verdana"/>
              </a:rPr>
              <a:t> </a:t>
            </a:r>
            <a:r>
              <a:rPr b="1" dirty="0" err="1" smtClean="0">
                <a:solidFill>
                  <a:srgbClr val="FF5E00"/>
                </a:solidFill>
                <a:latin typeface="Cera Pro" panose="00000500000000000000" pitchFamily="2" charset="0"/>
                <a:cs typeface="Verdana"/>
              </a:rPr>
              <a:t>формировать</a:t>
            </a:r>
            <a:r>
              <a:rPr lang="ru-RU" b="1" dirty="0">
                <a:solidFill>
                  <a:srgbClr val="FF5E00"/>
                </a:solidFill>
                <a:latin typeface="Cera Pro" panose="00000500000000000000" pitchFamily="2" charset="0"/>
                <a:cs typeface="Verdana"/>
              </a:rPr>
              <a:t> </a:t>
            </a:r>
            <a:r>
              <a:rPr b="1" dirty="0" err="1" smtClean="0">
                <a:solidFill>
                  <a:srgbClr val="FF5E00"/>
                </a:solidFill>
                <a:latin typeface="Cera Pro" panose="00000500000000000000" pitchFamily="2" charset="0"/>
                <a:cs typeface="Verdana"/>
              </a:rPr>
              <a:t>инфраструктуру</a:t>
            </a:r>
            <a:r>
              <a:rPr b="1" dirty="0" smtClean="0">
                <a:solidFill>
                  <a:srgbClr val="0070C0"/>
                </a:solidFill>
                <a:latin typeface="Cera Pro" panose="00000500000000000000" pitchFamily="2" charset="0"/>
                <a:cs typeface="Verdana"/>
              </a:rPr>
              <a:t> </a:t>
            </a:r>
            <a:r>
              <a:rPr dirty="0">
                <a:latin typeface="Cera Pro" panose="00000500000000000000" pitchFamily="2" charset="0"/>
                <a:cs typeface="Verdana"/>
              </a:rPr>
              <a:t>национального </a:t>
            </a:r>
            <a:r>
              <a:rPr dirty="0" err="1">
                <a:latin typeface="Cera Pro" panose="00000500000000000000" pitchFamily="2" charset="0"/>
                <a:cs typeface="Verdana"/>
              </a:rPr>
              <a:t>информационного</a:t>
            </a:r>
            <a:r>
              <a:rPr spc="-130" dirty="0">
                <a:latin typeface="Cera Pro" panose="00000500000000000000" pitchFamily="2" charset="0"/>
                <a:cs typeface="Verdana"/>
              </a:rPr>
              <a:t> </a:t>
            </a:r>
            <a:r>
              <a:rPr dirty="0" err="1" smtClean="0">
                <a:latin typeface="Cera Pro" panose="00000500000000000000" pitchFamily="2" charset="0"/>
                <a:cs typeface="Verdana"/>
              </a:rPr>
              <a:t>пространства</a:t>
            </a:r>
            <a:r>
              <a:rPr lang="ru-RU" dirty="0" smtClean="0">
                <a:latin typeface="Cera Pro" panose="00000500000000000000" pitchFamily="2" charset="0"/>
                <a:cs typeface="Verdana"/>
              </a:rPr>
              <a:t>.</a:t>
            </a:r>
            <a:endParaRPr dirty="0">
              <a:latin typeface="Cera Pro" panose="00000500000000000000" pitchFamily="2" charset="0"/>
              <a:cs typeface="Verdana"/>
            </a:endParaRPr>
          </a:p>
          <a:p>
            <a:pPr>
              <a:buChar char="•"/>
            </a:pPr>
            <a:endParaRPr dirty="0">
              <a:latin typeface="Cera Pro" panose="00000500000000000000" pitchFamily="2" charset="0"/>
              <a:cs typeface="Verdana"/>
            </a:endParaRPr>
          </a:p>
          <a:p>
            <a:pPr marL="355600" indent="-342900">
              <a:spcBef>
                <a:spcPts val="1295"/>
              </a:spcBef>
              <a:buSzPct val="178571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b="1" dirty="0">
                <a:solidFill>
                  <a:srgbClr val="FF5E00"/>
                </a:solidFill>
                <a:latin typeface="Cera Pro" panose="00000500000000000000" pitchFamily="2" charset="0"/>
                <a:cs typeface="Verdana"/>
              </a:rPr>
              <a:t>Гарантировать</a:t>
            </a:r>
            <a:r>
              <a:rPr b="1" dirty="0">
                <a:solidFill>
                  <a:srgbClr val="0070C0"/>
                </a:solidFill>
                <a:latin typeface="Cera Pro" panose="00000500000000000000" pitchFamily="2" charset="0"/>
                <a:cs typeface="Verdana"/>
              </a:rPr>
              <a:t> </a:t>
            </a:r>
            <a:r>
              <a:rPr dirty="0">
                <a:latin typeface="Cera Pro" panose="00000500000000000000" pitchFamily="2" charset="0"/>
                <a:cs typeface="Verdana"/>
              </a:rPr>
              <a:t>электронную и информационную </a:t>
            </a:r>
            <a:r>
              <a:rPr b="1" dirty="0" err="1">
                <a:solidFill>
                  <a:srgbClr val="FF5E00"/>
                </a:solidFill>
                <a:latin typeface="Cera Pro" panose="00000500000000000000" pitchFamily="2" charset="0"/>
                <a:cs typeface="Verdana"/>
              </a:rPr>
              <a:t>безопасность</a:t>
            </a:r>
            <a:r>
              <a:rPr b="1" spc="-150" dirty="0">
                <a:solidFill>
                  <a:srgbClr val="0070C0"/>
                </a:solidFill>
                <a:latin typeface="Cera Pro" panose="00000500000000000000" pitchFamily="2" charset="0"/>
                <a:cs typeface="Verdana"/>
              </a:rPr>
              <a:t> </a:t>
            </a:r>
            <a:r>
              <a:rPr dirty="0" err="1" smtClean="0">
                <a:latin typeface="Cera Pro" panose="00000500000000000000" pitchFamily="2" charset="0"/>
                <a:cs typeface="Verdana"/>
              </a:rPr>
              <a:t>государства</a:t>
            </a:r>
            <a:r>
              <a:rPr lang="ru-RU" dirty="0" smtClean="0">
                <a:latin typeface="Cera Pro" panose="00000500000000000000" pitchFamily="2" charset="0"/>
                <a:cs typeface="Verdana"/>
              </a:rPr>
              <a:t>.</a:t>
            </a:r>
            <a:endParaRPr dirty="0">
              <a:latin typeface="Cera Pro" panose="00000500000000000000" pitchFamily="2" charset="0"/>
              <a:cs typeface="Verdana"/>
            </a:endParaRPr>
          </a:p>
        </p:txBody>
      </p:sp>
      <p:sp>
        <p:nvSpPr>
          <p:cNvPr id="11" name="Прямоугольник 3"/>
          <p:cNvSpPr/>
          <p:nvPr/>
        </p:nvSpPr>
        <p:spPr bwMode="auto">
          <a:xfrm>
            <a:off x="299733" y="632161"/>
            <a:ext cx="83646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dirty="0" smtClean="0">
                <a:solidFill>
                  <a:srgbClr val="1475CF"/>
                </a:solidFill>
                <a:latin typeface="Arial Black"/>
              </a:rPr>
              <a:t>Что такое цифровой суверенитет? </a:t>
            </a:r>
            <a:r>
              <a:rPr lang="ru-RU" sz="3200" dirty="0" smtClean="0">
                <a:latin typeface="Arial Black"/>
              </a:rPr>
              <a:t>Позиция государства</a:t>
            </a:r>
            <a:endParaRPr lang="ru-RU" sz="3200" dirty="0"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28333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5">
            <a:extLst>
              <a:ext uri="{FF2B5EF4-FFF2-40B4-BE49-F238E27FC236}">
                <a16:creationId xmlns="" xmlns:a16="http://schemas.microsoft.com/office/drawing/2014/main" id="{0397645E-C44E-4499-BFC7-788AB1FB24AF}"/>
              </a:ext>
            </a:extLst>
          </p:cNvPr>
          <p:cNvSpPr txBox="1">
            <a:spLocks/>
          </p:cNvSpPr>
          <p:nvPr/>
        </p:nvSpPr>
        <p:spPr>
          <a:xfrm>
            <a:off x="11188086" y="6550750"/>
            <a:ext cx="760846" cy="3736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2800" b="1" kern="1200">
                <a:solidFill>
                  <a:schemeClr val="bg1">
                    <a:lumMod val="85000"/>
                    <a:alpha val="70000"/>
                  </a:schemeClr>
                </a:solidFill>
                <a:latin typeface="Cera Pro" panose="000005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AF9E677-433C-43BB-85FB-942D346720BC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8" name="Прямоугольник 3"/>
          <p:cNvSpPr/>
          <p:nvPr/>
        </p:nvSpPr>
        <p:spPr bwMode="auto">
          <a:xfrm>
            <a:off x="299733" y="632161"/>
            <a:ext cx="83646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dirty="0" smtClean="0">
                <a:solidFill>
                  <a:srgbClr val="1475CF"/>
                </a:solidFill>
                <a:latin typeface="Arial Black"/>
              </a:rPr>
              <a:t>Компоненты </a:t>
            </a:r>
            <a:r>
              <a:rPr lang="ru-RU" sz="3200" dirty="0" smtClean="0">
                <a:latin typeface="Arial Black"/>
              </a:rPr>
              <a:t>цифрового суверенитета РФ</a:t>
            </a:r>
            <a:endParaRPr lang="ru-RU" sz="3200" dirty="0">
              <a:latin typeface="Arial Black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299B83DE-115F-4810-8820-DA6EE8E67638}"/>
              </a:ext>
            </a:extLst>
          </p:cNvPr>
          <p:cNvSpPr/>
          <p:nvPr/>
        </p:nvSpPr>
        <p:spPr>
          <a:xfrm>
            <a:off x="938749" y="1949201"/>
            <a:ext cx="3147114" cy="4050909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>
            <a:outerShdw blurRad="317500" dist="38100" dir="3000000" sx="101000" sy="101000" algn="tl" rotWithShape="0">
              <a:srgbClr val="0A2D4F">
                <a:alpha val="11000"/>
              </a:srgb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BCA1F428-414D-4ACB-B377-89A1263C4E46}"/>
              </a:ext>
            </a:extLst>
          </p:cNvPr>
          <p:cNvSpPr/>
          <p:nvPr/>
        </p:nvSpPr>
        <p:spPr>
          <a:xfrm>
            <a:off x="4522443" y="1949201"/>
            <a:ext cx="3147114" cy="4050909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>
            <a:outerShdw blurRad="317500" dist="38100" dir="3000000" sx="101000" sy="101000" algn="tl" rotWithShape="0">
              <a:srgbClr val="0A2D4F">
                <a:alpha val="11000"/>
              </a:srgb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3B0C8C59-208A-46BC-8288-230B93636349}"/>
              </a:ext>
            </a:extLst>
          </p:cNvPr>
          <p:cNvSpPr/>
          <p:nvPr/>
        </p:nvSpPr>
        <p:spPr>
          <a:xfrm>
            <a:off x="8106137" y="1949201"/>
            <a:ext cx="3147114" cy="4050909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>
            <a:outerShdw blurRad="317500" dist="38100" dir="3000000" sx="101000" sy="101000" algn="tl" rotWithShape="0">
              <a:srgbClr val="0A2D4F">
                <a:alpha val="11000"/>
              </a:srgb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xmlns="" id="{C832385E-4DCE-4E30-8147-1BC4F7F361E1}"/>
              </a:ext>
            </a:extLst>
          </p:cNvPr>
          <p:cNvSpPr txBox="1">
            <a:spLocks/>
          </p:cNvSpPr>
          <p:nvPr/>
        </p:nvSpPr>
        <p:spPr>
          <a:xfrm>
            <a:off x="1137743" y="3396879"/>
            <a:ext cx="2749126" cy="222531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era Pro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ra Pro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ra Pro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ra Pro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ra Pro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Процессоры, микросхемы, цифровые устройства (ПК, смартфоны), сетевое  оборудование, чип </a:t>
            </a:r>
            <a:r>
              <a:rPr lang="ru-RU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геопозиционирования</a:t>
            </a:r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Текст 3">
            <a:extLst>
              <a:ext uri="{FF2B5EF4-FFF2-40B4-BE49-F238E27FC236}">
                <a16:creationId xmlns:a16="http://schemas.microsoft.com/office/drawing/2014/main" xmlns="" id="{B3654019-CB6C-471C-8A56-E9FCBBF97CF2}"/>
              </a:ext>
            </a:extLst>
          </p:cNvPr>
          <p:cNvSpPr txBox="1">
            <a:spLocks/>
          </p:cNvSpPr>
          <p:nvPr/>
        </p:nvSpPr>
        <p:spPr>
          <a:xfrm>
            <a:off x="938749" y="2284258"/>
            <a:ext cx="3147114" cy="514557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era Pro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ra Pro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ra Pro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ra Pro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ra Pro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600" dirty="0">
                <a:solidFill>
                  <a:srgbClr val="1475CF"/>
                </a:solidFill>
                <a:latin typeface="Arial Black" panose="020B0A04020102020204" pitchFamily="34" charset="0"/>
              </a:rPr>
              <a:t>Собственная аппаратная платформа</a:t>
            </a:r>
          </a:p>
        </p:txBody>
      </p:sp>
      <p:sp>
        <p:nvSpPr>
          <p:cNvPr id="13" name="Текст 2">
            <a:extLst>
              <a:ext uri="{FF2B5EF4-FFF2-40B4-BE49-F238E27FC236}">
                <a16:creationId xmlns:a16="http://schemas.microsoft.com/office/drawing/2014/main" xmlns="" id="{3CDD03B2-2767-4BAE-85EB-C6858AB8B564}"/>
              </a:ext>
            </a:extLst>
          </p:cNvPr>
          <p:cNvSpPr txBox="1">
            <a:spLocks/>
          </p:cNvSpPr>
          <p:nvPr/>
        </p:nvSpPr>
        <p:spPr>
          <a:xfrm>
            <a:off x="4721436" y="3396879"/>
            <a:ext cx="2765885" cy="222531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era Pro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ra Pro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ra Pro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ra Pro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ra Pro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BIOS, операционная система, браузер, офисный пакет, мессенджеры,  бухгалтерия, ERP, шифрование, антивирус, средства разработки и ПО, 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средства информационной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безопасности, мобильные ОС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Текст 3">
            <a:extLst>
              <a:ext uri="{FF2B5EF4-FFF2-40B4-BE49-F238E27FC236}">
                <a16:creationId xmlns:a16="http://schemas.microsoft.com/office/drawing/2014/main" xmlns="" id="{11AB3681-4ED1-460F-8104-8735A1851B66}"/>
              </a:ext>
            </a:extLst>
          </p:cNvPr>
          <p:cNvSpPr txBox="1">
            <a:spLocks/>
          </p:cNvSpPr>
          <p:nvPr/>
        </p:nvSpPr>
        <p:spPr>
          <a:xfrm>
            <a:off x="4522443" y="2284258"/>
            <a:ext cx="3147114" cy="514557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era Pro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ra Pro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ra Pro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ra Pro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ra Pro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600" dirty="0">
                <a:solidFill>
                  <a:srgbClr val="F25900"/>
                </a:solidFill>
                <a:latin typeface="Arial Black" panose="020B0A04020102020204" pitchFamily="34" charset="0"/>
              </a:rPr>
              <a:t>Собственная программная платформа</a:t>
            </a:r>
          </a:p>
        </p:txBody>
      </p:sp>
      <p:sp>
        <p:nvSpPr>
          <p:cNvPr id="15" name="Текст 2">
            <a:extLst>
              <a:ext uri="{FF2B5EF4-FFF2-40B4-BE49-F238E27FC236}">
                <a16:creationId xmlns:a16="http://schemas.microsoft.com/office/drawing/2014/main" xmlns="" id="{5BA9C464-29A6-4D22-8145-E308F9EB5365}"/>
              </a:ext>
            </a:extLst>
          </p:cNvPr>
          <p:cNvSpPr txBox="1">
            <a:spLocks/>
          </p:cNvSpPr>
          <p:nvPr/>
        </p:nvSpPr>
        <p:spPr>
          <a:xfrm>
            <a:off x="8304904" y="3396880"/>
            <a:ext cx="2751717" cy="222531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era Pro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ra Pro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ra Pro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ra Pro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ra Pro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Электронное правительство, ИТ в министерствах и ведомствах, банковские  системы, инженерные и транспортно-логистические системы, системы управления  промышленными объектами и предприятиями, системы проектирования</a:t>
            </a:r>
          </a:p>
        </p:txBody>
      </p:sp>
      <p:sp>
        <p:nvSpPr>
          <p:cNvPr id="16" name="Текст 3">
            <a:extLst>
              <a:ext uri="{FF2B5EF4-FFF2-40B4-BE49-F238E27FC236}">
                <a16:creationId xmlns:a16="http://schemas.microsoft.com/office/drawing/2014/main" xmlns="" id="{0BD3A51B-114E-4C14-8C5C-BB8BFF8A662F}"/>
              </a:ext>
            </a:extLst>
          </p:cNvPr>
          <p:cNvSpPr txBox="1">
            <a:spLocks/>
          </p:cNvSpPr>
          <p:nvPr/>
        </p:nvSpPr>
        <p:spPr>
          <a:xfrm>
            <a:off x="8106137" y="2284258"/>
            <a:ext cx="3147114" cy="900604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era Pro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ra Pro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ra Pro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ra Pro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ra Pro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1600" dirty="0">
                <a:solidFill>
                  <a:srgbClr val="1475CF"/>
                </a:solidFill>
                <a:latin typeface="Arial Black" panose="020B0A04020102020204" pitchFamily="34" charset="0"/>
              </a:rPr>
              <a:t>Собственные </a:t>
            </a:r>
            <a:endParaRPr lang="ru-RU" sz="1600" dirty="0" smtClean="0">
              <a:solidFill>
                <a:srgbClr val="1475CF"/>
              </a:solidFill>
              <a:latin typeface="Arial Black" panose="020B0A040201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600" dirty="0" smtClean="0">
                <a:solidFill>
                  <a:srgbClr val="1475CF"/>
                </a:solidFill>
                <a:latin typeface="Arial Black" panose="020B0A04020102020204" pitchFamily="34" charset="0"/>
              </a:rPr>
              <a:t>системы </a:t>
            </a:r>
            <a:r>
              <a:rPr lang="ru-RU" sz="1600" dirty="0">
                <a:solidFill>
                  <a:srgbClr val="1475CF"/>
                </a:solidFill>
                <a:latin typeface="Arial Black" panose="020B0A04020102020204" pitchFamily="34" charset="0"/>
              </a:rPr>
              <a:t>управления предприятиями </a:t>
            </a:r>
            <a:endParaRPr lang="ru-RU" sz="1600" dirty="0" smtClean="0">
              <a:solidFill>
                <a:srgbClr val="1475CF"/>
              </a:solidFill>
              <a:latin typeface="Arial Black" panose="020B0A040201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600" dirty="0" smtClean="0">
                <a:solidFill>
                  <a:srgbClr val="1475CF"/>
                </a:solidFill>
                <a:latin typeface="Arial Black" panose="020B0A04020102020204" pitchFamily="34" charset="0"/>
              </a:rPr>
              <a:t>и </a:t>
            </a:r>
            <a:r>
              <a:rPr lang="ru-RU" sz="1600" dirty="0">
                <a:solidFill>
                  <a:srgbClr val="1475CF"/>
                </a:solidFill>
                <a:latin typeface="Arial Black" panose="020B0A04020102020204" pitchFamily="34" charset="0"/>
              </a:rPr>
              <a:t>страной</a:t>
            </a:r>
          </a:p>
        </p:txBody>
      </p:sp>
    </p:spTree>
    <p:extLst>
      <p:ext uri="{BB962C8B-B14F-4D97-AF65-F5344CB8AC3E}">
        <p14:creationId xmlns:p14="http://schemas.microsoft.com/office/powerpoint/2010/main" val="227931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40701F73-81EF-4479-B039-8FA3467CC8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84" y="1864"/>
            <a:ext cx="11969821" cy="6855057"/>
          </a:xfrm>
          <a:prstGeom prst="rect">
            <a:avLst/>
          </a:prstGeom>
        </p:spPr>
      </p:pic>
      <p:sp>
        <p:nvSpPr>
          <p:cNvPr id="2" name="Номер слайда 5">
            <a:extLst>
              <a:ext uri="{FF2B5EF4-FFF2-40B4-BE49-F238E27FC236}">
                <a16:creationId xmlns="" xmlns:a16="http://schemas.microsoft.com/office/drawing/2014/main" id="{0397645E-C44E-4499-BFC7-788AB1FB24AF}"/>
              </a:ext>
            </a:extLst>
          </p:cNvPr>
          <p:cNvSpPr txBox="1">
            <a:spLocks/>
          </p:cNvSpPr>
          <p:nvPr/>
        </p:nvSpPr>
        <p:spPr>
          <a:xfrm>
            <a:off x="11188086" y="6550750"/>
            <a:ext cx="760846" cy="3736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2800" b="1" kern="1200">
                <a:solidFill>
                  <a:schemeClr val="bg1">
                    <a:lumMod val="85000"/>
                    <a:alpha val="70000"/>
                  </a:schemeClr>
                </a:solidFill>
                <a:latin typeface="Cera Pro" panose="000005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AF9E677-433C-43BB-85FB-942D346720BC}" type="slidenum">
              <a:rPr lang="ru-RU" smtClean="0"/>
              <a:pPr/>
              <a:t>7</a:t>
            </a:fld>
            <a:endParaRPr lang="ru-RU" dirty="0"/>
          </a:p>
        </p:txBody>
      </p:sp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0C63A944-354D-4895-AB99-969C6BADE01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l="20649" t="29347" r="38757" b="-2"/>
          <a:stretch/>
        </p:blipFill>
        <p:spPr>
          <a:xfrm rot="5400000">
            <a:off x="10759939" y="4928118"/>
            <a:ext cx="434826" cy="2431071"/>
          </a:xfrm>
          <a:prstGeom prst="rect">
            <a:avLst/>
          </a:prstGeom>
        </p:spPr>
      </p:pic>
      <p:sp>
        <p:nvSpPr>
          <p:cNvPr id="9" name="object 3"/>
          <p:cNvSpPr txBox="1"/>
          <p:nvPr/>
        </p:nvSpPr>
        <p:spPr>
          <a:xfrm>
            <a:off x="368947" y="1918914"/>
            <a:ext cx="9776480" cy="3598421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355600" indent="-342900">
              <a:spcAft>
                <a:spcPts val="600"/>
              </a:spcAft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dirty="0">
                <a:latin typeface="Cera Pro" panose="00000500000000000000" pitchFamily="2" charset="0"/>
                <a:cs typeface="Verdana"/>
              </a:rPr>
              <a:t>Знания</a:t>
            </a:r>
            <a:r>
              <a:rPr dirty="0">
                <a:solidFill>
                  <a:srgbClr val="003860"/>
                </a:solidFill>
                <a:latin typeface="Cera Pro" panose="00000500000000000000" pitchFamily="2" charset="0"/>
                <a:cs typeface="Verdana"/>
              </a:rPr>
              <a:t> </a:t>
            </a:r>
            <a:r>
              <a:rPr dirty="0">
                <a:latin typeface="Cera Pro" panose="00000500000000000000" pitchFamily="2" charset="0"/>
                <a:cs typeface="Verdana"/>
              </a:rPr>
              <a:t>передаются</a:t>
            </a:r>
            <a:r>
              <a:rPr b="1" dirty="0">
                <a:solidFill>
                  <a:srgbClr val="0070C0"/>
                </a:solidFill>
                <a:latin typeface="Cera Pro" panose="00000500000000000000" pitchFamily="2" charset="0"/>
                <a:cs typeface="Verdana"/>
              </a:rPr>
              <a:t> </a:t>
            </a:r>
            <a:r>
              <a:rPr dirty="0">
                <a:latin typeface="Cera Pro" panose="00000500000000000000" pitchFamily="2" charset="0"/>
                <a:cs typeface="Verdana"/>
              </a:rPr>
              <a:t>вдоль технологической</a:t>
            </a:r>
            <a:r>
              <a:rPr spc="-130" dirty="0">
                <a:latin typeface="Cera Pro" panose="00000500000000000000" pitchFamily="2" charset="0"/>
                <a:cs typeface="Verdana"/>
              </a:rPr>
              <a:t> </a:t>
            </a:r>
            <a:r>
              <a:rPr dirty="0">
                <a:latin typeface="Cera Pro" panose="00000500000000000000" pitchFamily="2" charset="0"/>
                <a:cs typeface="Verdana"/>
              </a:rPr>
              <a:t>линейки:</a:t>
            </a:r>
          </a:p>
          <a:p>
            <a:pPr marL="548640" lvl="1" indent="-356870">
              <a:buFont typeface="Arial"/>
              <a:buChar char="•"/>
              <a:tabLst>
                <a:tab pos="548640" algn="l"/>
                <a:tab pos="549275" algn="l"/>
              </a:tabLst>
            </a:pPr>
            <a:r>
              <a:rPr dirty="0">
                <a:latin typeface="Cera Pro" panose="00000500000000000000" pitchFamily="2" charset="0"/>
                <a:cs typeface="Verdana"/>
              </a:rPr>
              <a:t>Разработчики процессоров </a:t>
            </a:r>
            <a:r>
              <a:rPr dirty="0">
                <a:latin typeface="Cera Pro" panose="00000500000000000000" pitchFamily="2" charset="0"/>
                <a:cs typeface="Arial"/>
              </a:rPr>
              <a:t>→ </a:t>
            </a:r>
            <a:r>
              <a:rPr spc="-5" dirty="0" err="1">
                <a:latin typeface="Cera Pro" panose="00000500000000000000" pitchFamily="2" charset="0"/>
                <a:cs typeface="Verdana"/>
              </a:rPr>
              <a:t>разработчикам</a:t>
            </a:r>
            <a:r>
              <a:rPr spc="25" dirty="0">
                <a:latin typeface="Cera Pro" panose="00000500000000000000" pitchFamily="2" charset="0"/>
                <a:cs typeface="Verdana"/>
              </a:rPr>
              <a:t> </a:t>
            </a:r>
            <a:r>
              <a:rPr dirty="0" err="1" smtClean="0">
                <a:latin typeface="Cera Pro" panose="00000500000000000000" pitchFamily="2" charset="0"/>
                <a:cs typeface="Verdana"/>
              </a:rPr>
              <a:t>устройств</a:t>
            </a:r>
            <a:r>
              <a:rPr lang="ru-RU" dirty="0" smtClean="0">
                <a:latin typeface="Cera Pro" panose="00000500000000000000" pitchFamily="2" charset="0"/>
                <a:cs typeface="Verdana"/>
              </a:rPr>
              <a:t>;</a:t>
            </a:r>
            <a:endParaRPr dirty="0">
              <a:latin typeface="Cera Pro" panose="00000500000000000000" pitchFamily="2" charset="0"/>
              <a:cs typeface="Verdana"/>
            </a:endParaRPr>
          </a:p>
          <a:p>
            <a:pPr marL="548640" lvl="1" indent="-356870">
              <a:buFont typeface="Arial"/>
              <a:buChar char="•"/>
              <a:tabLst>
                <a:tab pos="548640" algn="l"/>
                <a:tab pos="549275" algn="l"/>
              </a:tabLst>
            </a:pPr>
            <a:r>
              <a:rPr dirty="0">
                <a:latin typeface="Cera Pro" panose="00000500000000000000" pitchFamily="2" charset="0"/>
                <a:cs typeface="Verdana"/>
              </a:rPr>
              <a:t>Разработчики устройств </a:t>
            </a:r>
            <a:r>
              <a:rPr dirty="0">
                <a:latin typeface="Cera Pro" panose="00000500000000000000" pitchFamily="2" charset="0"/>
                <a:cs typeface="Arial"/>
              </a:rPr>
              <a:t>→ </a:t>
            </a:r>
            <a:r>
              <a:rPr spc="-5" dirty="0" err="1">
                <a:latin typeface="Cera Pro" panose="00000500000000000000" pitchFamily="2" charset="0"/>
                <a:cs typeface="Verdana"/>
              </a:rPr>
              <a:t>разработчикам</a:t>
            </a:r>
            <a:r>
              <a:rPr spc="45" dirty="0">
                <a:latin typeface="Cera Pro" panose="00000500000000000000" pitchFamily="2" charset="0"/>
                <a:cs typeface="Verdana"/>
              </a:rPr>
              <a:t> </a:t>
            </a:r>
            <a:r>
              <a:rPr dirty="0" smtClean="0">
                <a:latin typeface="Cera Pro" panose="00000500000000000000" pitchFamily="2" charset="0"/>
                <a:cs typeface="Verdana"/>
              </a:rPr>
              <a:t>ОС</a:t>
            </a:r>
            <a:r>
              <a:rPr lang="ru-RU" dirty="0" smtClean="0">
                <a:latin typeface="Cera Pro" panose="00000500000000000000" pitchFamily="2" charset="0"/>
                <a:cs typeface="Verdana"/>
              </a:rPr>
              <a:t>;</a:t>
            </a:r>
            <a:endParaRPr dirty="0">
              <a:latin typeface="Cera Pro" panose="00000500000000000000" pitchFamily="2" charset="0"/>
              <a:cs typeface="Verdana"/>
            </a:endParaRPr>
          </a:p>
          <a:p>
            <a:pPr marL="548640" lvl="1" indent="-356870">
              <a:buFont typeface="Arial"/>
              <a:buChar char="•"/>
              <a:tabLst>
                <a:tab pos="548640" algn="l"/>
                <a:tab pos="549275" algn="l"/>
              </a:tabLst>
            </a:pPr>
            <a:r>
              <a:rPr dirty="0">
                <a:latin typeface="Cera Pro" panose="00000500000000000000" pitchFamily="2" charset="0"/>
                <a:cs typeface="Verdana"/>
              </a:rPr>
              <a:t>Разработчики ОС </a:t>
            </a:r>
            <a:r>
              <a:rPr dirty="0">
                <a:latin typeface="Cera Pro" panose="00000500000000000000" pitchFamily="2" charset="0"/>
                <a:cs typeface="Arial"/>
              </a:rPr>
              <a:t>→ </a:t>
            </a:r>
            <a:r>
              <a:rPr spc="-5" dirty="0">
                <a:latin typeface="Cera Pro" panose="00000500000000000000" pitchFamily="2" charset="0"/>
                <a:cs typeface="Verdana"/>
              </a:rPr>
              <a:t>разработчикам </a:t>
            </a:r>
            <a:r>
              <a:rPr dirty="0">
                <a:latin typeface="Cera Pro" panose="00000500000000000000" pitchFamily="2" charset="0"/>
                <a:cs typeface="Verdana"/>
              </a:rPr>
              <a:t>приложений и </a:t>
            </a:r>
            <a:r>
              <a:rPr dirty="0" err="1">
                <a:latin typeface="Cera Pro" panose="00000500000000000000" pitchFamily="2" charset="0"/>
                <a:cs typeface="Verdana"/>
              </a:rPr>
              <a:t>языков</a:t>
            </a:r>
            <a:r>
              <a:rPr dirty="0">
                <a:latin typeface="Cera Pro" panose="00000500000000000000" pitchFamily="2" charset="0"/>
                <a:cs typeface="Verdana"/>
              </a:rPr>
              <a:t> </a:t>
            </a:r>
            <a:r>
              <a:rPr dirty="0" err="1" smtClean="0">
                <a:latin typeface="Cera Pro" panose="00000500000000000000" pitchFamily="2" charset="0"/>
                <a:cs typeface="Verdana"/>
              </a:rPr>
              <a:t>программирования</a:t>
            </a:r>
            <a:r>
              <a:rPr lang="ru-RU" dirty="0" smtClean="0">
                <a:latin typeface="Cera Pro" panose="00000500000000000000" pitchFamily="2" charset="0"/>
                <a:cs typeface="Verdana"/>
              </a:rPr>
              <a:t>.</a:t>
            </a:r>
            <a:endParaRPr dirty="0">
              <a:latin typeface="Cera Pro" panose="00000500000000000000" pitchFamily="2" charset="0"/>
              <a:cs typeface="Verdana"/>
            </a:endParaRPr>
          </a:p>
          <a:p>
            <a:pPr lvl="1">
              <a:buChar char="•"/>
            </a:pPr>
            <a:endParaRPr dirty="0">
              <a:latin typeface="Cera Pro" panose="00000500000000000000" pitchFamily="2" charset="0"/>
              <a:cs typeface="Verdana"/>
            </a:endParaRPr>
          </a:p>
          <a:p>
            <a:pPr marL="355600" marR="449580" indent="-342900">
              <a:buFont typeface="Wingdings"/>
              <a:buChar char=""/>
              <a:tabLst>
                <a:tab pos="354965" algn="l"/>
                <a:tab pos="356235" algn="l"/>
              </a:tabLst>
            </a:pPr>
            <a:r>
              <a:rPr dirty="0" err="1" smtClean="0">
                <a:latin typeface="Cera Pro" panose="00000500000000000000" pitchFamily="2" charset="0"/>
                <a:cs typeface="Verdana"/>
              </a:rPr>
              <a:t>Люб</a:t>
            </a:r>
            <a:r>
              <a:rPr lang="ru-RU" dirty="0" smtClean="0">
                <a:latin typeface="Cera Pro" panose="00000500000000000000" pitchFamily="2" charset="0"/>
                <a:cs typeface="Verdana"/>
              </a:rPr>
              <a:t>ой</a:t>
            </a:r>
            <a:r>
              <a:rPr dirty="0" smtClean="0">
                <a:latin typeface="Cera Pro" panose="00000500000000000000" pitchFamily="2" charset="0"/>
                <a:cs typeface="Verdana"/>
              </a:rPr>
              <a:t> </a:t>
            </a:r>
            <a:r>
              <a:rPr lang="ru-RU" dirty="0" smtClean="0">
                <a:latin typeface="Cera Pro" panose="00000500000000000000" pitchFamily="2" charset="0"/>
                <a:cs typeface="Verdana"/>
              </a:rPr>
              <a:t>пробел</a:t>
            </a:r>
            <a:r>
              <a:rPr b="1" dirty="0" smtClean="0">
                <a:solidFill>
                  <a:srgbClr val="0070C0"/>
                </a:solidFill>
                <a:latin typeface="Cera Pro" panose="00000500000000000000" pitchFamily="2" charset="0"/>
                <a:cs typeface="Verdana"/>
              </a:rPr>
              <a:t> </a:t>
            </a:r>
            <a:r>
              <a:rPr dirty="0">
                <a:latin typeface="Cera Pro" panose="00000500000000000000" pitchFamily="2" charset="0"/>
                <a:cs typeface="Verdana"/>
              </a:rPr>
              <a:t>в технологическом стеке </a:t>
            </a:r>
            <a:r>
              <a:rPr spc="-5" dirty="0">
                <a:latin typeface="Cera Pro" panose="00000500000000000000" pitchFamily="2" charset="0"/>
                <a:cs typeface="Verdana"/>
              </a:rPr>
              <a:t>(ОС, </a:t>
            </a:r>
            <a:r>
              <a:rPr dirty="0">
                <a:latin typeface="Cera Pro" panose="00000500000000000000" pitchFamily="2" charset="0"/>
                <a:cs typeface="Verdana"/>
              </a:rPr>
              <a:t>UEFI, </a:t>
            </a:r>
            <a:r>
              <a:rPr spc="-5" dirty="0">
                <a:latin typeface="Cera Pro" panose="00000500000000000000" pitchFamily="2" charset="0"/>
                <a:cs typeface="Verdana"/>
              </a:rPr>
              <a:t>магазин </a:t>
            </a:r>
            <a:r>
              <a:rPr dirty="0">
                <a:latin typeface="Cera Pro" panose="00000500000000000000" pitchFamily="2" charset="0"/>
                <a:cs typeface="Verdana"/>
              </a:rPr>
              <a:t>приложений,  поисковик) — дыра для влияния, </a:t>
            </a:r>
            <a:r>
              <a:rPr spc="-5" dirty="0">
                <a:latin typeface="Cera Pro" panose="00000500000000000000" pitchFamily="2" charset="0"/>
                <a:cs typeface="Verdana"/>
              </a:rPr>
              <a:t>закладок, </a:t>
            </a:r>
            <a:r>
              <a:rPr dirty="0">
                <a:latin typeface="Cera Pro" panose="00000500000000000000" pitchFamily="2" charset="0"/>
                <a:cs typeface="Verdana"/>
              </a:rPr>
              <a:t>вторжения, </a:t>
            </a:r>
            <a:r>
              <a:rPr dirty="0" err="1">
                <a:latin typeface="Cera Pro" panose="00000500000000000000" pitchFamily="2" charset="0"/>
                <a:cs typeface="Verdana"/>
              </a:rPr>
              <a:t>отключения</a:t>
            </a:r>
            <a:r>
              <a:rPr spc="-160" dirty="0">
                <a:latin typeface="Cera Pro" panose="00000500000000000000" pitchFamily="2" charset="0"/>
                <a:cs typeface="Verdana"/>
              </a:rPr>
              <a:t> </a:t>
            </a:r>
            <a:r>
              <a:rPr dirty="0" err="1" smtClean="0">
                <a:latin typeface="Cera Pro" panose="00000500000000000000" pitchFamily="2" charset="0"/>
                <a:cs typeface="Verdana"/>
              </a:rPr>
              <a:t>извне</a:t>
            </a:r>
            <a:r>
              <a:rPr lang="ru-RU" dirty="0">
                <a:latin typeface="Cera Pro" panose="00000500000000000000" pitchFamily="2" charset="0"/>
                <a:cs typeface="Verdana"/>
              </a:rPr>
              <a:t>.</a:t>
            </a:r>
            <a:endParaRPr dirty="0">
              <a:latin typeface="Cera Pro" panose="00000500000000000000" pitchFamily="2" charset="0"/>
              <a:cs typeface="Verdana"/>
            </a:endParaRPr>
          </a:p>
          <a:p>
            <a:pPr>
              <a:buClr>
                <a:srgbClr val="003860"/>
              </a:buClr>
              <a:buFont typeface="Wingdings"/>
              <a:buChar char=""/>
            </a:pPr>
            <a:endParaRPr dirty="0">
              <a:latin typeface="Cera Pro" panose="00000500000000000000" pitchFamily="2" charset="0"/>
              <a:cs typeface="Verdana"/>
            </a:endParaRPr>
          </a:p>
          <a:p>
            <a:pPr marL="355600" indent="-343535">
              <a:spcAft>
                <a:spcPts val="600"/>
              </a:spcAft>
              <a:buFont typeface="Wingdings"/>
              <a:buChar char=""/>
              <a:tabLst>
                <a:tab pos="354965" algn="l"/>
                <a:tab pos="356235" algn="l"/>
              </a:tabLst>
            </a:pPr>
            <a:r>
              <a:rPr dirty="0">
                <a:latin typeface="Cera Pro" panose="00000500000000000000" pitchFamily="2" charset="0"/>
                <a:cs typeface="Verdana"/>
              </a:rPr>
              <a:t>Полная технологическая</a:t>
            </a:r>
            <a:r>
              <a:rPr spc="-85" dirty="0">
                <a:latin typeface="Cera Pro" panose="00000500000000000000" pitchFamily="2" charset="0"/>
                <a:cs typeface="Verdana"/>
              </a:rPr>
              <a:t> </a:t>
            </a:r>
            <a:r>
              <a:rPr dirty="0">
                <a:latin typeface="Cera Pro" panose="00000500000000000000" pitchFamily="2" charset="0"/>
                <a:cs typeface="Verdana"/>
              </a:rPr>
              <a:t>линейка:</a:t>
            </a:r>
          </a:p>
          <a:p>
            <a:pPr marL="548640" lvl="1" indent="-356870">
              <a:buFont typeface="Arial"/>
              <a:buChar char="•"/>
              <a:tabLst>
                <a:tab pos="548640" algn="l"/>
                <a:tab pos="549275" algn="l"/>
              </a:tabLst>
            </a:pPr>
            <a:r>
              <a:rPr dirty="0">
                <a:latin typeface="Cera Pro" panose="00000500000000000000" pitchFamily="2" charset="0"/>
                <a:cs typeface="Verdana"/>
              </a:rPr>
              <a:t>Средство удержания </a:t>
            </a:r>
            <a:r>
              <a:rPr spc="-5" dirty="0">
                <a:latin typeface="Cera Pro" panose="00000500000000000000" pitchFamily="2" charset="0"/>
                <a:cs typeface="Verdana"/>
              </a:rPr>
              <a:t>разработчиков </a:t>
            </a:r>
            <a:r>
              <a:rPr dirty="0">
                <a:latin typeface="Cera Pro" panose="00000500000000000000" pitchFamily="2" charset="0"/>
                <a:cs typeface="Verdana"/>
              </a:rPr>
              <a:t>в</a:t>
            </a:r>
            <a:r>
              <a:rPr spc="-75" dirty="0">
                <a:latin typeface="Cera Pro" panose="00000500000000000000" pitchFamily="2" charset="0"/>
                <a:cs typeface="Verdana"/>
              </a:rPr>
              <a:t> </a:t>
            </a:r>
            <a:r>
              <a:rPr dirty="0" err="1" smtClean="0">
                <a:latin typeface="Cera Pro" panose="00000500000000000000" pitchFamily="2" charset="0"/>
                <a:cs typeface="Verdana"/>
              </a:rPr>
              <a:t>стране</a:t>
            </a:r>
            <a:r>
              <a:rPr lang="ru-RU" dirty="0" smtClean="0">
                <a:latin typeface="Cera Pro" panose="00000500000000000000" pitchFamily="2" charset="0"/>
                <a:cs typeface="Verdana"/>
              </a:rPr>
              <a:t>;</a:t>
            </a:r>
            <a:endParaRPr dirty="0">
              <a:latin typeface="Cera Pro" panose="00000500000000000000" pitchFamily="2" charset="0"/>
              <a:cs typeface="Verdana"/>
            </a:endParaRPr>
          </a:p>
          <a:p>
            <a:pPr marL="548640" lvl="1" indent="-356870">
              <a:buFont typeface="Arial"/>
              <a:buChar char="•"/>
              <a:tabLst>
                <a:tab pos="548640" algn="l"/>
                <a:tab pos="549275" algn="l"/>
              </a:tabLst>
            </a:pPr>
            <a:r>
              <a:rPr dirty="0">
                <a:latin typeface="Cera Pro" panose="00000500000000000000" pitchFamily="2" charset="0"/>
                <a:cs typeface="Verdana"/>
              </a:rPr>
              <a:t>Средство влияния </a:t>
            </a:r>
            <a:r>
              <a:rPr spc="5" dirty="0">
                <a:latin typeface="Cera Pro" panose="00000500000000000000" pitchFamily="2" charset="0"/>
                <a:cs typeface="Verdana"/>
              </a:rPr>
              <a:t>на </a:t>
            </a:r>
            <a:r>
              <a:rPr dirty="0" err="1">
                <a:latin typeface="Cera Pro" panose="00000500000000000000" pitchFamily="2" charset="0"/>
                <a:cs typeface="Verdana"/>
              </a:rPr>
              <a:t>другие</a:t>
            </a:r>
            <a:r>
              <a:rPr spc="-105" dirty="0">
                <a:latin typeface="Cera Pro" panose="00000500000000000000" pitchFamily="2" charset="0"/>
                <a:cs typeface="Verdana"/>
              </a:rPr>
              <a:t> </a:t>
            </a:r>
            <a:r>
              <a:rPr dirty="0" err="1" smtClean="0">
                <a:latin typeface="Cera Pro" panose="00000500000000000000" pitchFamily="2" charset="0"/>
                <a:cs typeface="Verdana"/>
              </a:rPr>
              <a:t>страны</a:t>
            </a:r>
            <a:r>
              <a:rPr lang="ru-RU" dirty="0" smtClean="0">
                <a:latin typeface="Cera Pro" panose="00000500000000000000" pitchFamily="2" charset="0"/>
                <a:cs typeface="Verdana"/>
              </a:rPr>
              <a:t>;</a:t>
            </a:r>
            <a:endParaRPr dirty="0">
              <a:latin typeface="Cera Pro" panose="00000500000000000000" pitchFamily="2" charset="0"/>
              <a:cs typeface="Verdana"/>
            </a:endParaRPr>
          </a:p>
          <a:p>
            <a:pPr marL="548640" lvl="1" indent="-356870">
              <a:buFont typeface="Arial"/>
              <a:buChar char="•"/>
              <a:tabLst>
                <a:tab pos="548640" algn="l"/>
                <a:tab pos="549275" algn="l"/>
              </a:tabLst>
            </a:pPr>
            <a:r>
              <a:rPr b="1" dirty="0">
                <a:solidFill>
                  <a:srgbClr val="FF5E00"/>
                </a:solidFill>
                <a:latin typeface="Cera Pro" panose="00000500000000000000" pitchFamily="2" charset="0"/>
                <a:cs typeface="Verdana"/>
              </a:rPr>
              <a:t>Обеспечение </a:t>
            </a:r>
            <a:r>
              <a:rPr b="1" dirty="0" err="1">
                <a:solidFill>
                  <a:srgbClr val="FF5E00"/>
                </a:solidFill>
                <a:latin typeface="Cera Pro" panose="00000500000000000000" pitchFamily="2" charset="0"/>
                <a:cs typeface="Verdana"/>
              </a:rPr>
              <a:t>безопасности</a:t>
            </a:r>
            <a:r>
              <a:rPr b="1" spc="-65" dirty="0">
                <a:solidFill>
                  <a:srgbClr val="FF5E00"/>
                </a:solidFill>
                <a:latin typeface="Cera Pro" panose="00000500000000000000" pitchFamily="2" charset="0"/>
                <a:cs typeface="Verdana"/>
              </a:rPr>
              <a:t> </a:t>
            </a:r>
            <a:r>
              <a:rPr b="1" dirty="0" err="1" smtClean="0">
                <a:solidFill>
                  <a:srgbClr val="FF5E00"/>
                </a:solidFill>
                <a:latin typeface="Cera Pro" panose="00000500000000000000" pitchFamily="2" charset="0"/>
                <a:cs typeface="Verdana"/>
              </a:rPr>
              <a:t>страны</a:t>
            </a:r>
            <a:r>
              <a:rPr lang="ru-RU" b="1" dirty="0" smtClean="0">
                <a:solidFill>
                  <a:srgbClr val="FF5E00"/>
                </a:solidFill>
                <a:latin typeface="Cera Pro" panose="00000500000000000000" pitchFamily="2" charset="0"/>
                <a:cs typeface="Verdana"/>
              </a:rPr>
              <a:t>.</a:t>
            </a:r>
            <a:endParaRPr dirty="0">
              <a:solidFill>
                <a:srgbClr val="FF5E00"/>
              </a:solidFill>
              <a:latin typeface="Cera Pro" panose="00000500000000000000" pitchFamily="2" charset="0"/>
              <a:cs typeface="Verdana"/>
            </a:endParaRPr>
          </a:p>
        </p:txBody>
      </p:sp>
      <p:sp>
        <p:nvSpPr>
          <p:cNvPr id="11" name="Прямоугольник 3"/>
          <p:cNvSpPr/>
          <p:nvPr/>
        </p:nvSpPr>
        <p:spPr bwMode="auto">
          <a:xfrm>
            <a:off x="299732" y="632161"/>
            <a:ext cx="98662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dirty="0" smtClean="0">
                <a:latin typeface="Arial Black"/>
              </a:rPr>
              <a:t>Почему стране необходима </a:t>
            </a:r>
          </a:p>
          <a:p>
            <a:pPr>
              <a:defRPr/>
            </a:pPr>
            <a:r>
              <a:rPr lang="ru-RU" sz="3200" dirty="0" smtClean="0">
                <a:solidFill>
                  <a:srgbClr val="1475CF"/>
                </a:solidFill>
                <a:latin typeface="Arial Black"/>
              </a:rPr>
              <a:t>полная технологическая линейка?</a:t>
            </a:r>
            <a:endParaRPr lang="ru-RU" sz="3200" dirty="0">
              <a:solidFill>
                <a:srgbClr val="1475CF"/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32188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40701F73-81EF-4479-B039-8FA3467CC8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84" y="1864"/>
            <a:ext cx="11969821" cy="6855057"/>
          </a:xfrm>
          <a:prstGeom prst="rect">
            <a:avLst/>
          </a:prstGeom>
        </p:spPr>
      </p:pic>
      <p:sp>
        <p:nvSpPr>
          <p:cNvPr id="2" name="Номер слайда 5">
            <a:extLst>
              <a:ext uri="{FF2B5EF4-FFF2-40B4-BE49-F238E27FC236}">
                <a16:creationId xmlns="" xmlns:a16="http://schemas.microsoft.com/office/drawing/2014/main" id="{0397645E-C44E-4499-BFC7-788AB1FB24AF}"/>
              </a:ext>
            </a:extLst>
          </p:cNvPr>
          <p:cNvSpPr txBox="1">
            <a:spLocks/>
          </p:cNvSpPr>
          <p:nvPr/>
        </p:nvSpPr>
        <p:spPr>
          <a:xfrm>
            <a:off x="11188086" y="6550750"/>
            <a:ext cx="760846" cy="3736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2800" b="1" kern="1200">
                <a:solidFill>
                  <a:schemeClr val="bg1">
                    <a:lumMod val="85000"/>
                    <a:alpha val="70000"/>
                  </a:schemeClr>
                </a:solidFill>
                <a:latin typeface="Cera Pro" panose="000005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AF9E677-433C-43BB-85FB-942D346720BC}" type="slidenum">
              <a:rPr lang="ru-RU" smtClean="0"/>
              <a:pPr/>
              <a:t>8</a:t>
            </a:fld>
            <a:endParaRPr lang="ru-RU" dirty="0"/>
          </a:p>
        </p:txBody>
      </p:sp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0C63A944-354D-4895-AB99-969C6BADE01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l="20649" t="29347" r="38757" b="-2"/>
          <a:stretch/>
        </p:blipFill>
        <p:spPr>
          <a:xfrm rot="5400000">
            <a:off x="10759939" y="4928118"/>
            <a:ext cx="434826" cy="2431071"/>
          </a:xfrm>
          <a:prstGeom prst="rect">
            <a:avLst/>
          </a:prstGeom>
        </p:spPr>
      </p:pic>
      <p:sp>
        <p:nvSpPr>
          <p:cNvPr id="9" name="object 3"/>
          <p:cNvSpPr txBox="1"/>
          <p:nvPr/>
        </p:nvSpPr>
        <p:spPr>
          <a:xfrm>
            <a:off x="389395" y="1411172"/>
            <a:ext cx="9675026" cy="4128053"/>
          </a:xfrm>
          <a:prstGeom prst="rect">
            <a:avLst/>
          </a:prstGeom>
        </p:spPr>
        <p:txBody>
          <a:bodyPr vert="horz" wrap="square" lIns="0" tIns="140970" rIns="0" bIns="0" rtlCol="0">
            <a:spAutoFit/>
          </a:bodyPr>
          <a:lstStyle/>
          <a:p>
            <a:pPr marL="354965" indent="-342900">
              <a:spcAft>
                <a:spcPts val="1800"/>
              </a:spcAft>
              <a:buFont typeface="+mj-lt"/>
              <a:buAutoNum type="arabicPeriod"/>
              <a:tabLst>
                <a:tab pos="299720" algn="l"/>
              </a:tabLst>
            </a:pPr>
            <a:r>
              <a:rPr spc="-5" dirty="0">
                <a:latin typeface="Cera Pro" panose="00000500000000000000" pitchFamily="2" charset="0"/>
                <a:cs typeface="Verdana"/>
              </a:rPr>
              <a:t>Федеральный закон от </a:t>
            </a:r>
            <a:r>
              <a:rPr dirty="0">
                <a:latin typeface="Cera Pro" panose="00000500000000000000" pitchFamily="2" charset="0"/>
                <a:cs typeface="Verdana"/>
              </a:rPr>
              <a:t>29.06.2015 </a:t>
            </a:r>
            <a:r>
              <a:rPr b="1" spc="-10" dirty="0">
                <a:solidFill>
                  <a:srgbClr val="FF5E00"/>
                </a:solidFill>
                <a:latin typeface="Cera Pro" panose="00000500000000000000" pitchFamily="2" charset="0"/>
                <a:cs typeface="Verdana"/>
              </a:rPr>
              <a:t>№ </a:t>
            </a:r>
            <a:r>
              <a:rPr b="1" spc="-5" dirty="0">
                <a:solidFill>
                  <a:srgbClr val="FF5E00"/>
                </a:solidFill>
                <a:latin typeface="Cera Pro" panose="00000500000000000000" pitchFamily="2" charset="0"/>
                <a:cs typeface="Verdana"/>
              </a:rPr>
              <a:t>188-ФЗ </a:t>
            </a:r>
            <a:r>
              <a:rPr spc="-5" dirty="0">
                <a:latin typeface="Cera Pro" panose="00000500000000000000" pitchFamily="2" charset="0"/>
                <a:cs typeface="Verdana"/>
              </a:rPr>
              <a:t>внес</a:t>
            </a:r>
            <a:r>
              <a:rPr spc="40" dirty="0">
                <a:latin typeface="Cera Pro" panose="00000500000000000000" pitchFamily="2" charset="0"/>
                <a:cs typeface="Verdana"/>
              </a:rPr>
              <a:t> </a:t>
            </a:r>
            <a:r>
              <a:rPr spc="-5" dirty="0">
                <a:latin typeface="Cera Pro" panose="00000500000000000000" pitchFamily="2" charset="0"/>
                <a:cs typeface="Verdana"/>
              </a:rPr>
              <a:t>изменения:</a:t>
            </a:r>
            <a:endParaRPr dirty="0">
              <a:latin typeface="Cera Pro" panose="00000500000000000000" pitchFamily="2" charset="0"/>
              <a:cs typeface="Verdana"/>
            </a:endParaRPr>
          </a:p>
          <a:p>
            <a:pPr marL="627063" marR="5080" lvl="1" indent="-174625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566420" algn="l"/>
              </a:tabLst>
            </a:pPr>
            <a:r>
              <a:rPr dirty="0">
                <a:latin typeface="Cera Pro" panose="00000500000000000000" pitchFamily="2" charset="0"/>
                <a:cs typeface="Verdana"/>
              </a:rPr>
              <a:t>в</a:t>
            </a:r>
            <a:r>
              <a:rPr dirty="0">
                <a:solidFill>
                  <a:srgbClr val="003860"/>
                </a:solidFill>
                <a:latin typeface="Cera Pro" panose="00000500000000000000" pitchFamily="2" charset="0"/>
                <a:cs typeface="Verdana"/>
              </a:rPr>
              <a:t> </a:t>
            </a:r>
            <a:r>
              <a:rPr b="1" spc="5" dirty="0">
                <a:solidFill>
                  <a:srgbClr val="FF5E00"/>
                </a:solidFill>
                <a:latin typeface="Cera Pro" panose="00000500000000000000" pitchFamily="2" charset="0"/>
                <a:cs typeface="Verdana"/>
              </a:rPr>
              <a:t>№ </a:t>
            </a:r>
            <a:r>
              <a:rPr b="1" spc="-5" dirty="0">
                <a:solidFill>
                  <a:srgbClr val="FF5E00"/>
                </a:solidFill>
                <a:latin typeface="Cera Pro" panose="00000500000000000000" pitchFamily="2" charset="0"/>
                <a:cs typeface="Verdana"/>
              </a:rPr>
              <a:t>149-ФЗ </a:t>
            </a:r>
            <a:r>
              <a:rPr dirty="0">
                <a:latin typeface="Cera Pro" panose="00000500000000000000" pitchFamily="2" charset="0"/>
                <a:cs typeface="Verdana"/>
              </a:rPr>
              <a:t>от </a:t>
            </a:r>
            <a:r>
              <a:rPr spc="-5" dirty="0">
                <a:latin typeface="Cera Pro" panose="00000500000000000000" pitchFamily="2" charset="0"/>
                <a:cs typeface="Verdana"/>
              </a:rPr>
              <a:t>27.07.2006 «Об информации, информационных технологиях  </a:t>
            </a:r>
            <a:r>
              <a:rPr dirty="0">
                <a:latin typeface="Cera Pro" panose="00000500000000000000" pitchFamily="2" charset="0"/>
                <a:cs typeface="Verdana"/>
              </a:rPr>
              <a:t>и о защите </a:t>
            </a:r>
            <a:r>
              <a:rPr spc="-5" dirty="0">
                <a:latin typeface="Cera Pro" panose="00000500000000000000" pitchFamily="2" charset="0"/>
                <a:cs typeface="Verdana"/>
              </a:rPr>
              <a:t>информации» </a:t>
            </a:r>
            <a:r>
              <a:rPr b="1" dirty="0">
                <a:solidFill>
                  <a:srgbClr val="FF5E00"/>
                </a:solidFill>
                <a:latin typeface="Cera Pro" panose="00000500000000000000" pitchFamily="2" charset="0"/>
                <a:cs typeface="Verdana"/>
              </a:rPr>
              <a:t>в </a:t>
            </a:r>
            <a:r>
              <a:rPr b="1" spc="-5" dirty="0">
                <a:solidFill>
                  <a:srgbClr val="FF5E00"/>
                </a:solidFill>
                <a:latin typeface="Cera Pro" panose="00000500000000000000" pitchFamily="2" charset="0"/>
                <a:cs typeface="Verdana"/>
              </a:rPr>
              <a:t>части создания </a:t>
            </a:r>
            <a:r>
              <a:rPr dirty="0">
                <a:latin typeface="Cera Pro" panose="00000500000000000000" pitchFamily="2" charset="0"/>
                <a:cs typeface="Verdana"/>
              </a:rPr>
              <a:t>Реестра российских </a:t>
            </a:r>
            <a:r>
              <a:rPr spc="-10" dirty="0">
                <a:latin typeface="Cera Pro" panose="00000500000000000000" pitchFamily="2" charset="0"/>
                <a:cs typeface="Verdana"/>
              </a:rPr>
              <a:t>программ,  </a:t>
            </a:r>
            <a:r>
              <a:rPr dirty="0">
                <a:latin typeface="Cera Pro" panose="00000500000000000000" pitchFamily="2" charset="0"/>
                <a:cs typeface="Verdana"/>
              </a:rPr>
              <a:t>а </a:t>
            </a:r>
            <a:r>
              <a:rPr spc="-5" dirty="0">
                <a:latin typeface="Cera Pro" panose="00000500000000000000" pitchFamily="2" charset="0"/>
                <a:cs typeface="Verdana"/>
              </a:rPr>
              <a:t>также </a:t>
            </a:r>
            <a:r>
              <a:rPr dirty="0">
                <a:latin typeface="Cera Pro" panose="00000500000000000000" pitchFamily="2" charset="0"/>
                <a:cs typeface="Verdana"/>
              </a:rPr>
              <a:t>утверждения Правил его формирования и</a:t>
            </a:r>
            <a:r>
              <a:rPr spc="-120" dirty="0">
                <a:latin typeface="Cera Pro" panose="00000500000000000000" pitchFamily="2" charset="0"/>
                <a:cs typeface="Verdana"/>
              </a:rPr>
              <a:t> </a:t>
            </a:r>
            <a:r>
              <a:rPr dirty="0" err="1" smtClean="0">
                <a:latin typeface="Cera Pro" panose="00000500000000000000" pitchFamily="2" charset="0"/>
                <a:cs typeface="Verdana"/>
              </a:rPr>
              <a:t>ведения</a:t>
            </a:r>
            <a:r>
              <a:rPr lang="ru-RU" dirty="0">
                <a:latin typeface="Cera Pro" panose="00000500000000000000" pitchFamily="2" charset="0"/>
                <a:cs typeface="Verdana"/>
              </a:rPr>
              <a:t>;</a:t>
            </a:r>
            <a:endParaRPr lang="en-US" dirty="0" smtClean="0">
              <a:latin typeface="Cera Pro" panose="00000500000000000000" pitchFamily="2" charset="0"/>
              <a:cs typeface="Verdana"/>
            </a:endParaRPr>
          </a:p>
          <a:p>
            <a:pPr marL="627063" marR="5080" lvl="1" indent="-174625">
              <a:buFont typeface="Arial" panose="020B0604020202020204" pitchFamily="34" charset="0"/>
              <a:buChar char="•"/>
              <a:tabLst>
                <a:tab pos="566420" algn="l"/>
              </a:tabLst>
            </a:pPr>
            <a:r>
              <a:rPr dirty="0" smtClean="0">
                <a:latin typeface="Cera Pro" panose="00000500000000000000" pitchFamily="2" charset="0"/>
                <a:cs typeface="Verdana"/>
              </a:rPr>
              <a:t>в</a:t>
            </a:r>
            <a:r>
              <a:rPr dirty="0" smtClean="0">
                <a:solidFill>
                  <a:srgbClr val="003860"/>
                </a:solidFill>
                <a:latin typeface="Cera Pro" panose="00000500000000000000" pitchFamily="2" charset="0"/>
                <a:cs typeface="Verdana"/>
              </a:rPr>
              <a:t> </a:t>
            </a:r>
            <a:r>
              <a:rPr b="1" spc="5" dirty="0">
                <a:solidFill>
                  <a:srgbClr val="FF5E00"/>
                </a:solidFill>
                <a:latin typeface="Cera Pro" panose="00000500000000000000" pitchFamily="2" charset="0"/>
                <a:cs typeface="Verdana"/>
              </a:rPr>
              <a:t>№ </a:t>
            </a:r>
            <a:r>
              <a:rPr b="1" spc="-5" dirty="0">
                <a:solidFill>
                  <a:srgbClr val="FF5E00"/>
                </a:solidFill>
                <a:latin typeface="Cera Pro" panose="00000500000000000000" pitchFamily="2" charset="0"/>
                <a:cs typeface="Verdana"/>
              </a:rPr>
              <a:t>44-ФЗ</a:t>
            </a:r>
            <a:r>
              <a:rPr b="1" spc="-5" dirty="0">
                <a:solidFill>
                  <a:srgbClr val="0070C0"/>
                </a:solidFill>
                <a:latin typeface="Cera Pro" panose="00000500000000000000" pitchFamily="2" charset="0"/>
                <a:cs typeface="Verdana"/>
              </a:rPr>
              <a:t> </a:t>
            </a:r>
            <a:r>
              <a:rPr dirty="0">
                <a:latin typeface="Cera Pro" panose="00000500000000000000" pitchFamily="2" charset="0"/>
                <a:cs typeface="Verdana"/>
              </a:rPr>
              <a:t>от </a:t>
            </a:r>
            <a:r>
              <a:rPr spc="-5" dirty="0">
                <a:latin typeface="Cera Pro" panose="00000500000000000000" pitchFamily="2" charset="0"/>
                <a:cs typeface="Verdana"/>
              </a:rPr>
              <a:t>05.04.2013 </a:t>
            </a:r>
            <a:r>
              <a:rPr spc="-10" dirty="0">
                <a:latin typeface="Cera Pro" panose="00000500000000000000" pitchFamily="2" charset="0"/>
                <a:cs typeface="Verdana"/>
              </a:rPr>
              <a:t>«О </a:t>
            </a:r>
            <a:r>
              <a:rPr spc="-5" dirty="0">
                <a:latin typeface="Cera Pro" panose="00000500000000000000" pitchFamily="2" charset="0"/>
                <a:cs typeface="Verdana"/>
              </a:rPr>
              <a:t>контрактной </a:t>
            </a:r>
            <a:r>
              <a:rPr dirty="0">
                <a:latin typeface="Cera Pro" panose="00000500000000000000" pitchFamily="2" charset="0"/>
                <a:cs typeface="Verdana"/>
              </a:rPr>
              <a:t>системе в </a:t>
            </a:r>
            <a:r>
              <a:rPr spc="-5" dirty="0">
                <a:latin typeface="Cera Pro" panose="00000500000000000000" pitchFamily="2" charset="0"/>
                <a:cs typeface="Verdana"/>
              </a:rPr>
              <a:t>сфере закупок товаров,  </a:t>
            </a:r>
            <a:r>
              <a:rPr dirty="0">
                <a:latin typeface="Cera Pro" panose="00000500000000000000" pitchFamily="2" charset="0"/>
                <a:cs typeface="Verdana"/>
              </a:rPr>
              <a:t>работ, </a:t>
            </a:r>
            <a:r>
              <a:rPr spc="-5" dirty="0">
                <a:latin typeface="Cera Pro" panose="00000500000000000000" pitchFamily="2" charset="0"/>
                <a:cs typeface="Verdana"/>
              </a:rPr>
              <a:t>услуг для обеспечения государственных </a:t>
            </a:r>
            <a:r>
              <a:rPr dirty="0">
                <a:latin typeface="Cera Pro" panose="00000500000000000000" pitchFamily="2" charset="0"/>
                <a:cs typeface="Verdana"/>
              </a:rPr>
              <a:t>и </a:t>
            </a:r>
            <a:r>
              <a:rPr spc="-5" dirty="0">
                <a:latin typeface="Cera Pro" panose="00000500000000000000" pitchFamily="2" charset="0"/>
                <a:cs typeface="Verdana"/>
              </a:rPr>
              <a:t>муниципальных нужд» </a:t>
            </a:r>
            <a:r>
              <a:rPr b="1" dirty="0">
                <a:solidFill>
                  <a:srgbClr val="FF5E00"/>
                </a:solidFill>
                <a:latin typeface="Cera Pro" panose="00000500000000000000" pitchFamily="2" charset="0"/>
                <a:cs typeface="Verdana"/>
              </a:rPr>
              <a:t>в части  </a:t>
            </a:r>
            <a:r>
              <a:rPr b="1" spc="-5" dirty="0">
                <a:solidFill>
                  <a:srgbClr val="FF5E00"/>
                </a:solidFill>
                <a:latin typeface="Cera Pro" panose="00000500000000000000" pitchFamily="2" charset="0"/>
                <a:cs typeface="Verdana"/>
              </a:rPr>
              <a:t>установления запрета </a:t>
            </a:r>
            <a:r>
              <a:rPr spc="-5" dirty="0">
                <a:latin typeface="Cera Pro" panose="00000500000000000000" pitchFamily="2" charset="0"/>
                <a:cs typeface="Verdana"/>
              </a:rPr>
              <a:t>на допуск товаров, </a:t>
            </a:r>
            <a:r>
              <a:rPr dirty="0">
                <a:latin typeface="Cera Pro" panose="00000500000000000000" pitchFamily="2" charset="0"/>
                <a:cs typeface="Verdana"/>
              </a:rPr>
              <a:t>происходящих из </a:t>
            </a:r>
            <a:r>
              <a:rPr spc="-10" dirty="0">
                <a:latin typeface="Cera Pro" panose="00000500000000000000" pitchFamily="2" charset="0"/>
                <a:cs typeface="Verdana"/>
              </a:rPr>
              <a:t>иностранных  </a:t>
            </a:r>
            <a:r>
              <a:rPr dirty="0">
                <a:latin typeface="Cera Pro" panose="00000500000000000000" pitchFamily="2" charset="0"/>
                <a:cs typeface="Verdana"/>
              </a:rPr>
              <a:t>государств и ограничения их допуска для </a:t>
            </a:r>
            <a:r>
              <a:rPr dirty="0" err="1">
                <a:latin typeface="Cera Pro" panose="00000500000000000000" pitchFamily="2" charset="0"/>
                <a:cs typeface="Verdana"/>
              </a:rPr>
              <a:t>осуществления</a:t>
            </a:r>
            <a:r>
              <a:rPr spc="-180" dirty="0">
                <a:latin typeface="Cera Pro" panose="00000500000000000000" pitchFamily="2" charset="0"/>
                <a:cs typeface="Verdana"/>
              </a:rPr>
              <a:t> </a:t>
            </a:r>
            <a:r>
              <a:rPr spc="-5" dirty="0" err="1" smtClean="0">
                <a:latin typeface="Cera Pro" panose="00000500000000000000" pitchFamily="2" charset="0"/>
                <a:cs typeface="Verdana"/>
              </a:rPr>
              <a:t>закупок</a:t>
            </a:r>
            <a:r>
              <a:rPr lang="ru-RU" spc="-5" dirty="0" smtClean="0">
                <a:latin typeface="Cera Pro" panose="00000500000000000000" pitchFamily="2" charset="0"/>
                <a:cs typeface="Verdana"/>
              </a:rPr>
              <a:t>.</a:t>
            </a:r>
            <a:endParaRPr dirty="0">
              <a:latin typeface="Cera Pro" panose="00000500000000000000" pitchFamily="2" charset="0"/>
              <a:cs typeface="Verdana"/>
            </a:endParaRPr>
          </a:p>
          <a:p>
            <a:pPr marL="354965" marR="5080" indent="-342900">
              <a:buFont typeface="+mj-lt"/>
              <a:buAutoNum type="arabicPeriod"/>
              <a:tabLst>
                <a:tab pos="299720" algn="l"/>
              </a:tabLst>
            </a:pPr>
            <a:endParaRPr lang="ru-RU" dirty="0" smtClean="0">
              <a:latin typeface="Cera Pro" panose="00000500000000000000" pitchFamily="2" charset="0"/>
              <a:cs typeface="Verdana"/>
            </a:endParaRPr>
          </a:p>
          <a:p>
            <a:pPr marL="354965" marR="5080" indent="-342900">
              <a:buFont typeface="+mj-lt"/>
              <a:buAutoNum type="arabicPeriod"/>
              <a:tabLst>
                <a:tab pos="299720" algn="l"/>
              </a:tabLst>
            </a:pPr>
            <a:r>
              <a:rPr dirty="0" err="1" smtClean="0">
                <a:latin typeface="Cera Pro" panose="00000500000000000000" pitchFamily="2" charset="0"/>
                <a:cs typeface="Verdana"/>
              </a:rPr>
              <a:t>Постановление</a:t>
            </a:r>
            <a:r>
              <a:rPr dirty="0" smtClean="0">
                <a:latin typeface="Cera Pro" panose="00000500000000000000" pitchFamily="2" charset="0"/>
                <a:cs typeface="Verdana"/>
              </a:rPr>
              <a:t> </a:t>
            </a:r>
            <a:r>
              <a:rPr dirty="0" err="1" smtClean="0">
                <a:latin typeface="Cera Pro" panose="00000500000000000000" pitchFamily="2" charset="0"/>
                <a:cs typeface="Verdana"/>
              </a:rPr>
              <a:t>Пр</a:t>
            </a:r>
            <a:r>
              <a:rPr lang="ru-RU" dirty="0" smtClean="0">
                <a:latin typeface="Cera Pro" panose="00000500000000000000" pitchFamily="2" charset="0"/>
                <a:cs typeface="Verdana"/>
              </a:rPr>
              <a:t>а</a:t>
            </a:r>
            <a:r>
              <a:rPr dirty="0" smtClean="0">
                <a:latin typeface="Cera Pro" panose="00000500000000000000" pitchFamily="2" charset="0"/>
                <a:cs typeface="Verdana"/>
              </a:rPr>
              <a:t>в</a:t>
            </a:r>
            <a:r>
              <a:rPr lang="ru-RU" dirty="0" err="1" smtClean="0">
                <a:latin typeface="Cera Pro" panose="00000500000000000000" pitchFamily="2" charset="0"/>
                <a:cs typeface="Verdana"/>
              </a:rPr>
              <a:t>ительств</a:t>
            </a:r>
            <a:r>
              <a:rPr dirty="0" smtClean="0">
                <a:latin typeface="Cera Pro" panose="00000500000000000000" pitchFamily="2" charset="0"/>
                <a:cs typeface="Verdana"/>
              </a:rPr>
              <a:t>а</a:t>
            </a:r>
            <a:r>
              <a:rPr dirty="0" smtClean="0">
                <a:solidFill>
                  <a:srgbClr val="003860"/>
                </a:solidFill>
                <a:latin typeface="Cera Pro" panose="00000500000000000000" pitchFamily="2" charset="0"/>
                <a:cs typeface="Verdana"/>
              </a:rPr>
              <a:t> </a:t>
            </a:r>
            <a:r>
              <a:rPr b="1" spc="5" dirty="0">
                <a:solidFill>
                  <a:srgbClr val="FF5E00"/>
                </a:solidFill>
                <a:latin typeface="Cera Pro" panose="00000500000000000000" pitchFamily="2" charset="0"/>
                <a:cs typeface="Verdana"/>
              </a:rPr>
              <a:t>№ </a:t>
            </a:r>
            <a:r>
              <a:rPr b="1" spc="-5" dirty="0">
                <a:solidFill>
                  <a:srgbClr val="FF5E00"/>
                </a:solidFill>
                <a:latin typeface="Cera Pro" panose="00000500000000000000" pitchFamily="2" charset="0"/>
                <a:cs typeface="Verdana"/>
              </a:rPr>
              <a:t>1236 </a:t>
            </a:r>
            <a:r>
              <a:rPr dirty="0">
                <a:latin typeface="Cera Pro" panose="00000500000000000000" pitchFamily="2" charset="0"/>
                <a:cs typeface="Verdana"/>
              </a:rPr>
              <a:t>от </a:t>
            </a:r>
            <a:r>
              <a:rPr spc="-5" dirty="0">
                <a:latin typeface="Cera Pro" panose="00000500000000000000" pitchFamily="2" charset="0"/>
                <a:cs typeface="Verdana"/>
              </a:rPr>
              <a:t>16.11.2015, </a:t>
            </a:r>
            <a:r>
              <a:rPr dirty="0">
                <a:latin typeface="Cera Pro" panose="00000500000000000000" pitchFamily="2" charset="0"/>
                <a:cs typeface="Verdana"/>
              </a:rPr>
              <a:t>которым </a:t>
            </a:r>
            <a:r>
              <a:rPr spc="-5" dirty="0">
                <a:latin typeface="Cera Pro" panose="00000500000000000000" pitchFamily="2" charset="0"/>
                <a:cs typeface="Verdana"/>
              </a:rPr>
              <a:t>утверждены </a:t>
            </a:r>
            <a:r>
              <a:rPr dirty="0">
                <a:latin typeface="Cera Pro" panose="00000500000000000000" pitchFamily="2" charset="0"/>
                <a:cs typeface="Verdana"/>
              </a:rPr>
              <a:t>Правила  </a:t>
            </a:r>
            <a:r>
              <a:rPr spc="-5" dirty="0">
                <a:latin typeface="Cera Pro" panose="00000500000000000000" pitchFamily="2" charset="0"/>
                <a:cs typeface="Verdana"/>
              </a:rPr>
              <a:t>формирования </a:t>
            </a:r>
            <a:r>
              <a:rPr dirty="0">
                <a:latin typeface="Cera Pro" panose="00000500000000000000" pitchFamily="2" charset="0"/>
                <a:cs typeface="Verdana"/>
              </a:rPr>
              <a:t>и ведения </a:t>
            </a:r>
            <a:r>
              <a:rPr spc="-5" dirty="0">
                <a:latin typeface="Cera Pro" panose="00000500000000000000" pitchFamily="2" charset="0"/>
                <a:cs typeface="Verdana"/>
              </a:rPr>
              <a:t>Реестра, </a:t>
            </a:r>
            <a:r>
              <a:rPr dirty="0">
                <a:latin typeface="Cera Pro" panose="00000500000000000000" pitchFamily="2" charset="0"/>
                <a:cs typeface="Verdana"/>
              </a:rPr>
              <a:t>а </a:t>
            </a:r>
            <a:r>
              <a:rPr spc="-5" dirty="0">
                <a:latin typeface="Cera Pro" panose="00000500000000000000" pitchFamily="2" charset="0"/>
                <a:cs typeface="Verdana"/>
              </a:rPr>
              <a:t>также </a:t>
            </a:r>
            <a:r>
              <a:rPr dirty="0">
                <a:latin typeface="Cera Pro" panose="00000500000000000000" pitchFamily="2" charset="0"/>
                <a:cs typeface="Verdana"/>
              </a:rPr>
              <a:t>Порядок подготовки </a:t>
            </a:r>
            <a:r>
              <a:rPr spc="-5" dirty="0">
                <a:latin typeface="Cera Pro" panose="00000500000000000000" pitchFamily="2" charset="0"/>
                <a:cs typeface="Verdana"/>
              </a:rPr>
              <a:t>обоснования  невозможности </a:t>
            </a:r>
            <a:r>
              <a:rPr dirty="0">
                <a:latin typeface="Cera Pro" panose="00000500000000000000" pitchFamily="2" charset="0"/>
                <a:cs typeface="Verdana"/>
              </a:rPr>
              <a:t>соблюдения </a:t>
            </a:r>
            <a:r>
              <a:rPr spc="-5" dirty="0">
                <a:latin typeface="Cera Pro" panose="00000500000000000000" pitchFamily="2" charset="0"/>
                <a:cs typeface="Verdana"/>
              </a:rPr>
              <a:t>запрета </a:t>
            </a:r>
            <a:r>
              <a:rPr spc="5" dirty="0">
                <a:latin typeface="Cera Pro" panose="00000500000000000000" pitchFamily="2" charset="0"/>
                <a:cs typeface="Verdana"/>
              </a:rPr>
              <a:t>на </a:t>
            </a:r>
            <a:r>
              <a:rPr spc="-5" dirty="0">
                <a:latin typeface="Cera Pro" panose="00000500000000000000" pitchFamily="2" charset="0"/>
                <a:cs typeface="Verdana"/>
              </a:rPr>
              <a:t>допуск </a:t>
            </a:r>
            <a:r>
              <a:rPr dirty="0">
                <a:latin typeface="Cera Pro" panose="00000500000000000000" pitchFamily="2" charset="0"/>
                <a:cs typeface="Verdana"/>
              </a:rPr>
              <a:t>ПО, </a:t>
            </a:r>
            <a:r>
              <a:rPr spc="-5" dirty="0">
                <a:latin typeface="Cera Pro" panose="00000500000000000000" pitchFamily="2" charset="0"/>
                <a:cs typeface="Verdana"/>
              </a:rPr>
              <a:t>происходящего </a:t>
            </a:r>
            <a:r>
              <a:rPr dirty="0">
                <a:latin typeface="Cera Pro" panose="00000500000000000000" pitchFamily="2" charset="0"/>
                <a:cs typeface="Verdana"/>
              </a:rPr>
              <a:t>из </a:t>
            </a:r>
            <a:r>
              <a:rPr spc="-5" dirty="0" err="1">
                <a:latin typeface="Cera Pro" panose="00000500000000000000" pitchFamily="2" charset="0"/>
                <a:cs typeface="Verdana"/>
              </a:rPr>
              <a:t>иностранных</a:t>
            </a:r>
            <a:r>
              <a:rPr spc="-5" dirty="0">
                <a:latin typeface="Cera Pro" panose="00000500000000000000" pitchFamily="2" charset="0"/>
                <a:cs typeface="Verdana"/>
              </a:rPr>
              <a:t>  </a:t>
            </a:r>
            <a:r>
              <a:rPr dirty="0" err="1" smtClean="0">
                <a:latin typeface="Cera Pro" panose="00000500000000000000" pitchFamily="2" charset="0"/>
                <a:cs typeface="Verdana"/>
              </a:rPr>
              <a:t>государств</a:t>
            </a:r>
            <a:r>
              <a:rPr lang="ru-RU" dirty="0" smtClean="0">
                <a:latin typeface="Cera Pro" panose="00000500000000000000" pitchFamily="2" charset="0"/>
                <a:cs typeface="Verdana"/>
              </a:rPr>
              <a:t>.</a:t>
            </a:r>
            <a:endParaRPr dirty="0">
              <a:latin typeface="Cera Pro" panose="00000500000000000000" pitchFamily="2" charset="0"/>
              <a:cs typeface="Verdana"/>
            </a:endParaRPr>
          </a:p>
        </p:txBody>
      </p:sp>
      <p:sp>
        <p:nvSpPr>
          <p:cNvPr id="11" name="Прямоугольник 3"/>
          <p:cNvSpPr/>
          <p:nvPr/>
        </p:nvSpPr>
        <p:spPr bwMode="auto">
          <a:xfrm>
            <a:off x="299732" y="632161"/>
            <a:ext cx="98662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dirty="0" smtClean="0">
                <a:solidFill>
                  <a:srgbClr val="1475CF"/>
                </a:solidFill>
                <a:latin typeface="Arial Black"/>
              </a:rPr>
              <a:t>Российский опыт </a:t>
            </a:r>
            <a:r>
              <a:rPr lang="ru-RU" sz="3200" dirty="0" err="1" smtClean="0">
                <a:latin typeface="Arial Black"/>
              </a:rPr>
              <a:t>импортозамещения</a:t>
            </a:r>
            <a:endParaRPr lang="ru-RU" sz="3200" dirty="0"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88571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40701F73-81EF-4479-B039-8FA3467CC8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84" y="1864"/>
            <a:ext cx="11969821" cy="6855057"/>
          </a:xfrm>
          <a:prstGeom prst="rect">
            <a:avLst/>
          </a:prstGeom>
        </p:spPr>
      </p:pic>
      <p:sp>
        <p:nvSpPr>
          <p:cNvPr id="2" name="Номер слайда 5">
            <a:extLst>
              <a:ext uri="{FF2B5EF4-FFF2-40B4-BE49-F238E27FC236}">
                <a16:creationId xmlns="" xmlns:a16="http://schemas.microsoft.com/office/drawing/2014/main" id="{0397645E-C44E-4499-BFC7-788AB1FB24AF}"/>
              </a:ext>
            </a:extLst>
          </p:cNvPr>
          <p:cNvSpPr txBox="1">
            <a:spLocks/>
          </p:cNvSpPr>
          <p:nvPr/>
        </p:nvSpPr>
        <p:spPr>
          <a:xfrm>
            <a:off x="11188086" y="6550750"/>
            <a:ext cx="760846" cy="3736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2800" b="1" kern="1200">
                <a:solidFill>
                  <a:schemeClr val="bg1">
                    <a:lumMod val="85000"/>
                    <a:alpha val="70000"/>
                  </a:schemeClr>
                </a:solidFill>
                <a:latin typeface="Cera Pro" panose="000005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AF9E677-433C-43BB-85FB-942D346720BC}" type="slidenum">
              <a:rPr lang="ru-RU" smtClean="0"/>
              <a:pPr/>
              <a:t>9</a:t>
            </a:fld>
            <a:endParaRPr lang="ru-RU" dirty="0"/>
          </a:p>
        </p:txBody>
      </p:sp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0C63A944-354D-4895-AB99-969C6BADE01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l="20649" t="29347" r="38757" b="-2"/>
          <a:stretch/>
        </p:blipFill>
        <p:spPr>
          <a:xfrm rot="5400000">
            <a:off x="10759939" y="4928118"/>
            <a:ext cx="434826" cy="2431071"/>
          </a:xfrm>
          <a:prstGeom prst="rect">
            <a:avLst/>
          </a:prstGeom>
        </p:spPr>
      </p:pic>
      <p:sp>
        <p:nvSpPr>
          <p:cNvPr id="19" name="object 3"/>
          <p:cNvSpPr txBox="1"/>
          <p:nvPr/>
        </p:nvSpPr>
        <p:spPr>
          <a:xfrm>
            <a:off x="403644" y="1525701"/>
            <a:ext cx="9721235" cy="36452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r>
              <a:rPr b="1" dirty="0">
                <a:solidFill>
                  <a:srgbClr val="003860"/>
                </a:solidFill>
                <a:latin typeface="Cera Pro" panose="00000500000000000000" pitchFamily="2" charset="0"/>
                <a:cs typeface="Verdana"/>
              </a:rPr>
              <a:t>Указ Президента РФ </a:t>
            </a:r>
            <a:r>
              <a:rPr b="1" spc="-5" dirty="0">
                <a:solidFill>
                  <a:srgbClr val="003860"/>
                </a:solidFill>
                <a:latin typeface="Cera Pro" panose="00000500000000000000" pitchFamily="2" charset="0"/>
                <a:cs typeface="Verdana"/>
              </a:rPr>
              <a:t>от 07.05.2018 г. </a:t>
            </a:r>
            <a:r>
              <a:rPr b="1" spc="-5" dirty="0">
                <a:solidFill>
                  <a:srgbClr val="1475CF"/>
                </a:solidFill>
                <a:latin typeface="Cera Pro" panose="00000500000000000000" pitchFamily="2" charset="0"/>
                <a:cs typeface="Verdana"/>
              </a:rPr>
              <a:t>№ 204</a:t>
            </a:r>
            <a:r>
              <a:rPr lang="ru-RU" b="1" spc="-5" dirty="0">
                <a:solidFill>
                  <a:srgbClr val="1475CF"/>
                </a:solidFill>
                <a:latin typeface="Cera Pro" panose="00000500000000000000" pitchFamily="2" charset="0"/>
                <a:cs typeface="Verdana"/>
              </a:rPr>
              <a:t> </a:t>
            </a:r>
            <a:r>
              <a:rPr b="1" spc="-5" dirty="0">
                <a:solidFill>
                  <a:srgbClr val="003860"/>
                </a:solidFill>
                <a:latin typeface="Cera Pro" panose="00000500000000000000" pitchFamily="2" charset="0"/>
                <a:cs typeface="Verdana"/>
              </a:rPr>
              <a:t>«</a:t>
            </a:r>
            <a:r>
              <a:rPr b="1" spc="-5" dirty="0" smtClean="0">
                <a:solidFill>
                  <a:srgbClr val="003860"/>
                </a:solidFill>
                <a:latin typeface="Cera Pro" panose="00000500000000000000" pitchFamily="2" charset="0"/>
                <a:cs typeface="Verdana"/>
              </a:rPr>
              <a:t>О </a:t>
            </a:r>
            <a:r>
              <a:rPr b="1" spc="-5" dirty="0">
                <a:solidFill>
                  <a:srgbClr val="003860"/>
                </a:solidFill>
                <a:latin typeface="Cera Pro" panose="00000500000000000000" pitchFamily="2" charset="0"/>
                <a:cs typeface="Verdana"/>
              </a:rPr>
              <a:t>национальных </a:t>
            </a:r>
            <a:r>
              <a:rPr b="1" dirty="0">
                <a:solidFill>
                  <a:srgbClr val="003860"/>
                </a:solidFill>
                <a:latin typeface="Cera Pro" panose="00000500000000000000" pitchFamily="2" charset="0"/>
                <a:cs typeface="Verdana"/>
              </a:rPr>
              <a:t>целях и стратегических </a:t>
            </a:r>
            <a:r>
              <a:rPr b="1" spc="-5" dirty="0">
                <a:solidFill>
                  <a:srgbClr val="003860"/>
                </a:solidFill>
                <a:latin typeface="Cera Pro" panose="00000500000000000000" pitchFamily="2" charset="0"/>
                <a:cs typeface="Verdana"/>
              </a:rPr>
              <a:t>задачах </a:t>
            </a:r>
            <a:r>
              <a:rPr b="1" dirty="0">
                <a:solidFill>
                  <a:srgbClr val="003860"/>
                </a:solidFill>
                <a:latin typeface="Cera Pro" panose="00000500000000000000" pitchFamily="2" charset="0"/>
                <a:cs typeface="Verdana"/>
              </a:rPr>
              <a:t>развития</a:t>
            </a:r>
            <a:r>
              <a:rPr b="1" spc="-90" dirty="0">
                <a:solidFill>
                  <a:srgbClr val="003860"/>
                </a:solidFill>
                <a:latin typeface="Cera Pro" panose="00000500000000000000" pitchFamily="2" charset="0"/>
                <a:cs typeface="Verdana"/>
              </a:rPr>
              <a:t> </a:t>
            </a:r>
            <a:r>
              <a:rPr b="1" dirty="0">
                <a:solidFill>
                  <a:srgbClr val="003860"/>
                </a:solidFill>
                <a:latin typeface="Cera Pro" panose="00000500000000000000" pitchFamily="2" charset="0"/>
                <a:cs typeface="Verdana"/>
              </a:rPr>
              <a:t>РФ  на период до </a:t>
            </a:r>
            <a:r>
              <a:rPr b="1" spc="-5" dirty="0">
                <a:solidFill>
                  <a:srgbClr val="003860"/>
                </a:solidFill>
                <a:latin typeface="Cera Pro" panose="00000500000000000000" pitchFamily="2" charset="0"/>
                <a:cs typeface="Verdana"/>
              </a:rPr>
              <a:t>2024</a:t>
            </a:r>
            <a:r>
              <a:rPr b="1" spc="-45" dirty="0">
                <a:solidFill>
                  <a:srgbClr val="003860"/>
                </a:solidFill>
                <a:latin typeface="Cera Pro" panose="00000500000000000000" pitchFamily="2" charset="0"/>
                <a:cs typeface="Verdana"/>
              </a:rPr>
              <a:t> </a:t>
            </a:r>
            <a:r>
              <a:rPr b="1" dirty="0" err="1" smtClean="0">
                <a:solidFill>
                  <a:srgbClr val="003860"/>
                </a:solidFill>
                <a:latin typeface="Cera Pro" panose="00000500000000000000" pitchFamily="2" charset="0"/>
                <a:cs typeface="Verdana"/>
              </a:rPr>
              <a:t>года</a:t>
            </a:r>
            <a:r>
              <a:rPr lang="ru-RU" b="1" dirty="0" smtClean="0">
                <a:solidFill>
                  <a:srgbClr val="003860"/>
                </a:solidFill>
                <a:latin typeface="Cera Pro" panose="00000500000000000000" pitchFamily="2" charset="0"/>
                <a:cs typeface="Verdana"/>
              </a:rPr>
              <a:t>:</a:t>
            </a:r>
            <a:endParaRPr lang="ru-RU" dirty="0">
              <a:latin typeface="Cera Pro" panose="00000500000000000000" pitchFamily="2" charset="0"/>
              <a:cs typeface="Verdana"/>
            </a:endParaRPr>
          </a:p>
          <a:p>
            <a:endParaRPr lang="ru-RU" spc="-5" dirty="0">
              <a:solidFill>
                <a:srgbClr val="003860"/>
              </a:solidFill>
              <a:latin typeface="Cera Pro" panose="00000500000000000000" pitchFamily="2" charset="0"/>
              <a:cs typeface="Verdana"/>
            </a:endParaRPr>
          </a:p>
          <a:p>
            <a:pPr>
              <a:spcAft>
                <a:spcPts val="1200"/>
              </a:spcAft>
            </a:pPr>
            <a:r>
              <a:rPr spc="-5" dirty="0" smtClean="0">
                <a:latin typeface="Cera Pro" panose="00000500000000000000" pitchFamily="2" charset="0"/>
                <a:cs typeface="Verdana"/>
              </a:rPr>
              <a:t>11</a:t>
            </a:r>
            <a:r>
              <a:rPr spc="-5" dirty="0">
                <a:latin typeface="Cera Pro" panose="00000500000000000000" pitchFamily="2" charset="0"/>
                <a:cs typeface="Verdana"/>
              </a:rPr>
              <a:t>. </a:t>
            </a:r>
            <a:r>
              <a:rPr dirty="0">
                <a:latin typeface="Cera Pro" panose="00000500000000000000" pitchFamily="2" charset="0"/>
                <a:cs typeface="Verdana"/>
              </a:rPr>
              <a:t>Правительству </a:t>
            </a:r>
            <a:r>
              <a:rPr spc="5" dirty="0">
                <a:latin typeface="Cera Pro" panose="00000500000000000000" pitchFamily="2" charset="0"/>
                <a:cs typeface="Verdana"/>
              </a:rPr>
              <a:t>РФ </a:t>
            </a:r>
            <a:r>
              <a:rPr spc="-5" dirty="0">
                <a:latin typeface="Cera Pro" panose="00000500000000000000" pitchFamily="2" charset="0"/>
                <a:cs typeface="Verdana"/>
              </a:rPr>
              <a:t>при реализации </a:t>
            </a:r>
            <a:r>
              <a:rPr dirty="0">
                <a:latin typeface="Cera Pro" panose="00000500000000000000" pitchFamily="2" charset="0"/>
                <a:cs typeface="Verdana"/>
              </a:rPr>
              <a:t>совместно с </a:t>
            </a:r>
            <a:r>
              <a:rPr spc="-5" dirty="0">
                <a:latin typeface="Cera Pro" panose="00000500000000000000" pitchFamily="2" charset="0"/>
                <a:cs typeface="Verdana"/>
              </a:rPr>
              <a:t>ОГВ </a:t>
            </a:r>
            <a:r>
              <a:rPr dirty="0" err="1">
                <a:latin typeface="Cera Pro" panose="00000500000000000000" pitchFamily="2" charset="0"/>
                <a:cs typeface="Verdana"/>
              </a:rPr>
              <a:t>субъектов</a:t>
            </a:r>
            <a:r>
              <a:rPr dirty="0">
                <a:latin typeface="Cera Pro" panose="00000500000000000000" pitchFamily="2" charset="0"/>
                <a:cs typeface="Verdana"/>
              </a:rPr>
              <a:t> </a:t>
            </a:r>
            <a:r>
              <a:rPr spc="5" dirty="0" smtClean="0">
                <a:latin typeface="Cera Pro" panose="00000500000000000000" pitchFamily="2" charset="0"/>
                <a:cs typeface="Verdana"/>
              </a:rPr>
              <a:t>РФ </a:t>
            </a:r>
            <a:r>
              <a:rPr spc="-5" dirty="0">
                <a:latin typeface="Cera Pro" panose="00000500000000000000" pitchFamily="2" charset="0"/>
                <a:cs typeface="Verdana"/>
              </a:rPr>
              <a:t>нацпрограммы </a:t>
            </a:r>
            <a:r>
              <a:rPr dirty="0">
                <a:latin typeface="Cera Pro" panose="00000500000000000000" pitchFamily="2" charset="0"/>
                <a:cs typeface="Verdana"/>
              </a:rPr>
              <a:t>Цифровая экономика обеспечить в </a:t>
            </a:r>
            <a:r>
              <a:rPr spc="-5" dirty="0">
                <a:latin typeface="Cera Pro" panose="00000500000000000000" pitchFamily="2" charset="0"/>
                <a:cs typeface="Verdana"/>
              </a:rPr>
              <a:t>2024</a:t>
            </a:r>
            <a:r>
              <a:rPr spc="-140" dirty="0">
                <a:latin typeface="Cera Pro" panose="00000500000000000000" pitchFamily="2" charset="0"/>
                <a:cs typeface="Verdana"/>
              </a:rPr>
              <a:t> </a:t>
            </a:r>
            <a:r>
              <a:rPr spc="-5" dirty="0">
                <a:latin typeface="Cera Pro" panose="00000500000000000000" pitchFamily="2" charset="0"/>
                <a:cs typeface="Verdana"/>
              </a:rPr>
              <a:t>году:</a:t>
            </a:r>
            <a:endParaRPr dirty="0">
              <a:latin typeface="Cera Pro" panose="00000500000000000000" pitchFamily="2" charset="0"/>
              <a:cs typeface="Verdana"/>
            </a:endParaRPr>
          </a:p>
          <a:p>
            <a:pPr marL="354965" marR="6350" indent="-342900">
              <a:spcAft>
                <a:spcPts val="600"/>
              </a:spcAft>
              <a:buFont typeface="Arial"/>
              <a:buChar char="•"/>
              <a:tabLst>
                <a:tab pos="356235" algn="l"/>
              </a:tabLst>
            </a:pPr>
            <a:r>
              <a:rPr spc="-5" dirty="0">
                <a:latin typeface="Cera Pro" panose="00000500000000000000" pitchFamily="2" charset="0"/>
                <a:cs typeface="Verdana"/>
              </a:rPr>
              <a:t>создание глобальной конкурентоспособной инфраструктуры передачи,  </a:t>
            </a:r>
            <a:r>
              <a:rPr dirty="0">
                <a:latin typeface="Cera Pro" panose="00000500000000000000" pitchFamily="2" charset="0"/>
                <a:cs typeface="Verdana"/>
              </a:rPr>
              <a:t>обработки и </a:t>
            </a:r>
            <a:r>
              <a:rPr spc="-5" dirty="0">
                <a:latin typeface="Cera Pro" panose="00000500000000000000" pitchFamily="2" charset="0"/>
                <a:cs typeface="Verdana"/>
              </a:rPr>
              <a:t>хранения данных преимущественно</a:t>
            </a:r>
            <a:r>
              <a:rPr spc="-5" dirty="0">
                <a:solidFill>
                  <a:srgbClr val="003860"/>
                </a:solidFill>
                <a:latin typeface="Cera Pro" panose="00000500000000000000" pitchFamily="2" charset="0"/>
                <a:cs typeface="Verdana"/>
              </a:rPr>
              <a:t> </a:t>
            </a:r>
            <a:r>
              <a:rPr b="1" dirty="0">
                <a:solidFill>
                  <a:srgbClr val="FF5E00"/>
                </a:solidFill>
                <a:latin typeface="Cera Pro" panose="00000500000000000000" pitchFamily="2" charset="0"/>
                <a:cs typeface="Verdana"/>
              </a:rPr>
              <a:t>на </a:t>
            </a:r>
            <a:r>
              <a:rPr b="1" spc="-5" dirty="0">
                <a:solidFill>
                  <a:srgbClr val="FF5E00"/>
                </a:solidFill>
                <a:latin typeface="Cera Pro" panose="00000500000000000000" pitchFamily="2" charset="0"/>
                <a:cs typeface="Verdana"/>
              </a:rPr>
              <a:t>основе </a:t>
            </a:r>
            <a:r>
              <a:rPr b="1" spc="-5" dirty="0" err="1">
                <a:solidFill>
                  <a:srgbClr val="FF5E00"/>
                </a:solidFill>
                <a:latin typeface="Cera Pro" panose="00000500000000000000" pitchFamily="2" charset="0"/>
                <a:cs typeface="Verdana"/>
              </a:rPr>
              <a:t>отечественных</a:t>
            </a:r>
            <a:r>
              <a:rPr b="1" spc="-5" dirty="0">
                <a:solidFill>
                  <a:srgbClr val="FF5E00"/>
                </a:solidFill>
                <a:latin typeface="Cera Pro" panose="00000500000000000000" pitchFamily="2" charset="0"/>
                <a:cs typeface="Verdana"/>
              </a:rPr>
              <a:t>  </a:t>
            </a:r>
            <a:r>
              <a:rPr b="1" dirty="0" err="1" smtClean="0">
                <a:solidFill>
                  <a:srgbClr val="FF5E00"/>
                </a:solidFill>
                <a:latin typeface="Cera Pro" panose="00000500000000000000" pitchFamily="2" charset="0"/>
                <a:cs typeface="Verdana"/>
              </a:rPr>
              <a:t>разработок</a:t>
            </a:r>
            <a:r>
              <a:rPr lang="ru-RU" b="1" dirty="0">
                <a:solidFill>
                  <a:srgbClr val="FF5E00"/>
                </a:solidFill>
                <a:latin typeface="Cera Pro" panose="00000500000000000000" pitchFamily="2" charset="0"/>
                <a:cs typeface="Verdana"/>
              </a:rPr>
              <a:t>;</a:t>
            </a:r>
            <a:endParaRPr dirty="0">
              <a:solidFill>
                <a:srgbClr val="FF5E00"/>
              </a:solidFill>
              <a:latin typeface="Cera Pro" panose="00000500000000000000" pitchFamily="2" charset="0"/>
              <a:cs typeface="Verdana"/>
            </a:endParaRPr>
          </a:p>
          <a:p>
            <a:pPr marL="355600" marR="5080" indent="-342900">
              <a:spcAft>
                <a:spcPts val="600"/>
              </a:spcAft>
              <a:buFont typeface="Arial"/>
              <a:buChar char="•"/>
              <a:tabLst>
                <a:tab pos="356235" algn="l"/>
              </a:tabLst>
            </a:pPr>
            <a:r>
              <a:rPr spc="-5" dirty="0">
                <a:latin typeface="Cera Pro" panose="00000500000000000000" pitchFamily="2" charset="0"/>
                <a:cs typeface="Verdana"/>
              </a:rPr>
              <a:t>обеспечение информационной </a:t>
            </a:r>
            <a:r>
              <a:rPr dirty="0">
                <a:latin typeface="Cera Pro" panose="00000500000000000000" pitchFamily="2" charset="0"/>
                <a:cs typeface="Verdana"/>
              </a:rPr>
              <a:t>безопасности </a:t>
            </a:r>
            <a:r>
              <a:rPr b="1" dirty="0">
                <a:latin typeface="Cera Pro" panose="00000500000000000000" pitchFamily="2" charset="0"/>
                <a:cs typeface="Verdana"/>
              </a:rPr>
              <a:t>на </a:t>
            </a:r>
            <a:r>
              <a:rPr b="1" spc="-5" dirty="0">
                <a:latin typeface="Cera Pro" panose="00000500000000000000" pitchFamily="2" charset="0"/>
                <a:cs typeface="Verdana"/>
              </a:rPr>
              <a:t>основе отечественных  разработок </a:t>
            </a:r>
            <a:r>
              <a:rPr spc="-5" dirty="0">
                <a:latin typeface="Cera Pro" panose="00000500000000000000" pitchFamily="2" charset="0"/>
                <a:cs typeface="Verdana"/>
              </a:rPr>
              <a:t>при передаче, </a:t>
            </a:r>
            <a:r>
              <a:rPr dirty="0">
                <a:latin typeface="Cera Pro" panose="00000500000000000000" pitchFamily="2" charset="0"/>
                <a:cs typeface="Verdana"/>
              </a:rPr>
              <a:t>обработке и </a:t>
            </a:r>
            <a:r>
              <a:rPr spc="-5" dirty="0">
                <a:latin typeface="Cera Pro" panose="00000500000000000000" pitchFamily="2" charset="0"/>
                <a:cs typeface="Verdana"/>
              </a:rPr>
              <a:t>хранении данных, гарантирующей  </a:t>
            </a:r>
            <a:r>
              <a:rPr dirty="0">
                <a:latin typeface="Cera Pro" panose="00000500000000000000" pitchFamily="2" charset="0"/>
                <a:cs typeface="Verdana"/>
              </a:rPr>
              <a:t>защиту интересов личности, бизнеса и</a:t>
            </a:r>
            <a:r>
              <a:rPr spc="-110" dirty="0">
                <a:latin typeface="Cera Pro" panose="00000500000000000000" pitchFamily="2" charset="0"/>
                <a:cs typeface="Verdana"/>
              </a:rPr>
              <a:t> </a:t>
            </a:r>
            <a:r>
              <a:rPr dirty="0" err="1" smtClean="0">
                <a:latin typeface="Cera Pro" panose="00000500000000000000" pitchFamily="2" charset="0"/>
                <a:cs typeface="Verdana"/>
              </a:rPr>
              <a:t>государства</a:t>
            </a:r>
            <a:r>
              <a:rPr lang="ru-RU" dirty="0" smtClean="0">
                <a:latin typeface="Cera Pro" panose="00000500000000000000" pitchFamily="2" charset="0"/>
                <a:cs typeface="Verdana"/>
              </a:rPr>
              <a:t>;</a:t>
            </a:r>
            <a:endParaRPr dirty="0">
              <a:latin typeface="Cera Pro" panose="00000500000000000000" pitchFamily="2" charset="0"/>
              <a:cs typeface="Verdana"/>
            </a:endParaRPr>
          </a:p>
          <a:p>
            <a:pPr marL="355600" marR="8890" indent="-342900">
              <a:buFont typeface="Arial"/>
              <a:buChar char="•"/>
              <a:tabLst>
                <a:tab pos="356235" algn="l"/>
              </a:tabLst>
            </a:pPr>
            <a:r>
              <a:rPr spc="-5" dirty="0">
                <a:latin typeface="Cera Pro" panose="00000500000000000000" pitchFamily="2" charset="0"/>
                <a:cs typeface="Verdana"/>
              </a:rPr>
              <a:t>создание сквозных </a:t>
            </a:r>
            <a:r>
              <a:rPr dirty="0">
                <a:latin typeface="Cera Pro" panose="00000500000000000000" pitchFamily="2" charset="0"/>
                <a:cs typeface="Verdana"/>
              </a:rPr>
              <a:t>цифровых </a:t>
            </a:r>
            <a:r>
              <a:rPr spc="-5" dirty="0">
                <a:latin typeface="Cera Pro" panose="00000500000000000000" pitchFamily="2" charset="0"/>
                <a:cs typeface="Verdana"/>
              </a:rPr>
              <a:t>технологий преимущественно </a:t>
            </a:r>
            <a:r>
              <a:rPr b="1" dirty="0">
                <a:solidFill>
                  <a:srgbClr val="FF5E00"/>
                </a:solidFill>
                <a:latin typeface="Cera Pro" panose="00000500000000000000" pitchFamily="2" charset="0"/>
                <a:cs typeface="Verdana"/>
              </a:rPr>
              <a:t>на </a:t>
            </a:r>
            <a:r>
              <a:rPr b="1" spc="-5" dirty="0">
                <a:solidFill>
                  <a:srgbClr val="FF5E00"/>
                </a:solidFill>
                <a:latin typeface="Cera Pro" panose="00000500000000000000" pitchFamily="2" charset="0"/>
                <a:cs typeface="Verdana"/>
              </a:rPr>
              <a:t>основе  </a:t>
            </a:r>
            <a:r>
              <a:rPr b="1" dirty="0" err="1">
                <a:solidFill>
                  <a:srgbClr val="FF5E00"/>
                </a:solidFill>
                <a:latin typeface="Cera Pro" panose="00000500000000000000" pitchFamily="2" charset="0"/>
                <a:cs typeface="Verdana"/>
              </a:rPr>
              <a:t>отечественных</a:t>
            </a:r>
            <a:r>
              <a:rPr b="1" spc="-55" dirty="0">
                <a:solidFill>
                  <a:srgbClr val="FF5E00"/>
                </a:solidFill>
                <a:latin typeface="Cera Pro" panose="00000500000000000000" pitchFamily="2" charset="0"/>
                <a:cs typeface="Verdana"/>
              </a:rPr>
              <a:t> </a:t>
            </a:r>
            <a:r>
              <a:rPr b="1" dirty="0" err="1" smtClean="0">
                <a:solidFill>
                  <a:srgbClr val="FF5E00"/>
                </a:solidFill>
                <a:latin typeface="Cera Pro" panose="00000500000000000000" pitchFamily="2" charset="0"/>
                <a:cs typeface="Verdana"/>
              </a:rPr>
              <a:t>разработок</a:t>
            </a:r>
            <a:r>
              <a:rPr lang="ru-RU" b="1" dirty="0" smtClean="0">
                <a:solidFill>
                  <a:srgbClr val="FF5E00"/>
                </a:solidFill>
                <a:latin typeface="Cera Pro" panose="00000500000000000000" pitchFamily="2" charset="0"/>
                <a:cs typeface="Verdana"/>
              </a:rPr>
              <a:t>.</a:t>
            </a:r>
            <a:endParaRPr dirty="0">
              <a:solidFill>
                <a:srgbClr val="FF5E00"/>
              </a:solidFill>
              <a:latin typeface="Cera Pro" panose="00000500000000000000" pitchFamily="2" charset="0"/>
              <a:cs typeface="Verdana"/>
            </a:endParaRPr>
          </a:p>
        </p:txBody>
      </p:sp>
      <p:sp>
        <p:nvSpPr>
          <p:cNvPr id="8" name="Прямоугольник 3"/>
          <p:cNvSpPr/>
          <p:nvPr/>
        </p:nvSpPr>
        <p:spPr bwMode="auto">
          <a:xfrm>
            <a:off x="299732" y="632161"/>
            <a:ext cx="98662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dirty="0" smtClean="0">
                <a:solidFill>
                  <a:srgbClr val="1475CF"/>
                </a:solidFill>
                <a:latin typeface="Arial Black"/>
              </a:rPr>
              <a:t>Поручения президента </a:t>
            </a:r>
            <a:r>
              <a:rPr lang="ru-RU" sz="3200" dirty="0" smtClean="0">
                <a:latin typeface="Arial Black"/>
              </a:rPr>
              <a:t>России</a:t>
            </a:r>
            <a:endParaRPr lang="ru-RU" sz="3200" dirty="0"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08661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3097</TotalTime>
  <Words>2614</Words>
  <Application>Microsoft Office PowerPoint</Application>
  <PresentationFormat>Широкоэкранный</PresentationFormat>
  <Paragraphs>262</Paragraphs>
  <Slides>20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20</vt:i4>
      </vt:variant>
    </vt:vector>
  </HeadingPairs>
  <TitlesOfParts>
    <vt:vector size="35" baseType="lpstr">
      <vt:lpstr>Times New Roman</vt:lpstr>
      <vt:lpstr>Arial</vt:lpstr>
      <vt:lpstr>Verdana</vt:lpstr>
      <vt:lpstr>Arial Black</vt:lpstr>
      <vt:lpstr>Montserrat</vt:lpstr>
      <vt:lpstr>Arial</vt:lpstr>
      <vt:lpstr>Wingdings</vt:lpstr>
      <vt:lpstr>inherit</vt:lpstr>
      <vt:lpstr>Open Sans Extrabold</vt:lpstr>
      <vt:lpstr>Calibri</vt:lpstr>
      <vt:lpstr>Cera Pro</vt:lpstr>
      <vt:lpstr>Roboto</vt:lpstr>
      <vt:lpstr>Тема Office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Mariya</dc:creator>
  <cp:lastModifiedBy>Круглякова Екатерина</cp:lastModifiedBy>
  <cp:revision>206</cp:revision>
  <dcterms:created xsi:type="dcterms:W3CDTF">2022-02-12T08:06:01Z</dcterms:created>
  <dcterms:modified xsi:type="dcterms:W3CDTF">2022-11-28T15:47:55Z</dcterms:modified>
</cp:coreProperties>
</file>